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5" r:id="rId16"/>
    <p:sldId id="270" r:id="rId17"/>
    <p:sldId id="271" r:id="rId18"/>
    <p:sldId id="272" r:id="rId19"/>
    <p:sldId id="273" r:id="rId20"/>
    <p:sldId id="274"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302" r:id="rId41"/>
    <p:sldId id="295" r:id="rId42"/>
    <p:sldId id="296" r:id="rId43"/>
    <p:sldId id="297" r:id="rId44"/>
    <p:sldId id="298" r:id="rId45"/>
    <p:sldId id="299" r:id="rId46"/>
    <p:sldId id="300" r:id="rId47"/>
    <p:sldId id="301" r:id="rId48"/>
    <p:sldId id="303" r:id="rId49"/>
    <p:sldId id="304" r:id="rId50"/>
    <p:sldId id="305" r:id="rId51"/>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D3BC8243-904B-40D1-B3C1-C641A48EE602}" type="datetimeFigureOut">
              <a:rPr lang="sr-Latn-CS" smtClean="0"/>
              <a:pPr/>
              <a:t>20.9.2017</a:t>
            </a:fld>
            <a:endParaRPr lang="hr-HR"/>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A5B4C18-D345-433A-9676-F0499E0F2AE2}" type="slidenum">
              <a:rPr lang="hr-HR" smtClean="0"/>
              <a:pPr/>
              <a:t>‹#›</a:t>
            </a:fld>
            <a:endParaRPr lang="hr-HR"/>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3BC8243-904B-40D1-B3C1-C641A48EE602}" type="datetimeFigureOut">
              <a:rPr lang="sr-Latn-CS" smtClean="0"/>
              <a:pPr/>
              <a:t>20.9.2017</a:t>
            </a:fld>
            <a:endParaRPr lang="hr-HR"/>
          </a:p>
        </p:txBody>
      </p:sp>
      <p:sp>
        <p:nvSpPr>
          <p:cNvPr id="5" name="Footer Placeholder 4"/>
          <p:cNvSpPr>
            <a:spLocks noGrp="1"/>
          </p:cNvSpPr>
          <p:nvPr>
            <p:ph type="ftr" sz="quarter" idx="11"/>
          </p:nvPr>
        </p:nvSpPr>
        <p:spPr/>
        <p:txBody>
          <a:bodyPr/>
          <a:lstStyle>
            <a:extLst/>
          </a:lstStyle>
          <a:p>
            <a:endParaRPr lang="hr-HR"/>
          </a:p>
        </p:txBody>
      </p:sp>
      <p:sp>
        <p:nvSpPr>
          <p:cNvPr id="6" name="Slide Number Placeholder 5"/>
          <p:cNvSpPr>
            <a:spLocks noGrp="1"/>
          </p:cNvSpPr>
          <p:nvPr>
            <p:ph type="sldNum" sz="quarter" idx="12"/>
          </p:nvPr>
        </p:nvSpPr>
        <p:spPr/>
        <p:txBody>
          <a:bodyPr/>
          <a:lstStyle>
            <a:extLst/>
          </a:lstStyle>
          <a:p>
            <a:fld id="{2A5B4C18-D345-433A-9676-F0499E0F2AE2}"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3BC8243-904B-40D1-B3C1-C641A48EE602}" type="datetimeFigureOut">
              <a:rPr lang="sr-Latn-CS" smtClean="0"/>
              <a:pPr/>
              <a:t>20.9.2017</a:t>
            </a:fld>
            <a:endParaRPr lang="hr-HR"/>
          </a:p>
        </p:txBody>
      </p:sp>
      <p:sp>
        <p:nvSpPr>
          <p:cNvPr id="5" name="Footer Placeholder 4"/>
          <p:cNvSpPr>
            <a:spLocks noGrp="1"/>
          </p:cNvSpPr>
          <p:nvPr>
            <p:ph type="ftr" sz="quarter" idx="11"/>
          </p:nvPr>
        </p:nvSpPr>
        <p:spPr/>
        <p:txBody>
          <a:bodyPr/>
          <a:lstStyle>
            <a:extLst/>
          </a:lstStyle>
          <a:p>
            <a:endParaRPr lang="hr-HR"/>
          </a:p>
        </p:txBody>
      </p:sp>
      <p:sp>
        <p:nvSpPr>
          <p:cNvPr id="6" name="Slide Number Placeholder 5"/>
          <p:cNvSpPr>
            <a:spLocks noGrp="1"/>
          </p:cNvSpPr>
          <p:nvPr>
            <p:ph type="sldNum" sz="quarter" idx="12"/>
          </p:nvPr>
        </p:nvSpPr>
        <p:spPr/>
        <p:txBody>
          <a:bodyPr/>
          <a:lstStyle>
            <a:extLst/>
          </a:lstStyle>
          <a:p>
            <a:fld id="{2A5B4C18-D345-433A-9676-F0499E0F2AE2}"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3BC8243-904B-40D1-B3C1-C641A48EE602}" type="datetimeFigureOut">
              <a:rPr lang="sr-Latn-CS" smtClean="0"/>
              <a:pPr/>
              <a:t>20.9.2017</a:t>
            </a:fld>
            <a:endParaRPr lang="hr-HR"/>
          </a:p>
        </p:txBody>
      </p:sp>
      <p:sp>
        <p:nvSpPr>
          <p:cNvPr id="5" name="Footer Placeholder 4"/>
          <p:cNvSpPr>
            <a:spLocks noGrp="1"/>
          </p:cNvSpPr>
          <p:nvPr>
            <p:ph type="ftr" sz="quarter" idx="11"/>
          </p:nvPr>
        </p:nvSpPr>
        <p:spPr/>
        <p:txBody>
          <a:bodyPr/>
          <a:lstStyle>
            <a:extLst/>
          </a:lstStyle>
          <a:p>
            <a:endParaRPr lang="hr-HR"/>
          </a:p>
        </p:txBody>
      </p:sp>
      <p:sp>
        <p:nvSpPr>
          <p:cNvPr id="6" name="Slide Number Placeholder 5"/>
          <p:cNvSpPr>
            <a:spLocks noGrp="1"/>
          </p:cNvSpPr>
          <p:nvPr>
            <p:ph type="sldNum" sz="quarter" idx="12"/>
          </p:nvPr>
        </p:nvSpPr>
        <p:spPr/>
        <p:txBody>
          <a:bodyPr/>
          <a:lstStyle>
            <a:extLst/>
          </a:lstStyle>
          <a:p>
            <a:fld id="{2A5B4C18-D345-433A-9676-F0499E0F2AE2}"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D3BC8243-904B-40D1-B3C1-C641A48EE602}" type="datetimeFigureOut">
              <a:rPr lang="sr-Latn-CS" smtClean="0"/>
              <a:pPr/>
              <a:t>20.9.2017</a:t>
            </a:fld>
            <a:endParaRPr lang="hr-HR"/>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A5B4C18-D345-433A-9676-F0499E0F2AE2}" type="slidenum">
              <a:rPr lang="hr-HR" smtClean="0"/>
              <a:pPr/>
              <a:t>‹#›</a:t>
            </a:fld>
            <a:endParaRPr lang="hr-HR"/>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hr-H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3BC8243-904B-40D1-B3C1-C641A48EE602}" type="datetimeFigureOut">
              <a:rPr lang="sr-Latn-CS" smtClean="0"/>
              <a:pPr/>
              <a:t>20.9.2017</a:t>
            </a:fld>
            <a:endParaRPr lang="hr-HR"/>
          </a:p>
        </p:txBody>
      </p:sp>
      <p:sp>
        <p:nvSpPr>
          <p:cNvPr id="6" name="Footer Placeholder 5"/>
          <p:cNvSpPr>
            <a:spLocks noGrp="1"/>
          </p:cNvSpPr>
          <p:nvPr>
            <p:ph type="ftr" sz="quarter" idx="11"/>
          </p:nvPr>
        </p:nvSpPr>
        <p:spPr/>
        <p:txBody>
          <a:bodyPr/>
          <a:lstStyle>
            <a:extLst/>
          </a:lstStyle>
          <a:p>
            <a:endParaRPr lang="hr-HR"/>
          </a:p>
        </p:txBody>
      </p:sp>
      <p:sp>
        <p:nvSpPr>
          <p:cNvPr id="7" name="Slide Number Placeholder 6"/>
          <p:cNvSpPr>
            <a:spLocks noGrp="1"/>
          </p:cNvSpPr>
          <p:nvPr>
            <p:ph type="sldNum" sz="quarter" idx="12"/>
          </p:nvPr>
        </p:nvSpPr>
        <p:spPr>
          <a:xfrm>
            <a:off x="8641080" y="6514568"/>
            <a:ext cx="464288" cy="274320"/>
          </a:xfrm>
        </p:spPr>
        <p:txBody>
          <a:bodyPr/>
          <a:lstStyle>
            <a:extLst/>
          </a:lstStyle>
          <a:p>
            <a:fld id="{2A5B4C18-D345-433A-9676-F0499E0F2AE2}" type="slidenum">
              <a:rPr lang="hr-HR" smtClean="0"/>
              <a:pPr/>
              <a:t>‹#›</a:t>
            </a:fld>
            <a:endParaRPr lang="hr-HR"/>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3BC8243-904B-40D1-B3C1-C641A48EE602}" type="datetimeFigureOut">
              <a:rPr lang="sr-Latn-CS" smtClean="0"/>
              <a:pPr/>
              <a:t>20.9.2017</a:t>
            </a:fld>
            <a:endParaRPr lang="hr-HR"/>
          </a:p>
        </p:txBody>
      </p:sp>
      <p:sp>
        <p:nvSpPr>
          <p:cNvPr id="8" name="Footer Placeholder 7"/>
          <p:cNvSpPr>
            <a:spLocks noGrp="1"/>
          </p:cNvSpPr>
          <p:nvPr>
            <p:ph type="ftr" sz="quarter" idx="11"/>
          </p:nvPr>
        </p:nvSpPr>
        <p:spPr/>
        <p:txBody>
          <a:bodyPr/>
          <a:lstStyle>
            <a:extLst/>
          </a:lstStyle>
          <a:p>
            <a:endParaRPr lang="hr-HR"/>
          </a:p>
        </p:txBody>
      </p:sp>
      <p:sp>
        <p:nvSpPr>
          <p:cNvPr id="9" name="Slide Number Placeholder 8"/>
          <p:cNvSpPr>
            <a:spLocks noGrp="1"/>
          </p:cNvSpPr>
          <p:nvPr>
            <p:ph type="sldNum" sz="quarter" idx="12"/>
          </p:nvPr>
        </p:nvSpPr>
        <p:spPr>
          <a:xfrm>
            <a:off x="8641080" y="6514568"/>
            <a:ext cx="464288" cy="274320"/>
          </a:xfrm>
        </p:spPr>
        <p:txBody>
          <a:bodyPr/>
          <a:lstStyle>
            <a:extLst/>
          </a:lstStyle>
          <a:p>
            <a:fld id="{2A5B4C18-D345-433A-9676-F0499E0F2AE2}"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D3BC8243-904B-40D1-B3C1-C641A48EE602}" type="datetimeFigureOut">
              <a:rPr lang="sr-Latn-CS" smtClean="0"/>
              <a:pPr/>
              <a:t>20.9.2017</a:t>
            </a:fld>
            <a:endParaRPr lang="hr-HR"/>
          </a:p>
        </p:txBody>
      </p:sp>
      <p:sp>
        <p:nvSpPr>
          <p:cNvPr id="4" name="Footer Placeholder 3"/>
          <p:cNvSpPr>
            <a:spLocks noGrp="1"/>
          </p:cNvSpPr>
          <p:nvPr>
            <p:ph type="ftr" sz="quarter" idx="11"/>
          </p:nvPr>
        </p:nvSpPr>
        <p:spPr/>
        <p:txBody>
          <a:bodyPr/>
          <a:lstStyle>
            <a:extLst/>
          </a:lstStyle>
          <a:p>
            <a:endParaRPr lang="hr-HR"/>
          </a:p>
        </p:txBody>
      </p:sp>
      <p:sp>
        <p:nvSpPr>
          <p:cNvPr id="5" name="Slide Number Placeholder 4"/>
          <p:cNvSpPr>
            <a:spLocks noGrp="1"/>
          </p:cNvSpPr>
          <p:nvPr>
            <p:ph type="sldNum" sz="quarter" idx="12"/>
          </p:nvPr>
        </p:nvSpPr>
        <p:spPr/>
        <p:txBody>
          <a:bodyPr/>
          <a:lstStyle>
            <a:extLst/>
          </a:lstStyle>
          <a:p>
            <a:fld id="{2A5B4C18-D345-433A-9676-F0499E0F2AE2}" type="slidenum">
              <a:rPr lang="hr-HR" smtClean="0"/>
              <a:pPr/>
              <a:t>‹#›</a:t>
            </a:fld>
            <a:endParaRPr lang="hr-HR"/>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D3BC8243-904B-40D1-B3C1-C641A48EE602}" type="datetimeFigureOut">
              <a:rPr lang="sr-Latn-CS" smtClean="0"/>
              <a:pPr/>
              <a:t>20.9.2017</a:t>
            </a:fld>
            <a:endParaRPr lang="hr-HR"/>
          </a:p>
        </p:txBody>
      </p:sp>
      <p:sp>
        <p:nvSpPr>
          <p:cNvPr id="3" name="Footer Placeholder 2"/>
          <p:cNvSpPr>
            <a:spLocks noGrp="1"/>
          </p:cNvSpPr>
          <p:nvPr>
            <p:ph type="ftr" sz="quarter" idx="11"/>
          </p:nvPr>
        </p:nvSpPr>
        <p:spPr/>
        <p:txBody>
          <a:bodyPr/>
          <a:lstStyle>
            <a:extLst/>
          </a:lstStyle>
          <a:p>
            <a:endParaRPr lang="hr-HR"/>
          </a:p>
        </p:txBody>
      </p:sp>
      <p:sp>
        <p:nvSpPr>
          <p:cNvPr id="4" name="Slide Number Placeholder 3"/>
          <p:cNvSpPr>
            <a:spLocks noGrp="1"/>
          </p:cNvSpPr>
          <p:nvPr>
            <p:ph type="sldNum" sz="quarter" idx="12"/>
          </p:nvPr>
        </p:nvSpPr>
        <p:spPr/>
        <p:txBody>
          <a:bodyPr/>
          <a:lstStyle>
            <a:extLst/>
          </a:lstStyle>
          <a:p>
            <a:fld id="{2A5B4C18-D345-433A-9676-F0499E0F2AE2}"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D3BC8243-904B-40D1-B3C1-C641A48EE602}" type="datetimeFigureOut">
              <a:rPr lang="sr-Latn-CS" smtClean="0"/>
              <a:pPr/>
              <a:t>20.9.2017</a:t>
            </a:fld>
            <a:endParaRPr lang="hr-HR"/>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A5B4C18-D345-433A-9676-F0499E0F2AE2}" type="slidenum">
              <a:rPr lang="hr-HR" smtClean="0"/>
              <a:pPr/>
              <a:t>‹#›</a:t>
            </a:fld>
            <a:endParaRPr lang="hr-HR"/>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hr-HR"/>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D3BC8243-904B-40D1-B3C1-C641A48EE602}" type="datetimeFigureOut">
              <a:rPr lang="sr-Latn-CS" smtClean="0"/>
              <a:pPr/>
              <a:t>20.9.2017</a:t>
            </a:fld>
            <a:endParaRPr lang="hr-HR"/>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A5B4C18-D345-433A-9676-F0499E0F2AE2}" type="slidenum">
              <a:rPr lang="hr-HR" smtClean="0"/>
              <a:pPr/>
              <a:t>‹#›</a:t>
            </a:fld>
            <a:endParaRPr lang="hr-HR"/>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hr-H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D3BC8243-904B-40D1-B3C1-C641A48EE602}" type="datetimeFigureOut">
              <a:rPr lang="sr-Latn-CS" smtClean="0"/>
              <a:pPr/>
              <a:t>20.9.2017</a:t>
            </a:fld>
            <a:endParaRPr lang="hr-H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2A5B4C18-D345-433A-9676-F0499E0F2AE2}" type="slidenum">
              <a:rPr lang="hr-HR" smtClean="0"/>
              <a:pPr/>
              <a:t>‹#›</a:t>
            </a:fld>
            <a:endParaRPr lang="hr-H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jpeg"/></Relationships>
</file>

<file path=ppt/slides/_rels/slide28.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9.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31.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32.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 Id="rId9" Type="http://schemas.openxmlformats.org/officeDocument/2006/relationships/image" Target="../media/image113.jpeg"/></Relationships>
</file>

<file path=ppt/slides/_rels/slide33.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34.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3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3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27.jpeg"/><Relationship Id="rId4" Type="http://schemas.openxmlformats.org/officeDocument/2006/relationships/image" Target="../media/image135.jpeg"/></Relationships>
</file>

<file path=ppt/slides/_rels/slide3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4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5" Type="http://schemas.openxmlformats.org/officeDocument/2006/relationships/image" Target="../media/image149.jpeg"/><Relationship Id="rId4" Type="http://schemas.openxmlformats.org/officeDocument/2006/relationships/image" Target="../media/image148.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ph type="ctrTitle"/>
          </p:nvPr>
        </p:nvSpPr>
        <p:spPr>
          <a:xfrm>
            <a:off x="428596" y="642918"/>
            <a:ext cx="8229600" cy="1190611"/>
          </a:xfrm>
        </p:spPr>
        <p:txBody>
          <a:bodyPr/>
          <a:lstStyle/>
          <a:p>
            <a:r>
              <a:rPr lang="hr-HR" dirty="0" smtClean="0"/>
              <a:t>Prirodna baština Turopolja</a:t>
            </a:r>
            <a:endParaRPr lang="hr-HR" dirty="0"/>
          </a:p>
        </p:txBody>
      </p:sp>
      <p:sp>
        <p:nvSpPr>
          <p:cNvPr id="134145" name="Rectangle 1"/>
          <p:cNvSpPr>
            <a:spLocks noChangeArrowheads="1"/>
          </p:cNvSpPr>
          <p:nvPr/>
        </p:nvSpPr>
        <p:spPr bwMode="auto">
          <a:xfrm>
            <a:off x="2357422" y="6215082"/>
            <a:ext cx="3983783"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Calibri"/>
                <a:ea typeface="Calibri" pitchFamily="34" charset="0"/>
                <a:cs typeface="Times New Roman" pitchFamily="18" charset="0"/>
              </a:rPr>
              <a:t>Š</a:t>
            </a:r>
            <a:r>
              <a:rPr kumimoji="0" lang="hr-HR"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umarski </a:t>
            </a:r>
            <a:r>
              <a:rPr kumimoji="0" lang="hr-HR"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fakultet Sveučili</a:t>
            </a:r>
            <a:r>
              <a:rPr kumimoji="0" lang="hr-HR" b="0" i="0" u="none" strike="noStrike" cap="none" normalizeH="0" baseline="0" dirty="0" smtClean="0">
                <a:ln>
                  <a:noFill/>
                </a:ln>
                <a:solidFill>
                  <a:schemeClr val="tx1"/>
                </a:solidFill>
                <a:effectLst/>
                <a:latin typeface="Calibri"/>
                <a:ea typeface="Calibri" pitchFamily="34" charset="0"/>
                <a:cs typeface="Times New Roman" pitchFamily="18" charset="0"/>
              </a:rPr>
              <a:t>š</a:t>
            </a:r>
            <a:r>
              <a:rPr kumimoji="0" lang="hr-HR"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 u Zagrebu</a:t>
            </a:r>
            <a:endParaRPr kumimoji="0" lang="hr-HR"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7"/>
          <p:cNvSpPr/>
          <p:nvPr/>
        </p:nvSpPr>
        <p:spPr>
          <a:xfrm>
            <a:off x="5357818" y="2786058"/>
            <a:ext cx="3219536" cy="400110"/>
          </a:xfrm>
          <a:prstGeom prst="rect">
            <a:avLst/>
          </a:prstGeom>
        </p:spPr>
        <p:txBody>
          <a:bodyPr wrap="none">
            <a:spAutoFit/>
          </a:bodyPr>
          <a:lstStyle/>
          <a:p>
            <a:r>
              <a:rPr lang="hr-HR" sz="2000" dirty="0" err="1" smtClean="0">
                <a:latin typeface="Arial" pitchFamily="34" charset="0"/>
                <a:cs typeface="Arial" pitchFamily="34" charset="0"/>
              </a:rPr>
              <a:t>prof</a:t>
            </a:r>
            <a:r>
              <a:rPr lang="hr-HR" sz="2000" dirty="0" smtClean="0">
                <a:latin typeface="Arial" pitchFamily="34" charset="0"/>
                <a:cs typeface="Arial" pitchFamily="34" charset="0"/>
              </a:rPr>
              <a:t>. dr. </a:t>
            </a:r>
            <a:r>
              <a:rPr lang="hr-HR" sz="2000" dirty="0" err="1" smtClean="0">
                <a:latin typeface="Arial" pitchFamily="34" charset="0"/>
                <a:cs typeface="Arial" pitchFamily="34" charset="0"/>
              </a:rPr>
              <a:t>sc</a:t>
            </a:r>
            <a:r>
              <a:rPr lang="hr-HR" sz="2000" dirty="0" smtClean="0">
                <a:latin typeface="Arial" pitchFamily="34" charset="0"/>
                <a:cs typeface="Arial" pitchFamily="34" charset="0"/>
              </a:rPr>
              <a:t>. Željko </a:t>
            </a:r>
            <a:r>
              <a:rPr lang="hr-HR" sz="2000" dirty="0" err="1" smtClean="0">
                <a:latin typeface="Arial" pitchFamily="34" charset="0"/>
                <a:cs typeface="Arial" pitchFamily="34" charset="0"/>
              </a:rPr>
              <a:t>Španjol</a:t>
            </a:r>
            <a:endParaRPr lang="hr-HR" sz="2000" dirty="0">
              <a:latin typeface="Arial" pitchFamily="34" charset="0"/>
              <a:cs typeface="Arial" pitchFamily="34" charset="0"/>
            </a:endParaRPr>
          </a:p>
        </p:txBody>
      </p:sp>
      <p:pic>
        <p:nvPicPr>
          <p:cNvPr id="134146" name="Picture 2" descr="C:\Users\Damir\Desktop\Biološka raznolikost Turopolja\turopoljski lug_prof.Španjol\turopolje-jesen2008\DSCF0028.JPG"/>
          <p:cNvPicPr>
            <a:picLocks noChangeAspect="1" noChangeArrowheads="1"/>
          </p:cNvPicPr>
          <p:nvPr/>
        </p:nvPicPr>
        <p:blipFill>
          <a:blip r:embed="rId2"/>
          <a:srcRect/>
          <a:stretch>
            <a:fillRect/>
          </a:stretch>
        </p:blipFill>
        <p:spPr bwMode="auto">
          <a:xfrm>
            <a:off x="214282" y="2714620"/>
            <a:ext cx="4500594" cy="3375446"/>
          </a:xfrm>
          <a:prstGeom prst="rect">
            <a:avLst/>
          </a:prstGeom>
          <a:noFill/>
        </p:spPr>
      </p:pic>
      <p:sp>
        <p:nvSpPr>
          <p:cNvPr id="10" name="Rectangle 9"/>
          <p:cNvSpPr/>
          <p:nvPr/>
        </p:nvSpPr>
        <p:spPr>
          <a:xfrm>
            <a:off x="5286380" y="3214686"/>
            <a:ext cx="3317190" cy="400110"/>
          </a:xfrm>
          <a:prstGeom prst="rect">
            <a:avLst/>
          </a:prstGeom>
        </p:spPr>
        <p:txBody>
          <a:bodyPr wrap="none">
            <a:spAutoFit/>
          </a:bodyPr>
          <a:lstStyle/>
          <a:p>
            <a:r>
              <a:rPr lang="hr-HR" sz="2000" dirty="0" err="1" smtClean="0">
                <a:latin typeface="Arial" pitchFamily="34" charset="0"/>
                <a:cs typeface="Arial" pitchFamily="34" charset="0"/>
              </a:rPr>
              <a:t>doc</a:t>
            </a:r>
            <a:r>
              <a:rPr lang="hr-HR" sz="2000" dirty="0" smtClean="0">
                <a:latin typeface="Arial" pitchFamily="34" charset="0"/>
                <a:cs typeface="Arial" pitchFamily="34" charset="0"/>
              </a:rPr>
              <a:t>. dr. </a:t>
            </a:r>
            <a:r>
              <a:rPr lang="hr-HR" sz="2000" dirty="0" err="1" smtClean="0">
                <a:latin typeface="Arial" pitchFamily="34" charset="0"/>
                <a:cs typeface="Arial" pitchFamily="34" charset="0"/>
              </a:rPr>
              <a:t>sc</a:t>
            </a:r>
            <a:r>
              <a:rPr lang="hr-HR" sz="2000" dirty="0" smtClean="0">
                <a:latin typeface="Arial" pitchFamily="34" charset="0"/>
                <a:cs typeface="Arial" pitchFamily="34" charset="0"/>
              </a:rPr>
              <a:t>. Damir </a:t>
            </a:r>
            <a:r>
              <a:rPr lang="hr-HR" sz="2000" dirty="0" err="1" smtClean="0">
                <a:latin typeface="Arial" pitchFamily="34" charset="0"/>
                <a:cs typeface="Arial" pitchFamily="34" charset="0"/>
              </a:rPr>
              <a:t>Drvodelić</a:t>
            </a:r>
            <a:endParaRPr lang="hr-HR" sz="20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214282" y="1428736"/>
            <a:ext cx="8786874"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effectLst/>
                <a:latin typeface="Arial" pitchFamily="34" charset="0"/>
                <a:ea typeface="Calibri" pitchFamily="34" charset="0"/>
                <a:cs typeface="Arial" pitchFamily="34" charset="0"/>
              </a:rPr>
              <a:t>OPĆINA ORLE</a:t>
            </a:r>
            <a:endParaRPr kumimoji="0" lang="hr-HR"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effectLst/>
                <a:latin typeface="Arial" pitchFamily="34" charset="0"/>
                <a:ea typeface="Calibri" pitchFamily="34" charset="0"/>
                <a:cs typeface="Arial" pitchFamily="34" charset="0"/>
              </a:rPr>
              <a:t>Broj i naziv područja:</a:t>
            </a:r>
            <a:endParaRPr kumimoji="0" lang="hr-HR"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effectLst/>
                <a:latin typeface="Arial" pitchFamily="34" charset="0"/>
                <a:ea typeface="Calibri" pitchFamily="34" charset="0"/>
                <a:cs typeface="Arial" pitchFamily="34" charset="0"/>
              </a:rPr>
              <a:t>1. -  </a:t>
            </a:r>
            <a:r>
              <a:rPr kumimoji="0" lang="hr-HR" b="1" i="0" u="none" strike="noStrike" cap="none" normalizeH="0" baseline="0" dirty="0" smtClean="0">
                <a:ln>
                  <a:noFill/>
                </a:ln>
                <a:effectLst/>
                <a:latin typeface="Arial" pitchFamily="34" charset="0"/>
                <a:ea typeface="Calibri" pitchFamily="34" charset="0"/>
                <a:cs typeface="Arial" pitchFamily="34" charset="0"/>
              </a:rPr>
              <a:t>Turopolje</a:t>
            </a:r>
            <a:endParaRPr kumimoji="0" lang="hr-HR"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effectLst/>
                <a:latin typeface="Arial" pitchFamily="34" charset="0"/>
                <a:ea typeface="Calibri" pitchFamily="34" charset="0"/>
                <a:cs typeface="Arial" pitchFamily="34" charset="0"/>
              </a:rPr>
              <a:t>Šifra područja: HR1000003.</a:t>
            </a:r>
            <a:endParaRPr kumimoji="0" lang="hr-HR"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effectLst/>
                <a:latin typeface="Arial" pitchFamily="34" charset="0"/>
                <a:ea typeface="Calibri" pitchFamily="34" charset="0"/>
                <a:cs typeface="Arial" pitchFamily="34" charset="0"/>
              </a:rPr>
              <a:t>Područje očuvanja značajnim za ptice (POP)</a:t>
            </a:r>
            <a:endParaRPr kumimoji="0" lang="hr-HR"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effectLst/>
                <a:latin typeface="Arial" pitchFamily="34" charset="0"/>
                <a:ea typeface="Calibri" pitchFamily="34" charset="0"/>
                <a:cs typeface="Arial" pitchFamily="34" charset="0"/>
              </a:rPr>
              <a:t>2</a:t>
            </a:r>
            <a:r>
              <a:rPr kumimoji="0" lang="hr-HR" b="1" i="0" u="none" strike="noStrike" cap="none" normalizeH="0" baseline="0" dirty="0" smtClean="0">
                <a:ln>
                  <a:noFill/>
                </a:ln>
                <a:effectLst/>
                <a:latin typeface="Arial" pitchFamily="34" charset="0"/>
                <a:ea typeface="Calibri" pitchFamily="34" charset="0"/>
                <a:cs typeface="Arial" pitchFamily="34" charset="0"/>
              </a:rPr>
              <a:t>.- Sava nizvodno od </a:t>
            </a:r>
            <a:r>
              <a:rPr kumimoji="0" lang="hr-HR" b="1" i="0" u="none" strike="noStrike" cap="none" normalizeH="0" baseline="0" dirty="0" err="1" smtClean="0">
                <a:ln>
                  <a:noFill/>
                </a:ln>
                <a:effectLst/>
                <a:latin typeface="Arial" pitchFamily="34" charset="0"/>
                <a:ea typeface="Calibri" pitchFamily="34" charset="0"/>
                <a:cs typeface="Arial" pitchFamily="34" charset="0"/>
              </a:rPr>
              <a:t>Hrušćica</a:t>
            </a:r>
            <a:endParaRPr kumimoji="0" lang="hr-HR"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effectLst/>
                <a:latin typeface="Arial" pitchFamily="34" charset="0"/>
                <a:ea typeface="Calibri" pitchFamily="34" charset="0"/>
                <a:cs typeface="Arial" pitchFamily="34" charset="0"/>
              </a:rPr>
              <a:t>Šifra područja: HR2001311</a:t>
            </a:r>
            <a:endParaRPr kumimoji="0" lang="hr-HR"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effectLst/>
                <a:latin typeface="Arial" pitchFamily="34" charset="0"/>
                <a:ea typeface="Calibri" pitchFamily="34" charset="0"/>
                <a:cs typeface="Arial" pitchFamily="34" charset="0"/>
              </a:rPr>
              <a:t>3. </a:t>
            </a:r>
            <a:r>
              <a:rPr kumimoji="0" lang="hr-HR" b="1" i="0" u="none" strike="noStrike" cap="none" normalizeH="0" baseline="0" dirty="0" smtClean="0">
                <a:ln>
                  <a:noFill/>
                </a:ln>
                <a:effectLst/>
                <a:latin typeface="Arial" pitchFamily="34" charset="0"/>
                <a:ea typeface="Calibri" pitchFamily="34" charset="0"/>
                <a:cs typeface="Arial" pitchFamily="34" charset="0"/>
              </a:rPr>
              <a:t>Odransko polje</a:t>
            </a:r>
            <a:endParaRPr kumimoji="0" lang="hr-HR"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effectLst/>
                <a:latin typeface="Arial" pitchFamily="34" charset="0"/>
                <a:ea typeface="Calibri" pitchFamily="34" charset="0"/>
                <a:cs typeface="Arial" pitchFamily="34" charset="0"/>
              </a:rPr>
              <a:t>Šifra područja: HR2000415</a:t>
            </a:r>
          </a:p>
          <a:p>
            <a:pPr marL="0" marR="0" lvl="0" indent="0" algn="l" defTabSz="914400" rtl="0" eaLnBrk="0" fontAlgn="base" latinLnBrk="0" hangingPunct="0">
              <a:lnSpc>
                <a:spcPct val="100000"/>
              </a:lnSpc>
              <a:spcBef>
                <a:spcPct val="0"/>
              </a:spcBef>
              <a:spcAft>
                <a:spcPct val="0"/>
              </a:spcAft>
              <a:buClrTx/>
              <a:buSzTx/>
              <a:buFontTx/>
              <a:buNone/>
              <a:tabLst/>
            </a:pPr>
            <a:r>
              <a:rPr lang="hr-HR" dirty="0" smtClean="0">
                <a:latin typeface="Arial" pitchFamily="34" charset="0"/>
                <a:ea typeface="Calibri" pitchFamily="34" charset="0"/>
                <a:cs typeface="Arial" pitchFamily="34" charset="0"/>
              </a:rPr>
              <a:t>Područja očuvanja značajna za vrste i stanišne tipove (POVS)</a:t>
            </a:r>
            <a:endParaRPr kumimoji="0" lang="hr-HR" b="0" i="0" u="none" strike="noStrike" cap="none" normalizeH="0" baseline="0" dirty="0" smtClean="0">
              <a:ln>
                <a:noFill/>
              </a:ln>
              <a:effectLst/>
              <a:latin typeface="Arial" pitchFamily="34" charset="0"/>
              <a:ea typeface="Calibri" pitchFamily="34" charset="0"/>
              <a:cs typeface="Arial" pitchFamily="34" charset="0"/>
            </a:endParaRPr>
          </a:p>
        </p:txBody>
      </p:sp>
      <p:sp>
        <p:nvSpPr>
          <p:cNvPr id="7" name="Rectangle 6"/>
          <p:cNvSpPr/>
          <p:nvPr/>
        </p:nvSpPr>
        <p:spPr>
          <a:xfrm>
            <a:off x="500034" y="785794"/>
            <a:ext cx="4040593" cy="369332"/>
          </a:xfrm>
          <a:prstGeom prst="rect">
            <a:avLst/>
          </a:prstGeom>
        </p:spPr>
        <p:txBody>
          <a:bodyPr wrap="none">
            <a:spAutoFit/>
          </a:bodyPr>
          <a:lstStyle/>
          <a:p>
            <a:pPr lvl="0" fontAlgn="base">
              <a:spcBef>
                <a:spcPct val="0"/>
              </a:spcBef>
              <a:spcAft>
                <a:spcPct val="0"/>
              </a:spcAft>
            </a:pPr>
            <a:r>
              <a:rPr lang="en-US" dirty="0" smtClean="0">
                <a:latin typeface="Arial" pitchFamily="34" charset="0"/>
                <a:ea typeface="Calibri" pitchFamily="34" charset="0"/>
                <a:cs typeface="Arial" pitchFamily="34" charset="0"/>
              </a:rPr>
              <a:t>EKOLOŠKA MREŽA – NATURA 2000</a:t>
            </a:r>
            <a:endParaRPr lang="hr-HR"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D:\Moje slike\stare razglednice\turopolje,posavina,pokuplje,vuk.gorice\pokupsko1974.jpg"/>
          <p:cNvPicPr>
            <a:picLocks noChangeAspect="1" noChangeArrowheads="1"/>
          </p:cNvPicPr>
          <p:nvPr/>
        </p:nvPicPr>
        <p:blipFill>
          <a:blip r:embed="rId2" cstate="print"/>
          <a:srcRect/>
          <a:stretch>
            <a:fillRect/>
          </a:stretch>
        </p:blipFill>
        <p:spPr bwMode="auto">
          <a:xfrm>
            <a:off x="4143372" y="3214686"/>
            <a:ext cx="4536633" cy="3225784"/>
          </a:xfrm>
          <a:prstGeom prst="rect">
            <a:avLst/>
          </a:prstGeom>
          <a:noFill/>
        </p:spPr>
      </p:pic>
      <p:sp>
        <p:nvSpPr>
          <p:cNvPr id="23553" name="Rectangle 1"/>
          <p:cNvSpPr>
            <a:spLocks noChangeArrowheads="1"/>
          </p:cNvSpPr>
          <p:nvPr/>
        </p:nvSpPr>
        <p:spPr bwMode="auto">
          <a:xfrm>
            <a:off x="142844" y="1571612"/>
            <a:ext cx="8858312"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OPĆINA KRAVARSKO</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Broj i naziv područja:</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1</a:t>
            </a:r>
            <a:r>
              <a:rPr kumimoji="0" lang="hr-HR" b="1" i="0" u="none" strike="noStrike" cap="none" normalizeH="0" baseline="0" dirty="0" smtClean="0">
                <a:ln>
                  <a:noFill/>
                </a:ln>
                <a:solidFill>
                  <a:schemeClr val="tx1"/>
                </a:solidFill>
                <a:effectLst/>
                <a:latin typeface="Arial" pitchFamily="34" charset="0"/>
                <a:ea typeface="Calibri" pitchFamily="34" charset="0"/>
                <a:cs typeface="Arial" pitchFamily="34" charset="0"/>
              </a:rPr>
              <a:t>.  potok </a:t>
            </a:r>
            <a:r>
              <a:rPr kumimoji="0" lang="hr-HR"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Kravarščica</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-Gornji </a:t>
            </a:r>
            <a:r>
              <a:rPr kumimoji="0" lang="hr-HR"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Hruševec</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Šifra područja: HR2000799</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Područje očuvanja značajna za vrste i stanišne tipove (POVS)</a:t>
            </a:r>
            <a:endParaRPr kumimoji="0" lang="hr-HR"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500034" y="785794"/>
            <a:ext cx="4040593" cy="369332"/>
          </a:xfrm>
          <a:prstGeom prst="rect">
            <a:avLst/>
          </a:prstGeom>
        </p:spPr>
        <p:txBody>
          <a:bodyPr wrap="none">
            <a:spAutoFit/>
          </a:bodyPr>
          <a:lstStyle/>
          <a:p>
            <a:pPr lvl="0" fontAlgn="base">
              <a:spcBef>
                <a:spcPct val="0"/>
              </a:spcBef>
              <a:spcAft>
                <a:spcPct val="0"/>
              </a:spcAft>
            </a:pPr>
            <a:r>
              <a:rPr lang="en-US" dirty="0" smtClean="0">
                <a:latin typeface="Arial" pitchFamily="34" charset="0"/>
                <a:ea typeface="Calibri" pitchFamily="34" charset="0"/>
                <a:cs typeface="Arial" pitchFamily="34" charset="0"/>
              </a:rPr>
              <a:t>EKOLOŠKA MREŽA – NATURA 2000</a:t>
            </a:r>
            <a:endParaRPr lang="hr-HR" dirty="0" smtClean="0">
              <a:latin typeface="Arial" pitchFamily="34" charset="0"/>
              <a:cs typeface="Arial" pitchFamily="34" charset="0"/>
            </a:endParaRPr>
          </a:p>
        </p:txBody>
      </p:sp>
      <p:sp>
        <p:nvSpPr>
          <p:cNvPr id="23554" name="Rectangle 2"/>
          <p:cNvSpPr>
            <a:spLocks noChangeArrowheads="1"/>
          </p:cNvSpPr>
          <p:nvPr/>
        </p:nvSpPr>
        <p:spPr bwMode="auto">
          <a:xfrm>
            <a:off x="142844" y="3643314"/>
            <a:ext cx="8858312"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OPĆINA POKUPSKO</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Broj i naziv područja:</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1. </a:t>
            </a:r>
            <a:r>
              <a:rPr kumimoji="0" lang="hr-HR" b="1" i="0" u="none" strike="noStrike" cap="none" normalizeH="0" baseline="0" dirty="0" smtClean="0">
                <a:ln>
                  <a:noFill/>
                </a:ln>
                <a:solidFill>
                  <a:schemeClr val="tx1"/>
                </a:solidFill>
                <a:effectLst/>
                <a:latin typeface="Arial" pitchFamily="34" charset="0"/>
                <a:ea typeface="Calibri" pitchFamily="34" charset="0"/>
                <a:cs typeface="Arial" pitchFamily="34" charset="0"/>
              </a:rPr>
              <a:t>Cvetnić Brdo</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Šifra područja: HR 2000801</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2. </a:t>
            </a:r>
            <a:r>
              <a:rPr kumimoji="0" lang="hr-HR"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Vukomeričke</a:t>
            </a:r>
            <a:r>
              <a:rPr kumimoji="0" lang="hr-HR" b="1" i="0" u="none" strike="noStrike" cap="none" normalizeH="0" baseline="0" dirty="0" smtClean="0">
                <a:ln>
                  <a:noFill/>
                </a:ln>
                <a:solidFill>
                  <a:schemeClr val="tx1"/>
                </a:solidFill>
                <a:effectLst/>
                <a:latin typeface="Arial" pitchFamily="34" charset="0"/>
                <a:ea typeface="Calibri" pitchFamily="34" charset="0"/>
                <a:cs typeface="Arial" pitchFamily="34" charset="0"/>
              </a:rPr>
              <a:t> gorice - </a:t>
            </a:r>
            <a:r>
              <a:rPr kumimoji="0" lang="hr-HR"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Zgurić</a:t>
            </a:r>
            <a:r>
              <a:rPr kumimoji="0" lang="hr-HR" b="1" i="0" u="none" strike="noStrike" cap="none" normalizeH="0" baseline="0" dirty="0" smtClean="0">
                <a:ln>
                  <a:noFill/>
                </a:ln>
                <a:solidFill>
                  <a:schemeClr val="tx1"/>
                </a:solidFill>
                <a:effectLst/>
                <a:latin typeface="Arial" pitchFamily="34" charset="0"/>
                <a:ea typeface="Calibri" pitchFamily="34" charset="0"/>
                <a:cs typeface="Arial" pitchFamily="34" charset="0"/>
              </a:rPr>
              <a:t> brdo</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Šifra područja: HR 2000642</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Područja važna za divlje svojte i stanišne tipove (POVS) </a:t>
            </a:r>
            <a:endParaRPr kumimoji="0" lang="hr-HR"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214282" y="785794"/>
            <a:ext cx="242889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TUROPOLJSKI LUG</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214282" y="1500174"/>
            <a:ext cx="8715436" cy="1200329"/>
          </a:xfrm>
          <a:prstGeom prst="rect">
            <a:avLst/>
          </a:prstGeom>
        </p:spPr>
        <p:txBody>
          <a:bodyPr wrap="square">
            <a:spAutoFit/>
          </a:bodyPr>
          <a:lstStyle/>
          <a:p>
            <a:r>
              <a:rPr lang="hr-HR" b="1" dirty="0" smtClean="0">
                <a:latin typeface="Arial" pitchFamily="34" charset="0"/>
                <a:cs typeface="Arial" pitchFamily="34" charset="0"/>
              </a:rPr>
              <a:t>Turopoljski lug</a:t>
            </a:r>
            <a:r>
              <a:rPr lang="hr-HR" dirty="0" smtClean="0">
                <a:latin typeface="Arial" pitchFamily="34" charset="0"/>
                <a:cs typeface="Arial" pitchFamily="34" charset="0"/>
              </a:rPr>
              <a:t>, u širem smislu, smješten je u nizini zapadne Posavine, 30-tak km jugoistočno od Zagreba odnosno 5 km od Velike Gorice, proteže se prosječno oko 4 km jugozapadno od rijeke Save na prostoru romboidnog oblika dimenzija 22x8 km s dužom stranicom smjera sjeverozapad - jugoistok. </a:t>
            </a:r>
            <a:endParaRPr lang="hr-HR" dirty="0">
              <a:latin typeface="Arial" pitchFamily="34" charset="0"/>
              <a:cs typeface="Arial" pitchFamily="34" charset="0"/>
            </a:endParaRPr>
          </a:p>
        </p:txBody>
      </p:sp>
      <p:pic>
        <p:nvPicPr>
          <p:cNvPr id="24578" name="Picture 2" descr="C:\Users\Damir\Desktop\Biološka raznolikost Turopolja\turopoljski lug_prof.Španjol\turopoljski lug,proljeće 2011\DSCF0053.JPG"/>
          <p:cNvPicPr>
            <a:picLocks noChangeAspect="1" noChangeArrowheads="1"/>
          </p:cNvPicPr>
          <p:nvPr/>
        </p:nvPicPr>
        <p:blipFill>
          <a:blip r:embed="rId2"/>
          <a:srcRect/>
          <a:stretch>
            <a:fillRect/>
          </a:stretch>
        </p:blipFill>
        <p:spPr bwMode="auto">
          <a:xfrm>
            <a:off x="1785918" y="2643182"/>
            <a:ext cx="5357850" cy="401838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500034" y="928670"/>
            <a:ext cx="8105394" cy="45719"/>
          </a:xfrm>
          <a:prstGeom prst="line">
            <a:avLst/>
          </a:prstGeom>
          <a:noFill/>
          <a:ln w="28575">
            <a:solidFill>
              <a:srgbClr val="008000"/>
            </a:solidFill>
            <a:round/>
            <a:headEnd/>
            <a:tailEnd/>
          </a:ln>
          <a:effectLst/>
        </p:spPr>
        <p:txBody>
          <a:bodyPr/>
          <a:lstStyle/>
          <a:p>
            <a:endParaRPr lang="hr-HR" sz="1600">
              <a:latin typeface="Arial" pitchFamily="34" charset="0"/>
              <a:cs typeface="Arial" pitchFamily="34" charset="0"/>
            </a:endParaRPr>
          </a:p>
        </p:txBody>
      </p:sp>
      <p:sp>
        <p:nvSpPr>
          <p:cNvPr id="5" name="Text Box 5"/>
          <p:cNvSpPr txBox="1">
            <a:spLocks noChangeArrowheads="1"/>
          </p:cNvSpPr>
          <p:nvPr/>
        </p:nvSpPr>
        <p:spPr bwMode="auto">
          <a:xfrm>
            <a:off x="303547" y="500046"/>
            <a:ext cx="2261549" cy="338554"/>
          </a:xfrm>
          <a:prstGeom prst="rect">
            <a:avLst/>
          </a:prstGeom>
          <a:noFill/>
          <a:ln w="9525">
            <a:noFill/>
            <a:miter lim="800000"/>
            <a:headEnd/>
            <a:tailEnd/>
          </a:ln>
          <a:effectLst/>
        </p:spPr>
        <p:txBody>
          <a:bodyPr wrap="square">
            <a:spAutoFit/>
          </a:bodyPr>
          <a:lstStyle/>
          <a:p>
            <a:r>
              <a:rPr lang="hr-HR" sz="1600" dirty="0" smtClean="0">
                <a:latin typeface="Arial" pitchFamily="34" charset="0"/>
                <a:cs typeface="Arial" pitchFamily="34" charset="0"/>
              </a:rPr>
              <a:t>Opći </a:t>
            </a:r>
            <a:r>
              <a:rPr lang="hr-HR" sz="1600" dirty="0">
                <a:latin typeface="Arial" pitchFamily="34" charset="0"/>
                <a:cs typeface="Arial" pitchFamily="34" charset="0"/>
              </a:rPr>
              <a:t>podaci</a:t>
            </a:r>
          </a:p>
        </p:txBody>
      </p:sp>
      <p:pic>
        <p:nvPicPr>
          <p:cNvPr id="6" name="Picture 629" descr="vrata od krča"/>
          <p:cNvPicPr>
            <a:picLocks noChangeAspect="1" noChangeArrowheads="1"/>
          </p:cNvPicPr>
          <p:nvPr/>
        </p:nvPicPr>
        <p:blipFill>
          <a:blip r:embed="rId2"/>
          <a:srcRect/>
          <a:stretch>
            <a:fillRect/>
          </a:stretch>
        </p:blipFill>
        <p:spPr bwMode="auto">
          <a:xfrm>
            <a:off x="211852" y="992171"/>
            <a:ext cx="8786874" cy="5365793"/>
          </a:xfrm>
          <a:prstGeom prst="rect">
            <a:avLst/>
          </a:prstGeom>
          <a:noFill/>
        </p:spPr>
      </p:pic>
      <p:sp>
        <p:nvSpPr>
          <p:cNvPr id="7" name="Text Box 630"/>
          <p:cNvSpPr txBox="1">
            <a:spLocks noChangeArrowheads="1"/>
          </p:cNvSpPr>
          <p:nvPr/>
        </p:nvSpPr>
        <p:spPr bwMode="auto">
          <a:xfrm>
            <a:off x="2434282" y="2587609"/>
            <a:ext cx="3966758" cy="1323439"/>
          </a:xfrm>
          <a:prstGeom prst="rect">
            <a:avLst/>
          </a:prstGeom>
          <a:solidFill>
            <a:schemeClr val="bg2">
              <a:alpha val="50000"/>
            </a:schemeClr>
          </a:solidFill>
          <a:ln w="9525">
            <a:noFill/>
            <a:miter lim="800000"/>
            <a:headEnd/>
            <a:tailEnd/>
          </a:ln>
          <a:effectLst/>
        </p:spPr>
        <p:txBody>
          <a:bodyPr wrap="square">
            <a:spAutoFit/>
          </a:bodyPr>
          <a:lstStyle/>
          <a:p>
            <a:r>
              <a:rPr lang="hr-HR" sz="1600" b="1">
                <a:latin typeface="Arial" pitchFamily="34" charset="0"/>
                <a:cs typeface="Arial" pitchFamily="34" charset="0"/>
              </a:rPr>
              <a:t>Površina:</a:t>
            </a:r>
            <a:r>
              <a:rPr lang="hr-HR" sz="1600">
                <a:latin typeface="Arial" pitchFamily="34" charset="0"/>
                <a:cs typeface="Arial" pitchFamily="34" charset="0"/>
              </a:rPr>
              <a:t> 4377,46 ha</a:t>
            </a:r>
          </a:p>
          <a:p>
            <a:r>
              <a:rPr lang="hr-HR" sz="1600" b="1">
                <a:latin typeface="Arial" pitchFamily="34" charset="0"/>
                <a:cs typeface="Arial" pitchFamily="34" charset="0"/>
              </a:rPr>
              <a:t>Postotni udio vrsta drveća:</a:t>
            </a:r>
            <a:r>
              <a:rPr lang="hr-HR" sz="1600">
                <a:latin typeface="Arial" pitchFamily="34" charset="0"/>
                <a:cs typeface="Arial" pitchFamily="34" charset="0"/>
              </a:rPr>
              <a:t> hrast lužnjak 74%, bukva 1%, jasen 5%, grab 10%, OTL 2%, joha 8%</a:t>
            </a:r>
          </a:p>
          <a:p>
            <a:r>
              <a:rPr lang="hr-HR" sz="1600" b="1">
                <a:latin typeface="Arial" pitchFamily="34" charset="0"/>
                <a:cs typeface="Arial" pitchFamily="34" charset="0"/>
              </a:rPr>
              <a:t>Prosječni volumen po ha:</a:t>
            </a:r>
            <a:r>
              <a:rPr lang="hr-HR" sz="1600">
                <a:latin typeface="Arial" pitchFamily="34" charset="0"/>
                <a:cs typeface="Arial" pitchFamily="34" charset="0"/>
              </a:rPr>
              <a:t> 286 m3 </a:t>
            </a:r>
          </a:p>
        </p:txBody>
      </p:sp>
      <p:sp>
        <p:nvSpPr>
          <p:cNvPr id="8" name="Rectangle 631"/>
          <p:cNvSpPr>
            <a:spLocks noChangeArrowheads="1"/>
          </p:cNvSpPr>
          <p:nvPr/>
        </p:nvSpPr>
        <p:spPr bwMode="auto">
          <a:xfrm>
            <a:off x="211852" y="4735496"/>
            <a:ext cx="8786874" cy="1815882"/>
          </a:xfrm>
          <a:prstGeom prst="rect">
            <a:avLst/>
          </a:prstGeom>
          <a:solidFill>
            <a:schemeClr val="bg2">
              <a:alpha val="50000"/>
            </a:schemeClr>
          </a:solidFill>
          <a:ln w="9525">
            <a:noFill/>
            <a:miter lim="800000"/>
            <a:headEnd/>
            <a:tailEnd/>
          </a:ln>
          <a:effectLst/>
        </p:spPr>
        <p:txBody>
          <a:bodyPr wrap="square" anchor="ctr">
            <a:spAutoFit/>
          </a:bodyPr>
          <a:lstStyle/>
          <a:p>
            <a:r>
              <a:rPr lang="hr-HR" sz="1600" b="1">
                <a:latin typeface="Arial" pitchFamily="34" charset="0"/>
                <a:cs typeface="Arial" pitchFamily="34" charset="0"/>
              </a:rPr>
              <a:t>●</a:t>
            </a:r>
            <a:r>
              <a:rPr lang="hr-HR" sz="1600">
                <a:latin typeface="Arial" pitchFamily="34" charset="0"/>
                <a:cs typeface="Arial" pitchFamily="34" charset="0"/>
              </a:rPr>
              <a:t> Spominje se već </a:t>
            </a:r>
            <a:r>
              <a:rPr lang="hr-HR" sz="1600" b="1">
                <a:latin typeface="Arial" pitchFamily="34" charset="0"/>
                <a:cs typeface="Arial" pitchFamily="34" charset="0"/>
              </a:rPr>
              <a:t>1249. i 1255</a:t>
            </a:r>
            <a:r>
              <a:rPr lang="hr-HR" sz="1600" b="1" i="1">
                <a:latin typeface="Arial" pitchFamily="34" charset="0"/>
                <a:cs typeface="Arial" pitchFamily="34" charset="0"/>
              </a:rPr>
              <a:t>.</a:t>
            </a:r>
            <a:r>
              <a:rPr lang="hr-HR" sz="1600">
                <a:latin typeface="Arial" pitchFamily="34" charset="0"/>
                <a:cs typeface="Arial" pitchFamily="34" charset="0"/>
              </a:rPr>
              <a:t> godine pod nazivom </a:t>
            </a:r>
            <a:r>
              <a:rPr lang="hr-HR" sz="1600" b="1">
                <a:latin typeface="Arial" pitchFamily="34" charset="0"/>
                <a:cs typeface="Arial" pitchFamily="34" charset="0"/>
              </a:rPr>
              <a:t>Velika šuma</a:t>
            </a:r>
            <a:r>
              <a:rPr lang="hr-HR" sz="1600">
                <a:latin typeface="Arial" pitchFamily="34" charset="0"/>
                <a:cs typeface="Arial" pitchFamily="34" charset="0"/>
              </a:rPr>
              <a:t> (povelja bana Stjepana).</a:t>
            </a:r>
          </a:p>
          <a:p>
            <a:r>
              <a:rPr lang="hr-HR" sz="1600" b="1">
                <a:latin typeface="Arial" pitchFamily="34" charset="0"/>
                <a:cs typeface="Arial" pitchFamily="34" charset="0"/>
              </a:rPr>
              <a:t>●</a:t>
            </a:r>
            <a:r>
              <a:rPr lang="hr-HR" sz="1600">
                <a:latin typeface="Arial" pitchFamily="34" charset="0"/>
                <a:cs typeface="Arial" pitchFamily="34" charset="0"/>
              </a:rPr>
              <a:t> Turopoljci </a:t>
            </a:r>
            <a:r>
              <a:rPr lang="hr-HR" sz="1600" b="1">
                <a:latin typeface="Arial" pitchFamily="34" charset="0"/>
                <a:cs typeface="Arial" pitchFamily="34" charset="0"/>
              </a:rPr>
              <a:t>1779.</a:t>
            </a:r>
            <a:r>
              <a:rPr lang="hr-HR" sz="1600">
                <a:latin typeface="Arial" pitchFamily="34" charset="0"/>
                <a:cs typeface="Arial" pitchFamily="34" charset="0"/>
              </a:rPr>
              <a:t> godine u velikom Turopoljskom lugu iskrčiše šikaru i tlo pretvoriše u plodnu oranicu. U slavu pobjede čovjeka nad divljom prirodom podigoše </a:t>
            </a:r>
            <a:r>
              <a:rPr lang="hr-HR" sz="1600" b="1">
                <a:latin typeface="Arial" pitchFamily="34" charset="0"/>
                <a:cs typeface="Arial" pitchFamily="34" charset="0"/>
              </a:rPr>
              <a:t>“Vrata od Krča”</a:t>
            </a:r>
            <a:r>
              <a:rPr lang="hr-HR" sz="1600">
                <a:latin typeface="Arial" pitchFamily="34" charset="0"/>
                <a:cs typeface="Arial" pitchFamily="34" charset="0"/>
              </a:rPr>
              <a:t>, drveni turopoijski slavoluk civilizaciji. "Ovdje su rascvjetane livade plemenitih Turopoljaca koje su, tijekom 5. godina udruženim radom i zalaganjem, iskrčile marljive ruke.</a:t>
            </a:r>
            <a:r>
              <a:rPr lang="hr-HR" sz="1600" b="1">
                <a:latin typeface="Arial" pitchFamily="34" charset="0"/>
                <a:cs typeface="Arial" pitchFamily="34" charset="0"/>
              </a:rPr>
              <a:t>1774. </a:t>
            </a:r>
            <a:r>
              <a:rPr lang="hr-HR" sz="1600">
                <a:latin typeface="Arial" pitchFamily="34" charset="0"/>
                <a:cs typeface="Arial" pitchFamily="34" charset="0"/>
              </a:rPr>
              <a:t>godine započele su krčiti, napokon </a:t>
            </a:r>
            <a:r>
              <a:rPr lang="hr-HR" sz="1600" b="1">
                <a:latin typeface="Arial" pitchFamily="34" charset="0"/>
                <a:cs typeface="Arial" pitchFamily="34" charset="0"/>
              </a:rPr>
              <a:t>1779. </a:t>
            </a:r>
            <a:r>
              <a:rPr lang="hr-HR" sz="1600">
                <a:latin typeface="Arial" pitchFamily="34" charset="0"/>
                <a:cs typeface="Arial" pitchFamily="34" charset="0"/>
              </a:rPr>
              <a:t>godine razdijeljene su na svu braću, koja ovdje zadobiše jednake dijelove". </a:t>
            </a:r>
          </a:p>
        </p:txBody>
      </p:sp>
      <p:pic>
        <p:nvPicPr>
          <p:cNvPr id="9" name="Picture 633" descr="tipsuma"/>
          <p:cNvPicPr>
            <a:picLocks noChangeAspect="1" noChangeArrowheads="1"/>
          </p:cNvPicPr>
          <p:nvPr/>
        </p:nvPicPr>
        <p:blipFill>
          <a:blip r:embed="rId3" cstate="print"/>
          <a:srcRect/>
          <a:stretch>
            <a:fillRect/>
          </a:stretch>
        </p:blipFill>
        <p:spPr bwMode="auto">
          <a:xfrm>
            <a:off x="4151926" y="355584"/>
            <a:ext cx="580464" cy="40949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5" name="Text Box 5"/>
          <p:cNvSpPr txBox="1">
            <a:spLocks noChangeArrowheads="1"/>
          </p:cNvSpPr>
          <p:nvPr/>
        </p:nvSpPr>
        <p:spPr bwMode="auto">
          <a:xfrm>
            <a:off x="250825" y="333375"/>
            <a:ext cx="1002134" cy="369332"/>
          </a:xfrm>
          <a:prstGeom prst="rect">
            <a:avLst/>
          </a:prstGeom>
          <a:noFill/>
          <a:ln w="9525">
            <a:noFill/>
            <a:miter lim="800000"/>
            <a:headEnd/>
            <a:tailEnd/>
          </a:ln>
          <a:effectLst/>
        </p:spPr>
        <p:txBody>
          <a:bodyPr wrap="none">
            <a:spAutoFit/>
          </a:bodyPr>
          <a:lstStyle/>
          <a:p>
            <a:r>
              <a:rPr lang="hr-HR" dirty="0" smtClean="0">
                <a:latin typeface="Arial" pitchFamily="34" charset="0"/>
                <a:cs typeface="Arial" pitchFamily="34" charset="0"/>
              </a:rPr>
              <a:t>Povijest</a:t>
            </a:r>
            <a:endParaRPr lang="hr-HR" dirty="0">
              <a:latin typeface="Arial" pitchFamily="34" charset="0"/>
              <a:cs typeface="Arial" pitchFamily="34" charset="0"/>
            </a:endParaRPr>
          </a:p>
        </p:txBody>
      </p:sp>
      <p:pic>
        <p:nvPicPr>
          <p:cNvPr id="6" name="Picture 6" descr="IMGP0839"/>
          <p:cNvPicPr>
            <a:picLocks noChangeAspect="1" noChangeArrowheads="1"/>
          </p:cNvPicPr>
          <p:nvPr/>
        </p:nvPicPr>
        <p:blipFill>
          <a:blip r:embed="rId2"/>
          <a:srcRect/>
          <a:stretch>
            <a:fillRect/>
          </a:stretch>
        </p:blipFill>
        <p:spPr bwMode="auto">
          <a:xfrm>
            <a:off x="0" y="784225"/>
            <a:ext cx="9144000" cy="6073775"/>
          </a:xfrm>
          <a:prstGeom prst="rect">
            <a:avLst/>
          </a:prstGeom>
          <a:noFill/>
        </p:spPr>
      </p:pic>
      <p:sp>
        <p:nvSpPr>
          <p:cNvPr id="7" name="Rectangle 7"/>
          <p:cNvSpPr>
            <a:spLocks noChangeArrowheads="1"/>
          </p:cNvSpPr>
          <p:nvPr/>
        </p:nvSpPr>
        <p:spPr bwMode="auto">
          <a:xfrm>
            <a:off x="0" y="1268413"/>
            <a:ext cx="9251950" cy="1190625"/>
          </a:xfrm>
          <a:prstGeom prst="rect">
            <a:avLst/>
          </a:prstGeom>
          <a:solidFill>
            <a:schemeClr val="bg2">
              <a:alpha val="50000"/>
            </a:schemeClr>
          </a:solidFill>
          <a:ln w="9525">
            <a:noFill/>
            <a:miter lim="800000"/>
            <a:headEnd/>
            <a:tailEnd/>
          </a:ln>
          <a:effectLst/>
        </p:spPr>
        <p:txBody>
          <a:bodyPr anchor="ctr">
            <a:spAutoFit/>
          </a:bodyPr>
          <a:lstStyle/>
          <a:p>
            <a:r>
              <a:rPr lang="hr-HR" b="1" dirty="0">
                <a:latin typeface="Arial" pitchFamily="34" charset="0"/>
                <a:cs typeface="Arial" pitchFamily="34" charset="0"/>
              </a:rPr>
              <a:t>●</a:t>
            </a:r>
            <a:r>
              <a:rPr lang="hr-HR" dirty="0">
                <a:latin typeface="Arial" pitchFamily="34" charset="0"/>
                <a:cs typeface="Arial" pitchFamily="34" charset="0"/>
              </a:rPr>
              <a:t> Kroz povijest su šume i šumska zemljišta koja danas tvore </a:t>
            </a:r>
            <a:r>
              <a:rPr lang="hr-HR" dirty="0" err="1">
                <a:latin typeface="Arial" pitchFamily="34" charset="0"/>
                <a:cs typeface="Arial" pitchFamily="34" charset="0"/>
              </a:rPr>
              <a:t>G.J</a:t>
            </a:r>
            <a:r>
              <a:rPr lang="hr-HR" dirty="0">
                <a:latin typeface="Arial" pitchFamily="34" charset="0"/>
                <a:cs typeface="Arial" pitchFamily="34" charset="0"/>
              </a:rPr>
              <a:t>. Turopoljski lug pripadala različitim vlasnicima, s tim da je najveći dio pripadao plemenitoj općini Turopolje. Dio je pripadao zemljišnim zajednicama okolnih sela, dok je manji dio pripadao crkvi i urbarskim općinama te nešto i privatnim vlasnicima.</a:t>
            </a:r>
          </a:p>
        </p:txBody>
      </p:sp>
      <p:pic>
        <p:nvPicPr>
          <p:cNvPr id="8" name="Picture 9" descr="wwwgrbPOT"/>
          <p:cNvPicPr>
            <a:picLocks noChangeAspect="1" noChangeArrowheads="1"/>
          </p:cNvPicPr>
          <p:nvPr/>
        </p:nvPicPr>
        <p:blipFill>
          <a:blip r:embed="rId3" cstate="print"/>
          <a:srcRect/>
          <a:stretch>
            <a:fillRect/>
          </a:stretch>
        </p:blipFill>
        <p:spPr bwMode="auto">
          <a:xfrm>
            <a:off x="4284663" y="115888"/>
            <a:ext cx="439737" cy="576262"/>
          </a:xfrm>
          <a:prstGeom prst="rect">
            <a:avLst/>
          </a:prstGeom>
          <a:noFill/>
        </p:spPr>
      </p:pic>
      <p:sp>
        <p:nvSpPr>
          <p:cNvPr id="10" name="Rectangle 9"/>
          <p:cNvSpPr/>
          <p:nvPr/>
        </p:nvSpPr>
        <p:spPr>
          <a:xfrm>
            <a:off x="0" y="3071810"/>
            <a:ext cx="9144000" cy="3416320"/>
          </a:xfrm>
          <a:prstGeom prst="rect">
            <a:avLst/>
          </a:prstGeom>
        </p:spPr>
        <p:txBody>
          <a:bodyPr wrap="square">
            <a:spAutoFit/>
          </a:bodyPr>
          <a:lstStyle/>
          <a:p>
            <a:r>
              <a:rPr lang="hr-HR" b="1" dirty="0" smtClean="0">
                <a:latin typeface="Arial" pitchFamily="34" charset="0"/>
                <a:cs typeface="Arial" pitchFamily="34" charset="0"/>
              </a:rPr>
              <a:t>●</a:t>
            </a:r>
            <a:r>
              <a:rPr lang="hr-HR" dirty="0" smtClean="0">
                <a:latin typeface="Arial" pitchFamily="34" charset="0"/>
                <a:cs typeface="Arial" pitchFamily="34" charset="0"/>
              </a:rPr>
              <a:t> Sve do 1892. godine na čitavom području Turopoljskog luga bili su sačuvani prastari osamljeni </a:t>
            </a:r>
            <a:r>
              <a:rPr lang="hr-HR" b="1" dirty="0" smtClean="0">
                <a:latin typeface="Arial" pitchFamily="34" charset="0"/>
                <a:cs typeface="Arial" pitchFamily="34" charset="0"/>
              </a:rPr>
              <a:t>hrastovi </a:t>
            </a:r>
            <a:r>
              <a:rPr lang="hr-HR" b="1" dirty="0" err="1" smtClean="0">
                <a:latin typeface="Arial" pitchFamily="34" charset="0"/>
                <a:cs typeface="Arial" pitchFamily="34" charset="0"/>
              </a:rPr>
              <a:t>žirovnjaci</a:t>
            </a:r>
            <a:r>
              <a:rPr lang="hr-HR" dirty="0" smtClean="0">
                <a:latin typeface="Arial" pitchFamily="34" charset="0"/>
                <a:cs typeface="Arial" pitchFamily="34" charset="0"/>
              </a:rPr>
              <a:t>, jer je tada glavni šumski prihod bio žirenje. U to vrijeme počinje intenzivna sječa lužnjaka, čak se za tu svrhu, po sjećanju ljudi iz </a:t>
            </a:r>
            <a:r>
              <a:rPr lang="hr-HR" dirty="0" err="1" smtClean="0">
                <a:latin typeface="Arial" pitchFamily="34" charset="0"/>
                <a:cs typeface="Arial" pitchFamily="34" charset="0"/>
              </a:rPr>
              <a:t>Pesćenice</a:t>
            </a:r>
            <a:r>
              <a:rPr lang="hr-HR" dirty="0" smtClean="0">
                <a:latin typeface="Arial" pitchFamily="34" charset="0"/>
                <a:cs typeface="Arial" pitchFamily="34" charset="0"/>
              </a:rPr>
              <a:t>, podižu nove pilane (</a:t>
            </a:r>
            <a:r>
              <a:rPr lang="hr-HR" dirty="0" err="1" smtClean="0">
                <a:latin typeface="Arial" pitchFamily="34" charset="0"/>
                <a:cs typeface="Arial" pitchFamily="34" charset="0"/>
              </a:rPr>
              <a:t>Thurn</a:t>
            </a:r>
            <a:r>
              <a:rPr lang="hr-HR" dirty="0" smtClean="0">
                <a:latin typeface="Arial" pitchFamily="34" charset="0"/>
                <a:cs typeface="Arial" pitchFamily="34" charset="0"/>
              </a:rPr>
              <a:t> i </a:t>
            </a:r>
            <a:r>
              <a:rPr lang="hr-HR" dirty="0" err="1" smtClean="0">
                <a:latin typeface="Arial" pitchFamily="34" charset="0"/>
                <a:cs typeface="Arial" pitchFamily="34" charset="0"/>
              </a:rPr>
              <a:t>Taxis</a:t>
            </a:r>
            <a:r>
              <a:rPr lang="hr-HR" dirty="0" smtClean="0">
                <a:latin typeface="Arial" pitchFamily="34" charset="0"/>
                <a:cs typeface="Arial" pitchFamily="34" charset="0"/>
              </a:rPr>
              <a:t>). Danas su hrastovi poput onih na </a:t>
            </a:r>
            <a:r>
              <a:rPr lang="hr-HR" dirty="0" err="1" smtClean="0">
                <a:latin typeface="Arial" pitchFamily="34" charset="0"/>
                <a:cs typeface="Arial" pitchFamily="34" charset="0"/>
              </a:rPr>
              <a:t>Vratovu</a:t>
            </a:r>
            <a:r>
              <a:rPr lang="hr-HR" dirty="0" smtClean="0">
                <a:latin typeface="Arial" pitchFamily="34" charset="0"/>
                <a:cs typeface="Arial" pitchFamily="34" charset="0"/>
              </a:rPr>
              <a:t> prava rijetkost. Veća sušenja šuma zabilježena su 1967 - 1969., te od 1984. do danas. Močvarne i vlažne livade Turopoljskog luga koje su nastale na lokalitetima Strug i </a:t>
            </a:r>
            <a:r>
              <a:rPr lang="hr-HR" dirty="0" err="1" smtClean="0">
                <a:latin typeface="Arial" pitchFamily="34" charset="0"/>
                <a:cs typeface="Arial" pitchFamily="34" charset="0"/>
              </a:rPr>
              <a:t>Vratovo</a:t>
            </a:r>
            <a:r>
              <a:rPr lang="hr-HR" dirty="0" smtClean="0">
                <a:latin typeface="Arial" pitchFamily="34" charset="0"/>
                <a:cs typeface="Arial" pitchFamily="34" charset="0"/>
              </a:rPr>
              <a:t> krčenjem šuma i odvodnjom početkom stoljeća sačuvale su se do osamdesetih godina prošlog stoljeća, kada ih se pokušalo ponovo pošumiti (sadnja selekcioniranih klonova vrba i </a:t>
            </a:r>
            <a:r>
              <a:rPr lang="hr-HR" dirty="0" err="1" smtClean="0">
                <a:latin typeface="Arial" pitchFamily="34" charset="0"/>
                <a:cs typeface="Arial" pitchFamily="34" charset="0"/>
              </a:rPr>
              <a:t>sl</a:t>
            </a:r>
            <a:r>
              <a:rPr lang="hr-HR" dirty="0" smtClean="0">
                <a:latin typeface="Arial" pitchFamily="34" charset="0"/>
                <a:cs typeface="Arial" pitchFamily="34" charset="0"/>
              </a:rPr>
              <a:t>.). </a:t>
            </a:r>
          </a:p>
          <a:p>
            <a:r>
              <a:rPr lang="hr-HR" b="1" dirty="0" smtClean="0">
                <a:latin typeface="Arial" pitchFamily="34" charset="0"/>
                <a:cs typeface="Arial" pitchFamily="34" charset="0"/>
              </a:rPr>
              <a:t>●</a:t>
            </a:r>
            <a:r>
              <a:rPr lang="hr-HR" dirty="0" smtClean="0">
                <a:latin typeface="Arial" pitchFamily="34" charset="0"/>
                <a:cs typeface="Arial" pitchFamily="34" charset="0"/>
              </a:rPr>
              <a:t> </a:t>
            </a:r>
            <a:r>
              <a:rPr lang="hr-HR" b="1" dirty="0" smtClean="0">
                <a:latin typeface="Arial" pitchFamily="34" charset="0"/>
                <a:cs typeface="Arial" pitchFamily="34" charset="0"/>
              </a:rPr>
              <a:t>Danas na ovom području razlikujemo tri cjeline</a:t>
            </a:r>
            <a:r>
              <a:rPr lang="hr-HR" dirty="0" smtClean="0">
                <a:latin typeface="Arial" pitchFamily="34" charset="0"/>
                <a:cs typeface="Arial" pitchFamily="34" charset="0"/>
              </a:rPr>
              <a:t>: 1. očuvani kompleks poplavnih šuma hrasta lužnjaka - Turopoljski lug, 2. vlažne livade uz rijeku Odru te 3. prirodni tok rijeke Odre. </a:t>
            </a:r>
            <a:endParaRPr lang="hr-HR"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Moje slike\stare razglednice\turopolje,posavina,pokuplje,vuk.gorice\turopolje-pilana.jpg"/>
          <p:cNvPicPr>
            <a:picLocks noChangeAspect="1" noChangeArrowheads="1"/>
          </p:cNvPicPr>
          <p:nvPr/>
        </p:nvPicPr>
        <p:blipFill>
          <a:blip r:embed="rId2" cstate="print"/>
          <a:srcRect/>
          <a:stretch>
            <a:fillRect/>
          </a:stretch>
        </p:blipFill>
        <p:spPr bwMode="auto">
          <a:xfrm>
            <a:off x="500034" y="1500174"/>
            <a:ext cx="8072494" cy="519087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5" name="Text Box 5"/>
          <p:cNvSpPr txBox="1">
            <a:spLocks noChangeArrowheads="1"/>
          </p:cNvSpPr>
          <p:nvPr/>
        </p:nvSpPr>
        <p:spPr bwMode="auto">
          <a:xfrm>
            <a:off x="250825" y="333375"/>
            <a:ext cx="3185487" cy="369332"/>
          </a:xfrm>
          <a:prstGeom prst="rect">
            <a:avLst/>
          </a:prstGeom>
          <a:noFill/>
          <a:ln w="9525">
            <a:noFill/>
            <a:miter lim="800000"/>
            <a:headEnd/>
            <a:tailEnd/>
          </a:ln>
          <a:effectLst/>
        </p:spPr>
        <p:txBody>
          <a:bodyPr wrap="none">
            <a:spAutoFit/>
          </a:bodyPr>
          <a:lstStyle/>
          <a:p>
            <a:r>
              <a:rPr lang="hr-HR" dirty="0" err="1" smtClean="0">
                <a:latin typeface="Arial" pitchFamily="34" charset="0"/>
                <a:cs typeface="Arial" pitchFamily="34" charset="0"/>
              </a:rPr>
              <a:t>Orografija</a:t>
            </a:r>
            <a:r>
              <a:rPr lang="hr-HR" dirty="0">
                <a:latin typeface="Arial" pitchFamily="34" charset="0"/>
                <a:cs typeface="Arial" pitchFamily="34" charset="0"/>
              </a:rPr>
              <a:t>, hidrografija i klima</a:t>
            </a:r>
          </a:p>
        </p:txBody>
      </p:sp>
      <p:pic>
        <p:nvPicPr>
          <p:cNvPr id="6" name="Picture 6"/>
          <p:cNvPicPr>
            <a:picLocks noChangeAspect="1" noChangeArrowheads="1"/>
          </p:cNvPicPr>
          <p:nvPr/>
        </p:nvPicPr>
        <p:blipFill>
          <a:blip r:embed="rId2" cstate="print"/>
          <a:srcRect/>
          <a:stretch>
            <a:fillRect/>
          </a:stretch>
        </p:blipFill>
        <p:spPr bwMode="auto">
          <a:xfrm>
            <a:off x="4356100" y="188913"/>
            <a:ext cx="720725" cy="428625"/>
          </a:xfrm>
          <a:prstGeom prst="rect">
            <a:avLst/>
          </a:prstGeom>
          <a:noFill/>
          <a:ln w="9525">
            <a:noFill/>
            <a:miter lim="800000"/>
            <a:headEnd/>
            <a:tailEnd/>
          </a:ln>
          <a:effectLst/>
        </p:spPr>
      </p:pic>
      <p:sp>
        <p:nvSpPr>
          <p:cNvPr id="7" name="Rectangle 8"/>
          <p:cNvSpPr>
            <a:spLocks noChangeArrowheads="1"/>
          </p:cNvSpPr>
          <p:nvPr/>
        </p:nvSpPr>
        <p:spPr bwMode="auto">
          <a:xfrm>
            <a:off x="250825" y="3436938"/>
            <a:ext cx="184150" cy="641350"/>
          </a:xfrm>
          <a:prstGeom prst="rect">
            <a:avLst/>
          </a:prstGeom>
          <a:noFill/>
          <a:ln w="9525">
            <a:noFill/>
            <a:miter lim="800000"/>
            <a:headEnd/>
            <a:tailEnd/>
          </a:ln>
          <a:effectLst/>
        </p:spPr>
        <p:txBody>
          <a:bodyPr wrap="none" anchor="ctr">
            <a:spAutoFit/>
          </a:bodyPr>
          <a:lstStyle/>
          <a:p>
            <a:endParaRPr lang="hr-HR">
              <a:latin typeface="Arial" pitchFamily="34" charset="0"/>
              <a:cs typeface="Arial" pitchFamily="34" charset="0"/>
            </a:endParaRPr>
          </a:p>
          <a:p>
            <a:endParaRPr lang="hr-HR">
              <a:latin typeface="Arial" pitchFamily="34" charset="0"/>
              <a:cs typeface="Arial" pitchFamily="34" charset="0"/>
            </a:endParaRPr>
          </a:p>
        </p:txBody>
      </p:sp>
      <p:pic>
        <p:nvPicPr>
          <p:cNvPr id="8" name="Picture 9" descr="IMGP0836"/>
          <p:cNvPicPr>
            <a:picLocks noChangeAspect="1" noChangeArrowheads="1"/>
          </p:cNvPicPr>
          <p:nvPr/>
        </p:nvPicPr>
        <p:blipFill>
          <a:blip r:embed="rId3"/>
          <a:srcRect/>
          <a:stretch>
            <a:fillRect/>
          </a:stretch>
        </p:blipFill>
        <p:spPr bwMode="auto">
          <a:xfrm>
            <a:off x="0" y="765175"/>
            <a:ext cx="9144000" cy="6092825"/>
          </a:xfrm>
          <a:prstGeom prst="rect">
            <a:avLst/>
          </a:prstGeom>
          <a:noFill/>
        </p:spPr>
      </p:pic>
      <p:sp>
        <p:nvSpPr>
          <p:cNvPr id="9" name="Rectangle 11"/>
          <p:cNvSpPr>
            <a:spLocks noChangeArrowheads="1"/>
          </p:cNvSpPr>
          <p:nvPr/>
        </p:nvSpPr>
        <p:spPr bwMode="auto">
          <a:xfrm>
            <a:off x="179388" y="1131888"/>
            <a:ext cx="6048375" cy="5310187"/>
          </a:xfrm>
          <a:prstGeom prst="rect">
            <a:avLst/>
          </a:prstGeom>
          <a:solidFill>
            <a:schemeClr val="bg2">
              <a:alpha val="50000"/>
            </a:schemeClr>
          </a:solidFill>
          <a:ln w="9525">
            <a:noFill/>
            <a:miter lim="800000"/>
            <a:headEnd/>
            <a:tailEnd/>
          </a:ln>
          <a:effectLst/>
        </p:spPr>
        <p:txBody>
          <a:bodyPr anchor="ctr">
            <a:spAutoFit/>
          </a:bodyPr>
          <a:lstStyle/>
          <a:p>
            <a:r>
              <a:rPr lang="hr-HR" b="1" dirty="0">
                <a:latin typeface="Arial" pitchFamily="34" charset="0"/>
                <a:cs typeface="Arial" pitchFamily="34" charset="0"/>
              </a:rPr>
              <a:t>●</a:t>
            </a:r>
            <a:r>
              <a:rPr lang="hr-HR" dirty="0">
                <a:latin typeface="Arial" pitchFamily="34" charset="0"/>
                <a:cs typeface="Arial" pitchFamily="34" charset="0"/>
              </a:rPr>
              <a:t> Nadmorska visina od 97 – 109 m (razlika 12 m).</a:t>
            </a:r>
          </a:p>
          <a:p>
            <a:r>
              <a:rPr lang="hr-HR" b="1" dirty="0">
                <a:latin typeface="Arial" pitchFamily="34" charset="0"/>
                <a:cs typeface="Arial" pitchFamily="34" charset="0"/>
              </a:rPr>
              <a:t>●</a:t>
            </a:r>
            <a:r>
              <a:rPr lang="hr-HR" dirty="0">
                <a:latin typeface="Arial" pitchFamily="34" charset="0"/>
                <a:cs typeface="Arial" pitchFamily="34" charset="0"/>
              </a:rPr>
              <a:t> Nizinsko područje rijeke Save i Odre. Gledano </a:t>
            </a:r>
            <a:r>
              <a:rPr lang="hr-HR" dirty="0" err="1">
                <a:latin typeface="Arial" pitchFamily="34" charset="0"/>
                <a:cs typeface="Arial" pitchFamily="34" charset="0"/>
              </a:rPr>
              <a:t>makroreljefski</a:t>
            </a:r>
            <a:r>
              <a:rPr lang="hr-HR" dirty="0">
                <a:latin typeface="Arial" pitchFamily="34" charset="0"/>
                <a:cs typeface="Arial" pitchFamily="34" charset="0"/>
              </a:rPr>
              <a:t>, teren je dosta jednoličan, dok se </a:t>
            </a:r>
            <a:r>
              <a:rPr lang="hr-HR" dirty="0" err="1">
                <a:latin typeface="Arial" pitchFamily="34" charset="0"/>
                <a:cs typeface="Arial" pitchFamily="34" charset="0"/>
              </a:rPr>
              <a:t>mikroreljef</a:t>
            </a:r>
            <a:r>
              <a:rPr lang="hr-HR" dirty="0">
                <a:latin typeface="Arial" pitchFamily="34" charset="0"/>
                <a:cs typeface="Arial" pitchFamily="34" charset="0"/>
              </a:rPr>
              <a:t> sastoji od niza (najčešće) i greda s nešto depresija i </a:t>
            </a:r>
            <a:r>
              <a:rPr lang="hr-HR" dirty="0" err="1">
                <a:latin typeface="Arial" pitchFamily="34" charset="0"/>
                <a:cs typeface="Arial" pitchFamily="34" charset="0"/>
              </a:rPr>
              <a:t>đolova</a:t>
            </a:r>
            <a:r>
              <a:rPr lang="hr-HR" dirty="0">
                <a:latin typeface="Arial" pitchFamily="34" charset="0"/>
                <a:cs typeface="Arial" pitchFamily="34" charset="0"/>
              </a:rPr>
              <a:t>.  </a:t>
            </a:r>
          </a:p>
          <a:p>
            <a:r>
              <a:rPr lang="hr-HR" b="1" dirty="0">
                <a:latin typeface="Arial" pitchFamily="34" charset="0"/>
                <a:cs typeface="Arial" pitchFamily="34" charset="0"/>
              </a:rPr>
              <a:t>●</a:t>
            </a:r>
            <a:r>
              <a:rPr lang="hr-HR" dirty="0">
                <a:latin typeface="Arial" pitchFamily="34" charset="0"/>
                <a:cs typeface="Arial" pitchFamily="34" charset="0"/>
              </a:rPr>
              <a:t> Prosječna visina poplava od 0,5-1,0 m. </a:t>
            </a:r>
          </a:p>
          <a:p>
            <a:r>
              <a:rPr lang="hr-HR" b="1" dirty="0">
                <a:latin typeface="Arial" pitchFamily="34" charset="0"/>
                <a:cs typeface="Arial" pitchFamily="34" charset="0"/>
              </a:rPr>
              <a:t>●</a:t>
            </a:r>
            <a:r>
              <a:rPr lang="hr-HR" dirty="0">
                <a:latin typeface="Arial" pitchFamily="34" charset="0"/>
                <a:cs typeface="Arial" pitchFamily="34" charset="0"/>
              </a:rPr>
              <a:t> Značajna uloga podzemne vode. Njena je stalnost u posljednje vrijeme značajno opala (promjena klimatskih prilika, iskop </a:t>
            </a:r>
            <a:r>
              <a:rPr lang="hr-HR" dirty="0" err="1">
                <a:latin typeface="Arial" pitchFamily="34" charset="0"/>
                <a:cs typeface="Arial" pitchFamily="34" charset="0"/>
              </a:rPr>
              <a:t>oteretnog</a:t>
            </a:r>
            <a:r>
              <a:rPr lang="hr-HR" dirty="0">
                <a:latin typeface="Arial" pitchFamily="34" charset="0"/>
                <a:cs typeface="Arial" pitchFamily="34" charset="0"/>
              </a:rPr>
              <a:t> kanala Odra – Sava, izgradnja šumskih cesta,</a:t>
            </a:r>
            <a:r>
              <a:rPr lang="hr-HR" dirty="0" err="1">
                <a:latin typeface="Arial" pitchFamily="34" charset="0"/>
                <a:cs typeface="Arial" pitchFamily="34" charset="0"/>
              </a:rPr>
              <a:t>..</a:t>
            </a:r>
            <a:r>
              <a:rPr lang="hr-HR" dirty="0">
                <a:latin typeface="Arial" pitchFamily="34" charset="0"/>
                <a:cs typeface="Arial" pitchFamily="34" charset="0"/>
              </a:rPr>
              <a:t>.).</a:t>
            </a:r>
          </a:p>
          <a:p>
            <a:r>
              <a:rPr lang="hr-HR" b="1" dirty="0">
                <a:latin typeface="Arial" pitchFamily="34" charset="0"/>
                <a:cs typeface="Arial" pitchFamily="34" charset="0"/>
              </a:rPr>
              <a:t>●</a:t>
            </a:r>
            <a:r>
              <a:rPr lang="hr-HR" dirty="0">
                <a:latin typeface="Arial" pitchFamily="34" charset="0"/>
                <a:cs typeface="Arial" pitchFamily="34" charset="0"/>
              </a:rPr>
              <a:t> Svi potoci (</a:t>
            </a:r>
            <a:r>
              <a:rPr lang="hr-HR" dirty="0" err="1">
                <a:latin typeface="Arial" pitchFamily="34" charset="0"/>
                <a:cs typeface="Arial" pitchFamily="34" charset="0"/>
              </a:rPr>
              <a:t>Koranec</a:t>
            </a:r>
            <a:r>
              <a:rPr lang="hr-HR" dirty="0">
                <a:latin typeface="Arial" pitchFamily="34" charset="0"/>
                <a:cs typeface="Arial" pitchFamily="34" charset="0"/>
              </a:rPr>
              <a:t>, Buna (kanal), Vranić, </a:t>
            </a:r>
            <a:r>
              <a:rPr lang="hr-HR" dirty="0" err="1">
                <a:latin typeface="Arial" pitchFamily="34" charset="0"/>
                <a:cs typeface="Arial" pitchFamily="34" charset="0"/>
              </a:rPr>
              <a:t>Pešćenjak</a:t>
            </a:r>
            <a:r>
              <a:rPr lang="hr-HR" dirty="0">
                <a:latin typeface="Arial" pitchFamily="34" charset="0"/>
                <a:cs typeface="Arial" pitchFamily="34" charset="0"/>
              </a:rPr>
              <a:t>, </a:t>
            </a:r>
            <a:r>
              <a:rPr lang="hr-HR" dirty="0" err="1">
                <a:latin typeface="Arial" pitchFamily="34" charset="0"/>
                <a:cs typeface="Arial" pitchFamily="34" charset="0"/>
              </a:rPr>
              <a:t>Lekenički</a:t>
            </a:r>
            <a:r>
              <a:rPr lang="hr-HR" dirty="0">
                <a:latin typeface="Arial" pitchFamily="34" charset="0"/>
                <a:cs typeface="Arial" pitchFamily="34" charset="0"/>
              </a:rPr>
              <a:t> potok i </a:t>
            </a:r>
            <a:r>
              <a:rPr lang="hr-HR" dirty="0" err="1">
                <a:latin typeface="Arial" pitchFamily="34" charset="0"/>
                <a:cs typeface="Arial" pitchFamily="34" charset="0"/>
              </a:rPr>
              <a:t>Lomnica</a:t>
            </a:r>
            <a:r>
              <a:rPr lang="hr-HR" dirty="0">
                <a:latin typeface="Arial" pitchFamily="34" charset="0"/>
                <a:cs typeface="Arial" pitchFamily="34" charset="0"/>
              </a:rPr>
              <a:t> (kanal)) koji protječu kroz Turopoljski lug teku u smjeru zapad - istok, odnosno u smjeru nagiba terena i utječu u rijeku Odru. </a:t>
            </a:r>
          </a:p>
          <a:p>
            <a:r>
              <a:rPr lang="hr-HR" b="1" dirty="0">
                <a:latin typeface="Arial" pitchFamily="34" charset="0"/>
                <a:cs typeface="Arial" pitchFamily="34" charset="0"/>
              </a:rPr>
              <a:t>●</a:t>
            </a:r>
            <a:r>
              <a:rPr lang="hr-HR" dirty="0">
                <a:latin typeface="Arial" pitchFamily="34" charset="0"/>
                <a:cs typeface="Arial" pitchFamily="34" charset="0"/>
              </a:rPr>
              <a:t> Prema </a:t>
            </a:r>
            <a:r>
              <a:rPr lang="hr-HR" dirty="0" err="1">
                <a:latin typeface="Arial" pitchFamily="34" charset="0"/>
                <a:cs typeface="Arial" pitchFamily="34" charset="0"/>
              </a:rPr>
              <a:t>Köppenu</a:t>
            </a:r>
            <a:r>
              <a:rPr lang="hr-HR" dirty="0">
                <a:latin typeface="Arial" pitchFamily="34" charset="0"/>
                <a:cs typeface="Arial" pitchFamily="34" charset="0"/>
              </a:rPr>
              <a:t> područje pripada u </a:t>
            </a:r>
            <a:r>
              <a:rPr lang="hr-HR" dirty="0" err="1">
                <a:latin typeface="Arial" pitchFamily="34" charset="0"/>
                <a:cs typeface="Arial" pitchFamily="34" charset="0"/>
              </a:rPr>
              <a:t>toploumjerenu</a:t>
            </a:r>
            <a:r>
              <a:rPr lang="hr-HR" dirty="0">
                <a:latin typeface="Arial" pitchFamily="34" charset="0"/>
                <a:cs typeface="Arial" pitchFamily="34" charset="0"/>
              </a:rPr>
              <a:t> kišnu klimu</a:t>
            </a:r>
          </a:p>
          <a:p>
            <a:r>
              <a:rPr lang="hr-HR" b="1" dirty="0">
                <a:latin typeface="Arial" pitchFamily="34" charset="0"/>
                <a:cs typeface="Arial" pitchFamily="34" charset="0"/>
              </a:rPr>
              <a:t>●</a:t>
            </a:r>
            <a:r>
              <a:rPr lang="hr-HR" dirty="0">
                <a:latin typeface="Arial" pitchFamily="34" charset="0"/>
                <a:cs typeface="Arial" pitchFamily="34" charset="0"/>
              </a:rPr>
              <a:t> Srednja godišnja temperatura zraka iznosi 10,2 stupnja </a:t>
            </a:r>
            <a:r>
              <a:rPr lang="hr-HR" dirty="0" err="1">
                <a:latin typeface="Arial" pitchFamily="34" charset="0"/>
                <a:cs typeface="Arial" pitchFamily="34" charset="0"/>
              </a:rPr>
              <a:t>Celzijusa</a:t>
            </a:r>
            <a:r>
              <a:rPr lang="hr-HR" dirty="0">
                <a:latin typeface="Arial" pitchFamily="34" charset="0"/>
                <a:cs typeface="Arial" pitchFamily="34" charset="0"/>
              </a:rPr>
              <a:t>, godišnje padne 893 mm oborina, a prosječna relativna vlaga zraka iznosi 78,6%</a:t>
            </a:r>
          </a:p>
        </p:txBody>
      </p:sp>
      <p:pic>
        <p:nvPicPr>
          <p:cNvPr id="10" name="Picture 12" descr="plavno"/>
          <p:cNvPicPr>
            <a:picLocks noChangeAspect="1" noChangeArrowheads="1"/>
          </p:cNvPicPr>
          <p:nvPr/>
        </p:nvPicPr>
        <p:blipFill>
          <a:blip r:embed="rId4"/>
          <a:srcRect/>
          <a:stretch>
            <a:fillRect/>
          </a:stretch>
        </p:blipFill>
        <p:spPr bwMode="auto">
          <a:xfrm>
            <a:off x="6300788" y="1628775"/>
            <a:ext cx="2735262" cy="2058988"/>
          </a:xfrm>
          <a:prstGeom prst="rect">
            <a:avLst/>
          </a:prstGeom>
          <a:noFill/>
        </p:spPr>
      </p:pic>
      <p:pic>
        <p:nvPicPr>
          <p:cNvPr id="11" name="Picture 14" descr="DSCF0162"/>
          <p:cNvPicPr>
            <a:picLocks noChangeAspect="1" noChangeArrowheads="1"/>
          </p:cNvPicPr>
          <p:nvPr/>
        </p:nvPicPr>
        <p:blipFill>
          <a:blip r:embed="rId5" cstate="print"/>
          <a:srcRect/>
          <a:stretch>
            <a:fillRect/>
          </a:stretch>
        </p:blipFill>
        <p:spPr bwMode="auto">
          <a:xfrm>
            <a:off x="6300788" y="3860800"/>
            <a:ext cx="2735262" cy="205105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p>
        </p:txBody>
      </p:sp>
      <p:sp>
        <p:nvSpPr>
          <p:cNvPr id="5" name="Text Box 5"/>
          <p:cNvSpPr txBox="1">
            <a:spLocks noChangeArrowheads="1"/>
          </p:cNvSpPr>
          <p:nvPr/>
        </p:nvSpPr>
        <p:spPr bwMode="auto">
          <a:xfrm>
            <a:off x="250825" y="333375"/>
            <a:ext cx="2083776" cy="369332"/>
          </a:xfrm>
          <a:prstGeom prst="rect">
            <a:avLst/>
          </a:prstGeom>
          <a:noFill/>
          <a:ln w="9525">
            <a:noFill/>
            <a:miter lim="800000"/>
            <a:headEnd/>
            <a:tailEnd/>
          </a:ln>
          <a:effectLst/>
        </p:spPr>
        <p:txBody>
          <a:bodyPr wrap="none">
            <a:spAutoFit/>
          </a:bodyPr>
          <a:lstStyle/>
          <a:p>
            <a:r>
              <a:rPr lang="hr-HR" dirty="0" smtClean="0"/>
              <a:t>Šumske </a:t>
            </a:r>
            <a:r>
              <a:rPr lang="hr-HR" dirty="0"/>
              <a:t>zajednice</a:t>
            </a:r>
          </a:p>
        </p:txBody>
      </p:sp>
      <p:pic>
        <p:nvPicPr>
          <p:cNvPr id="6" name="Picture 6"/>
          <p:cNvPicPr>
            <a:picLocks noChangeAspect="1" noChangeArrowheads="1"/>
          </p:cNvPicPr>
          <p:nvPr/>
        </p:nvPicPr>
        <p:blipFill>
          <a:blip r:embed="rId2" cstate="print"/>
          <a:srcRect/>
          <a:stretch>
            <a:fillRect/>
          </a:stretch>
        </p:blipFill>
        <p:spPr bwMode="auto">
          <a:xfrm>
            <a:off x="4211638" y="115888"/>
            <a:ext cx="781050" cy="585787"/>
          </a:xfrm>
          <a:prstGeom prst="rect">
            <a:avLst/>
          </a:prstGeom>
          <a:noFill/>
          <a:ln w="9525">
            <a:noFill/>
            <a:miter lim="800000"/>
            <a:headEnd/>
            <a:tailEnd/>
          </a:ln>
          <a:effectLst/>
        </p:spPr>
      </p:pic>
      <p:pic>
        <p:nvPicPr>
          <p:cNvPr id="7" name="Picture 7" descr="tipsuma"/>
          <p:cNvPicPr>
            <a:picLocks noChangeAspect="1" noChangeArrowheads="1"/>
          </p:cNvPicPr>
          <p:nvPr/>
        </p:nvPicPr>
        <p:blipFill>
          <a:blip r:embed="rId3"/>
          <a:srcRect/>
          <a:stretch>
            <a:fillRect/>
          </a:stretch>
        </p:blipFill>
        <p:spPr bwMode="auto">
          <a:xfrm>
            <a:off x="714348" y="785794"/>
            <a:ext cx="7818464" cy="588693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5" name="Text Box 5"/>
          <p:cNvSpPr txBox="1">
            <a:spLocks noChangeArrowheads="1"/>
          </p:cNvSpPr>
          <p:nvPr/>
        </p:nvSpPr>
        <p:spPr bwMode="auto">
          <a:xfrm>
            <a:off x="250825" y="333375"/>
            <a:ext cx="1789080" cy="369332"/>
          </a:xfrm>
          <a:prstGeom prst="rect">
            <a:avLst/>
          </a:prstGeom>
          <a:noFill/>
          <a:ln w="9525">
            <a:noFill/>
            <a:miter lim="800000"/>
            <a:headEnd/>
            <a:tailEnd/>
          </a:ln>
          <a:effectLst/>
        </p:spPr>
        <p:txBody>
          <a:bodyPr wrap="none">
            <a:spAutoFit/>
          </a:bodyPr>
          <a:lstStyle/>
          <a:p>
            <a:r>
              <a:rPr lang="hr-HR" dirty="0" smtClean="0">
                <a:latin typeface="Arial" pitchFamily="34" charset="0"/>
                <a:cs typeface="Arial" pitchFamily="34" charset="0"/>
              </a:rPr>
              <a:t>Flora Turopolja</a:t>
            </a:r>
            <a:endParaRPr lang="hr-HR" dirty="0">
              <a:latin typeface="Arial" pitchFamily="34" charset="0"/>
              <a:cs typeface="Arial" pitchFamily="34" charset="0"/>
            </a:endParaRPr>
          </a:p>
        </p:txBody>
      </p:sp>
      <p:pic>
        <p:nvPicPr>
          <p:cNvPr id="6" name="Picture 6" descr="DSCF0176"/>
          <p:cNvPicPr>
            <a:picLocks noChangeAspect="1" noChangeArrowheads="1"/>
          </p:cNvPicPr>
          <p:nvPr/>
        </p:nvPicPr>
        <p:blipFill>
          <a:blip r:embed="rId2" cstate="print"/>
          <a:srcRect/>
          <a:stretch>
            <a:fillRect/>
          </a:stretch>
        </p:blipFill>
        <p:spPr bwMode="auto">
          <a:xfrm>
            <a:off x="4427538" y="188913"/>
            <a:ext cx="376237" cy="503237"/>
          </a:xfrm>
          <a:prstGeom prst="rect">
            <a:avLst/>
          </a:prstGeom>
          <a:noFill/>
        </p:spPr>
      </p:pic>
      <p:pic>
        <p:nvPicPr>
          <p:cNvPr id="7" name="Picture 7" descr="DSCF0202"/>
          <p:cNvPicPr>
            <a:picLocks noChangeAspect="1" noChangeArrowheads="1"/>
          </p:cNvPicPr>
          <p:nvPr/>
        </p:nvPicPr>
        <p:blipFill>
          <a:blip r:embed="rId3"/>
          <a:srcRect/>
          <a:stretch>
            <a:fillRect/>
          </a:stretch>
        </p:blipFill>
        <p:spPr bwMode="auto">
          <a:xfrm>
            <a:off x="4787900" y="1125538"/>
            <a:ext cx="3995738" cy="5399087"/>
          </a:xfrm>
          <a:prstGeom prst="rect">
            <a:avLst/>
          </a:prstGeom>
          <a:noFill/>
        </p:spPr>
      </p:pic>
      <p:pic>
        <p:nvPicPr>
          <p:cNvPr id="9" name="Picture 10" descr="DSCF0164"/>
          <p:cNvPicPr>
            <a:picLocks noChangeAspect="1" noChangeArrowheads="1"/>
          </p:cNvPicPr>
          <p:nvPr/>
        </p:nvPicPr>
        <p:blipFill>
          <a:blip r:embed="rId4"/>
          <a:srcRect/>
          <a:stretch>
            <a:fillRect/>
          </a:stretch>
        </p:blipFill>
        <p:spPr bwMode="auto">
          <a:xfrm>
            <a:off x="250825" y="3284538"/>
            <a:ext cx="4392613" cy="3240087"/>
          </a:xfrm>
          <a:prstGeom prst="rect">
            <a:avLst/>
          </a:prstGeom>
          <a:noFill/>
        </p:spPr>
      </p:pic>
      <p:sp>
        <p:nvSpPr>
          <p:cNvPr id="10" name="Rectangle 9"/>
          <p:cNvSpPr/>
          <p:nvPr/>
        </p:nvSpPr>
        <p:spPr>
          <a:xfrm>
            <a:off x="214282" y="1500174"/>
            <a:ext cx="4572000" cy="1477328"/>
          </a:xfrm>
          <a:prstGeom prst="rect">
            <a:avLst/>
          </a:prstGeom>
        </p:spPr>
        <p:txBody>
          <a:bodyPr>
            <a:spAutoFit/>
          </a:bodyPr>
          <a:lstStyle/>
          <a:p>
            <a:r>
              <a:rPr lang="hr-HR" b="1" dirty="0" smtClean="0">
                <a:latin typeface="Arial" pitchFamily="34" charset="0"/>
                <a:cs typeface="Arial" pitchFamily="34" charset="0"/>
              </a:rPr>
              <a:t>●</a:t>
            </a:r>
            <a:r>
              <a:rPr lang="hr-HR" dirty="0" smtClean="0">
                <a:latin typeface="Arial" pitchFamily="34" charset="0"/>
                <a:cs typeface="Arial" pitchFamily="34" charset="0"/>
              </a:rPr>
              <a:t> Na području Turopolja zabilježene su </a:t>
            </a:r>
            <a:r>
              <a:rPr lang="hr-HR" b="1" u="sng" dirty="0" smtClean="0">
                <a:latin typeface="Arial" pitchFamily="34" charset="0"/>
                <a:cs typeface="Arial" pitchFamily="34" charset="0"/>
              </a:rPr>
              <a:t>534. biljne svojte</a:t>
            </a:r>
            <a:r>
              <a:rPr lang="hr-HR" dirty="0" smtClean="0">
                <a:latin typeface="Arial" pitchFamily="34" charset="0"/>
                <a:cs typeface="Arial" pitchFamily="34" charset="0"/>
              </a:rPr>
              <a:t>. Vrstama je najbogatija porodica </a:t>
            </a:r>
            <a:r>
              <a:rPr lang="hr-HR" i="1" dirty="0" err="1" smtClean="0">
                <a:latin typeface="Arial" pitchFamily="34" charset="0"/>
                <a:cs typeface="Arial" pitchFamily="34" charset="0"/>
              </a:rPr>
              <a:t>Poaceae</a:t>
            </a:r>
            <a:r>
              <a:rPr lang="hr-HR" dirty="0" smtClean="0">
                <a:latin typeface="Arial" pitchFamily="34" charset="0"/>
                <a:cs typeface="Arial" pitchFamily="34" charset="0"/>
              </a:rPr>
              <a:t>, slijede </a:t>
            </a:r>
            <a:r>
              <a:rPr lang="hr-HR" i="1" dirty="0" err="1" smtClean="0">
                <a:latin typeface="Arial" pitchFamily="34" charset="0"/>
                <a:cs typeface="Arial" pitchFamily="34" charset="0"/>
              </a:rPr>
              <a:t>Asteraceae</a:t>
            </a:r>
            <a:r>
              <a:rPr lang="hr-HR" dirty="0" smtClean="0">
                <a:latin typeface="Arial" pitchFamily="34" charset="0"/>
                <a:cs typeface="Arial" pitchFamily="34" charset="0"/>
              </a:rPr>
              <a:t>, </a:t>
            </a:r>
            <a:r>
              <a:rPr lang="hr-HR" i="1" dirty="0" err="1" smtClean="0">
                <a:latin typeface="Arial" pitchFamily="34" charset="0"/>
                <a:cs typeface="Arial" pitchFamily="34" charset="0"/>
              </a:rPr>
              <a:t>Brassicaceae</a:t>
            </a:r>
            <a:r>
              <a:rPr lang="hr-HR" dirty="0" smtClean="0">
                <a:latin typeface="Arial" pitchFamily="34" charset="0"/>
                <a:cs typeface="Arial" pitchFamily="34" charset="0"/>
              </a:rPr>
              <a:t> i </a:t>
            </a:r>
            <a:r>
              <a:rPr lang="hr-HR" i="1" dirty="0" err="1" smtClean="0">
                <a:latin typeface="Arial" pitchFamily="34" charset="0"/>
                <a:cs typeface="Arial" pitchFamily="34" charset="0"/>
              </a:rPr>
              <a:t>Fabaceae</a:t>
            </a:r>
            <a:r>
              <a:rPr lang="hr-HR" dirty="0" smtClean="0">
                <a:latin typeface="Arial" pitchFamily="34" charset="0"/>
                <a:cs typeface="Arial" pitchFamily="34" charset="0"/>
              </a:rPr>
              <a:t> koje su gotovo sve zeljaste biljke. </a:t>
            </a:r>
            <a:endParaRPr lang="hr-HR"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5" name="Text Box 5"/>
          <p:cNvSpPr txBox="1">
            <a:spLocks noChangeArrowheads="1"/>
          </p:cNvSpPr>
          <p:nvPr/>
        </p:nvSpPr>
        <p:spPr bwMode="auto">
          <a:xfrm>
            <a:off x="250825" y="333375"/>
            <a:ext cx="1789080" cy="369332"/>
          </a:xfrm>
          <a:prstGeom prst="rect">
            <a:avLst/>
          </a:prstGeom>
          <a:noFill/>
          <a:ln w="9525">
            <a:noFill/>
            <a:miter lim="800000"/>
            <a:headEnd/>
            <a:tailEnd/>
          </a:ln>
          <a:effectLst/>
        </p:spPr>
        <p:txBody>
          <a:bodyPr wrap="none">
            <a:spAutoFit/>
          </a:bodyPr>
          <a:lstStyle/>
          <a:p>
            <a:r>
              <a:rPr lang="hr-HR" dirty="0" smtClean="0">
                <a:latin typeface="Arial" pitchFamily="34" charset="0"/>
                <a:cs typeface="Arial" pitchFamily="34" charset="0"/>
              </a:rPr>
              <a:t>Flora Turopolja</a:t>
            </a:r>
            <a:endParaRPr lang="hr-HR" dirty="0">
              <a:latin typeface="Arial" pitchFamily="34" charset="0"/>
              <a:cs typeface="Arial" pitchFamily="34" charset="0"/>
            </a:endParaRPr>
          </a:p>
        </p:txBody>
      </p:sp>
      <p:pic>
        <p:nvPicPr>
          <p:cNvPr id="6" name="Picture 7" descr="DSCF0176"/>
          <p:cNvPicPr>
            <a:picLocks noChangeAspect="1" noChangeArrowheads="1"/>
          </p:cNvPicPr>
          <p:nvPr/>
        </p:nvPicPr>
        <p:blipFill>
          <a:blip r:embed="rId2" cstate="print"/>
          <a:srcRect/>
          <a:stretch>
            <a:fillRect/>
          </a:stretch>
        </p:blipFill>
        <p:spPr bwMode="auto">
          <a:xfrm>
            <a:off x="4427538" y="188913"/>
            <a:ext cx="376237" cy="503237"/>
          </a:xfrm>
          <a:prstGeom prst="rect">
            <a:avLst/>
          </a:prstGeom>
          <a:noFill/>
        </p:spPr>
      </p:pic>
      <p:pic>
        <p:nvPicPr>
          <p:cNvPr id="8" name="Picture 13" descr="Leucoium_vernum_411-23"/>
          <p:cNvPicPr>
            <a:picLocks noChangeAspect="1" noChangeArrowheads="1"/>
          </p:cNvPicPr>
          <p:nvPr/>
        </p:nvPicPr>
        <p:blipFill>
          <a:blip r:embed="rId3" cstate="print"/>
          <a:srcRect/>
          <a:stretch>
            <a:fillRect/>
          </a:stretch>
        </p:blipFill>
        <p:spPr bwMode="auto">
          <a:xfrm>
            <a:off x="1187450" y="5300663"/>
            <a:ext cx="1943100" cy="1358900"/>
          </a:xfrm>
          <a:prstGeom prst="rect">
            <a:avLst/>
          </a:prstGeom>
          <a:noFill/>
        </p:spPr>
      </p:pic>
      <p:pic>
        <p:nvPicPr>
          <p:cNvPr id="9" name="Picture 14" descr="001-orchis-coriophora"/>
          <p:cNvPicPr>
            <a:picLocks noChangeAspect="1" noChangeArrowheads="1"/>
          </p:cNvPicPr>
          <p:nvPr/>
        </p:nvPicPr>
        <p:blipFill>
          <a:blip r:embed="rId4"/>
          <a:srcRect/>
          <a:stretch>
            <a:fillRect/>
          </a:stretch>
        </p:blipFill>
        <p:spPr bwMode="auto">
          <a:xfrm>
            <a:off x="5148263" y="5084763"/>
            <a:ext cx="1584325" cy="1549400"/>
          </a:xfrm>
          <a:prstGeom prst="rect">
            <a:avLst/>
          </a:prstGeom>
          <a:noFill/>
        </p:spPr>
      </p:pic>
      <p:pic>
        <p:nvPicPr>
          <p:cNvPr id="10" name="Picture 15" descr="Orchis morio"/>
          <p:cNvPicPr>
            <a:picLocks noChangeAspect="1" noChangeArrowheads="1"/>
          </p:cNvPicPr>
          <p:nvPr/>
        </p:nvPicPr>
        <p:blipFill>
          <a:blip r:embed="rId5"/>
          <a:srcRect/>
          <a:stretch>
            <a:fillRect/>
          </a:stretch>
        </p:blipFill>
        <p:spPr bwMode="auto">
          <a:xfrm>
            <a:off x="5435600" y="2852738"/>
            <a:ext cx="1114425" cy="1728787"/>
          </a:xfrm>
          <a:prstGeom prst="rect">
            <a:avLst/>
          </a:prstGeom>
          <a:noFill/>
        </p:spPr>
      </p:pic>
      <p:pic>
        <p:nvPicPr>
          <p:cNvPr id="11" name="Picture 16" descr="orchis-tridentata1"/>
          <p:cNvPicPr>
            <a:picLocks noChangeAspect="1" noChangeArrowheads="1"/>
          </p:cNvPicPr>
          <p:nvPr/>
        </p:nvPicPr>
        <p:blipFill>
          <a:blip r:embed="rId6"/>
          <a:srcRect/>
          <a:stretch>
            <a:fillRect/>
          </a:stretch>
        </p:blipFill>
        <p:spPr bwMode="auto">
          <a:xfrm>
            <a:off x="7092950" y="4437063"/>
            <a:ext cx="1728788" cy="1470025"/>
          </a:xfrm>
          <a:prstGeom prst="rect">
            <a:avLst/>
          </a:prstGeom>
          <a:noFill/>
        </p:spPr>
      </p:pic>
      <p:pic>
        <p:nvPicPr>
          <p:cNvPr id="12" name="Picture 17" descr="Marsilea_quadrifolia"/>
          <p:cNvPicPr>
            <a:picLocks noChangeAspect="1" noChangeArrowheads="1"/>
          </p:cNvPicPr>
          <p:nvPr/>
        </p:nvPicPr>
        <p:blipFill>
          <a:blip r:embed="rId7"/>
          <a:srcRect/>
          <a:stretch>
            <a:fillRect/>
          </a:stretch>
        </p:blipFill>
        <p:spPr bwMode="auto">
          <a:xfrm>
            <a:off x="5435600" y="1052513"/>
            <a:ext cx="1944688" cy="1301750"/>
          </a:xfrm>
          <a:prstGeom prst="rect">
            <a:avLst/>
          </a:prstGeom>
          <a:noFill/>
        </p:spPr>
      </p:pic>
      <p:pic>
        <p:nvPicPr>
          <p:cNvPr id="13" name="Picture 18" descr="Smel_okolicnaty_butomus_umbellatus_vodni_rostliny__smel_okolicnaty_butomus_umbellatus_20100119"/>
          <p:cNvPicPr>
            <a:picLocks noChangeAspect="1" noChangeArrowheads="1"/>
          </p:cNvPicPr>
          <p:nvPr/>
        </p:nvPicPr>
        <p:blipFill>
          <a:blip r:embed="rId8" cstate="print"/>
          <a:srcRect/>
          <a:stretch>
            <a:fillRect/>
          </a:stretch>
        </p:blipFill>
        <p:spPr bwMode="auto">
          <a:xfrm>
            <a:off x="7524750" y="2276475"/>
            <a:ext cx="1296988" cy="1728788"/>
          </a:xfrm>
          <a:prstGeom prst="rect">
            <a:avLst/>
          </a:prstGeom>
          <a:noFill/>
        </p:spPr>
      </p:pic>
      <p:pic>
        <p:nvPicPr>
          <p:cNvPr id="14" name="Picture 19" descr="DSCF0176"/>
          <p:cNvPicPr>
            <a:picLocks noChangeAspect="1" noChangeArrowheads="1"/>
          </p:cNvPicPr>
          <p:nvPr/>
        </p:nvPicPr>
        <p:blipFill>
          <a:blip r:embed="rId9" cstate="print"/>
          <a:srcRect/>
          <a:stretch>
            <a:fillRect/>
          </a:stretch>
        </p:blipFill>
        <p:spPr bwMode="auto">
          <a:xfrm>
            <a:off x="3563938" y="3789363"/>
            <a:ext cx="1350962" cy="1800225"/>
          </a:xfrm>
          <a:prstGeom prst="rect">
            <a:avLst/>
          </a:prstGeom>
          <a:noFill/>
        </p:spPr>
      </p:pic>
      <p:pic>
        <p:nvPicPr>
          <p:cNvPr id="15" name="Picture 20" descr="Vinca minor 3"/>
          <p:cNvPicPr>
            <a:picLocks noChangeAspect="1" noChangeArrowheads="1"/>
          </p:cNvPicPr>
          <p:nvPr/>
        </p:nvPicPr>
        <p:blipFill>
          <a:blip r:embed="rId10"/>
          <a:srcRect/>
          <a:stretch>
            <a:fillRect/>
          </a:stretch>
        </p:blipFill>
        <p:spPr bwMode="auto">
          <a:xfrm>
            <a:off x="250825" y="3789363"/>
            <a:ext cx="1728788" cy="1401762"/>
          </a:xfrm>
          <a:prstGeom prst="rect">
            <a:avLst/>
          </a:prstGeom>
          <a:noFill/>
        </p:spPr>
      </p:pic>
      <p:sp>
        <p:nvSpPr>
          <p:cNvPr id="16" name="Text Box 21"/>
          <p:cNvSpPr txBox="1">
            <a:spLocks noChangeArrowheads="1"/>
          </p:cNvSpPr>
          <p:nvPr/>
        </p:nvSpPr>
        <p:spPr bwMode="auto">
          <a:xfrm>
            <a:off x="1979613" y="3789363"/>
            <a:ext cx="374650" cy="366712"/>
          </a:xfrm>
          <a:prstGeom prst="rect">
            <a:avLst/>
          </a:prstGeom>
          <a:noFill/>
          <a:ln w="9525">
            <a:noFill/>
            <a:miter lim="800000"/>
            <a:headEnd/>
            <a:tailEnd/>
          </a:ln>
          <a:effectLst/>
        </p:spPr>
        <p:txBody>
          <a:bodyPr wrap="none">
            <a:spAutoFit/>
          </a:bodyPr>
          <a:lstStyle/>
          <a:p>
            <a:r>
              <a:rPr lang="hr-HR">
                <a:latin typeface="Arial" pitchFamily="34" charset="0"/>
                <a:cs typeface="Arial" pitchFamily="34" charset="0"/>
              </a:rPr>
              <a:t>1.</a:t>
            </a:r>
          </a:p>
        </p:txBody>
      </p:sp>
      <p:sp>
        <p:nvSpPr>
          <p:cNvPr id="17" name="Text Box 22"/>
          <p:cNvSpPr txBox="1">
            <a:spLocks noChangeArrowheads="1"/>
          </p:cNvSpPr>
          <p:nvPr/>
        </p:nvSpPr>
        <p:spPr bwMode="auto">
          <a:xfrm>
            <a:off x="3132138" y="5373688"/>
            <a:ext cx="374650" cy="366712"/>
          </a:xfrm>
          <a:prstGeom prst="rect">
            <a:avLst/>
          </a:prstGeom>
          <a:noFill/>
          <a:ln w="9525">
            <a:noFill/>
            <a:miter lim="800000"/>
            <a:headEnd/>
            <a:tailEnd/>
          </a:ln>
          <a:effectLst/>
        </p:spPr>
        <p:txBody>
          <a:bodyPr wrap="none">
            <a:spAutoFit/>
          </a:bodyPr>
          <a:lstStyle/>
          <a:p>
            <a:r>
              <a:rPr lang="hr-HR">
                <a:latin typeface="Arial" pitchFamily="34" charset="0"/>
                <a:cs typeface="Arial" pitchFamily="34" charset="0"/>
              </a:rPr>
              <a:t>2.</a:t>
            </a:r>
          </a:p>
        </p:txBody>
      </p:sp>
      <p:sp>
        <p:nvSpPr>
          <p:cNvPr id="18" name="Text Box 23"/>
          <p:cNvSpPr txBox="1">
            <a:spLocks noChangeArrowheads="1"/>
          </p:cNvSpPr>
          <p:nvPr/>
        </p:nvSpPr>
        <p:spPr bwMode="auto">
          <a:xfrm>
            <a:off x="4932363" y="3789363"/>
            <a:ext cx="374650" cy="366712"/>
          </a:xfrm>
          <a:prstGeom prst="rect">
            <a:avLst/>
          </a:prstGeom>
          <a:noFill/>
          <a:ln w="9525">
            <a:noFill/>
            <a:miter lim="800000"/>
            <a:headEnd/>
            <a:tailEnd/>
          </a:ln>
          <a:effectLst/>
        </p:spPr>
        <p:txBody>
          <a:bodyPr wrap="none">
            <a:spAutoFit/>
          </a:bodyPr>
          <a:lstStyle/>
          <a:p>
            <a:r>
              <a:rPr lang="hr-HR">
                <a:latin typeface="Arial" pitchFamily="34" charset="0"/>
                <a:cs typeface="Arial" pitchFamily="34" charset="0"/>
              </a:rPr>
              <a:t>3.</a:t>
            </a:r>
          </a:p>
        </p:txBody>
      </p:sp>
      <p:sp>
        <p:nvSpPr>
          <p:cNvPr id="19" name="Text Box 24"/>
          <p:cNvSpPr txBox="1">
            <a:spLocks noChangeArrowheads="1"/>
          </p:cNvSpPr>
          <p:nvPr/>
        </p:nvSpPr>
        <p:spPr bwMode="auto">
          <a:xfrm>
            <a:off x="6732588" y="5084763"/>
            <a:ext cx="374650" cy="366712"/>
          </a:xfrm>
          <a:prstGeom prst="rect">
            <a:avLst/>
          </a:prstGeom>
          <a:noFill/>
          <a:ln w="9525">
            <a:noFill/>
            <a:miter lim="800000"/>
            <a:headEnd/>
            <a:tailEnd/>
          </a:ln>
          <a:effectLst/>
        </p:spPr>
        <p:txBody>
          <a:bodyPr wrap="none">
            <a:spAutoFit/>
          </a:bodyPr>
          <a:lstStyle/>
          <a:p>
            <a:r>
              <a:rPr lang="hr-HR">
                <a:latin typeface="Arial" pitchFamily="34" charset="0"/>
                <a:cs typeface="Arial" pitchFamily="34" charset="0"/>
              </a:rPr>
              <a:t>4.</a:t>
            </a:r>
          </a:p>
        </p:txBody>
      </p:sp>
      <p:sp>
        <p:nvSpPr>
          <p:cNvPr id="20" name="Text Box 25"/>
          <p:cNvSpPr txBox="1">
            <a:spLocks noChangeArrowheads="1"/>
          </p:cNvSpPr>
          <p:nvPr/>
        </p:nvSpPr>
        <p:spPr bwMode="auto">
          <a:xfrm>
            <a:off x="6516688" y="2852738"/>
            <a:ext cx="374650" cy="366712"/>
          </a:xfrm>
          <a:prstGeom prst="rect">
            <a:avLst/>
          </a:prstGeom>
          <a:noFill/>
          <a:ln w="9525">
            <a:noFill/>
            <a:miter lim="800000"/>
            <a:headEnd/>
            <a:tailEnd/>
          </a:ln>
          <a:effectLst/>
        </p:spPr>
        <p:txBody>
          <a:bodyPr wrap="none">
            <a:spAutoFit/>
          </a:bodyPr>
          <a:lstStyle/>
          <a:p>
            <a:r>
              <a:rPr lang="hr-HR">
                <a:latin typeface="Arial" pitchFamily="34" charset="0"/>
                <a:cs typeface="Arial" pitchFamily="34" charset="0"/>
              </a:rPr>
              <a:t>5.</a:t>
            </a:r>
          </a:p>
        </p:txBody>
      </p:sp>
      <p:sp>
        <p:nvSpPr>
          <p:cNvPr id="21" name="Text Box 26"/>
          <p:cNvSpPr txBox="1">
            <a:spLocks noChangeArrowheads="1"/>
          </p:cNvSpPr>
          <p:nvPr/>
        </p:nvSpPr>
        <p:spPr bwMode="auto">
          <a:xfrm>
            <a:off x="8769350" y="4437063"/>
            <a:ext cx="374650" cy="366712"/>
          </a:xfrm>
          <a:prstGeom prst="rect">
            <a:avLst/>
          </a:prstGeom>
          <a:noFill/>
          <a:ln w="9525">
            <a:noFill/>
            <a:miter lim="800000"/>
            <a:headEnd/>
            <a:tailEnd/>
          </a:ln>
          <a:effectLst/>
        </p:spPr>
        <p:txBody>
          <a:bodyPr wrap="none">
            <a:spAutoFit/>
          </a:bodyPr>
          <a:lstStyle/>
          <a:p>
            <a:r>
              <a:rPr lang="hr-HR">
                <a:latin typeface="Arial" pitchFamily="34" charset="0"/>
                <a:cs typeface="Arial" pitchFamily="34" charset="0"/>
              </a:rPr>
              <a:t>6.</a:t>
            </a:r>
          </a:p>
        </p:txBody>
      </p:sp>
      <p:sp>
        <p:nvSpPr>
          <p:cNvPr id="22" name="Text Box 27"/>
          <p:cNvSpPr txBox="1">
            <a:spLocks noChangeArrowheads="1"/>
          </p:cNvSpPr>
          <p:nvPr/>
        </p:nvSpPr>
        <p:spPr bwMode="auto">
          <a:xfrm>
            <a:off x="7380288" y="1052513"/>
            <a:ext cx="374650" cy="366712"/>
          </a:xfrm>
          <a:prstGeom prst="rect">
            <a:avLst/>
          </a:prstGeom>
          <a:noFill/>
          <a:ln w="9525">
            <a:noFill/>
            <a:miter lim="800000"/>
            <a:headEnd/>
            <a:tailEnd/>
          </a:ln>
          <a:effectLst/>
        </p:spPr>
        <p:txBody>
          <a:bodyPr wrap="none">
            <a:spAutoFit/>
          </a:bodyPr>
          <a:lstStyle/>
          <a:p>
            <a:r>
              <a:rPr lang="hr-HR">
                <a:latin typeface="Arial" pitchFamily="34" charset="0"/>
                <a:cs typeface="Arial" pitchFamily="34" charset="0"/>
              </a:rPr>
              <a:t>7.</a:t>
            </a:r>
          </a:p>
        </p:txBody>
      </p:sp>
      <p:sp>
        <p:nvSpPr>
          <p:cNvPr id="23" name="Text Box 28"/>
          <p:cNvSpPr txBox="1">
            <a:spLocks noChangeArrowheads="1"/>
          </p:cNvSpPr>
          <p:nvPr/>
        </p:nvSpPr>
        <p:spPr bwMode="auto">
          <a:xfrm>
            <a:off x="8769350" y="2276475"/>
            <a:ext cx="374650" cy="366713"/>
          </a:xfrm>
          <a:prstGeom prst="rect">
            <a:avLst/>
          </a:prstGeom>
          <a:noFill/>
          <a:ln w="9525">
            <a:noFill/>
            <a:miter lim="800000"/>
            <a:headEnd/>
            <a:tailEnd/>
          </a:ln>
          <a:effectLst/>
        </p:spPr>
        <p:txBody>
          <a:bodyPr wrap="none">
            <a:spAutoFit/>
          </a:bodyPr>
          <a:lstStyle/>
          <a:p>
            <a:r>
              <a:rPr lang="hr-HR">
                <a:latin typeface="Arial" pitchFamily="34" charset="0"/>
                <a:cs typeface="Arial" pitchFamily="34" charset="0"/>
              </a:rPr>
              <a:t>8.</a:t>
            </a:r>
          </a:p>
        </p:txBody>
      </p:sp>
      <p:sp>
        <p:nvSpPr>
          <p:cNvPr id="24" name="Rectangle 23"/>
          <p:cNvSpPr/>
          <p:nvPr/>
        </p:nvSpPr>
        <p:spPr>
          <a:xfrm>
            <a:off x="214282" y="1000108"/>
            <a:ext cx="5214974" cy="2585323"/>
          </a:xfrm>
          <a:prstGeom prst="rect">
            <a:avLst/>
          </a:prstGeom>
        </p:spPr>
        <p:txBody>
          <a:bodyPr wrap="square">
            <a:spAutoFit/>
          </a:bodyPr>
          <a:lstStyle/>
          <a:p>
            <a:r>
              <a:rPr lang="hr-HR" b="1" dirty="0" smtClean="0">
                <a:latin typeface="Arial" pitchFamily="34" charset="0"/>
                <a:cs typeface="Arial" pitchFamily="34" charset="0"/>
              </a:rPr>
              <a:t>●</a:t>
            </a:r>
            <a:r>
              <a:rPr lang="hr-HR" dirty="0" smtClean="0">
                <a:latin typeface="Arial" pitchFamily="34" charset="0"/>
                <a:cs typeface="Arial" pitchFamily="34" charset="0"/>
              </a:rPr>
              <a:t> </a:t>
            </a:r>
            <a:r>
              <a:rPr lang="hr-HR" b="1" dirty="0" smtClean="0">
                <a:latin typeface="Arial" pitchFamily="34" charset="0"/>
                <a:cs typeface="Arial" pitchFamily="34" charset="0"/>
              </a:rPr>
              <a:t>Ugrožene, rijetke i osjetljive </a:t>
            </a:r>
            <a:r>
              <a:rPr lang="hr-HR" b="1" dirty="0" smtClean="0">
                <a:latin typeface="Arial" pitchFamily="34" charset="0"/>
                <a:cs typeface="Arial" pitchFamily="34" charset="0"/>
              </a:rPr>
              <a:t>vrste:</a:t>
            </a:r>
            <a:endParaRPr lang="hr-HR" b="1" dirty="0" smtClean="0">
              <a:latin typeface="Arial" pitchFamily="34" charset="0"/>
              <a:cs typeface="Arial" pitchFamily="34" charset="0"/>
            </a:endParaRPr>
          </a:p>
          <a:p>
            <a:r>
              <a:rPr lang="hr-HR" dirty="0" smtClean="0">
                <a:latin typeface="Arial" pitchFamily="34" charset="0"/>
                <a:cs typeface="Arial" pitchFamily="34" charset="0"/>
              </a:rPr>
              <a:t>1. </a:t>
            </a:r>
            <a:r>
              <a:rPr lang="hr-HR" i="1" dirty="0" smtClean="0">
                <a:latin typeface="Arial" pitchFamily="34" charset="0"/>
                <a:cs typeface="Arial" pitchFamily="34" charset="0"/>
              </a:rPr>
              <a:t>Vinca </a:t>
            </a:r>
            <a:r>
              <a:rPr lang="hr-HR" i="1" dirty="0" err="1" smtClean="0">
                <a:latin typeface="Arial" pitchFamily="34" charset="0"/>
                <a:cs typeface="Arial" pitchFamily="34" charset="0"/>
              </a:rPr>
              <a:t>minor</a:t>
            </a:r>
            <a:r>
              <a:rPr lang="hr-HR" dirty="0" smtClean="0">
                <a:latin typeface="Arial" pitchFamily="34" charset="0"/>
                <a:cs typeface="Arial" pitchFamily="34" charset="0"/>
              </a:rPr>
              <a:t> - mali zimzelen</a:t>
            </a:r>
          </a:p>
          <a:p>
            <a:r>
              <a:rPr lang="hr-HR" dirty="0" smtClean="0">
                <a:latin typeface="Arial" pitchFamily="34" charset="0"/>
                <a:cs typeface="Arial" pitchFamily="34" charset="0"/>
              </a:rPr>
              <a:t>2. </a:t>
            </a:r>
            <a:r>
              <a:rPr lang="hr-HR" i="1" dirty="0" err="1" smtClean="0">
                <a:latin typeface="Arial" pitchFamily="34" charset="0"/>
                <a:cs typeface="Arial" pitchFamily="34" charset="0"/>
              </a:rPr>
              <a:t>Leucoium</a:t>
            </a:r>
            <a:r>
              <a:rPr lang="hr-HR" i="1" dirty="0" smtClean="0">
                <a:latin typeface="Arial" pitchFamily="34" charset="0"/>
                <a:cs typeface="Arial" pitchFamily="34" charset="0"/>
              </a:rPr>
              <a:t> </a:t>
            </a:r>
            <a:r>
              <a:rPr lang="hr-HR" i="1" dirty="0" err="1" smtClean="0">
                <a:latin typeface="Arial" pitchFamily="34" charset="0"/>
                <a:cs typeface="Arial" pitchFamily="34" charset="0"/>
              </a:rPr>
              <a:t>vernum</a:t>
            </a:r>
            <a:r>
              <a:rPr lang="hr-HR" dirty="0" smtClean="0">
                <a:latin typeface="Arial" pitchFamily="34" charset="0"/>
                <a:cs typeface="Arial" pitchFamily="34" charset="0"/>
              </a:rPr>
              <a:t> - </a:t>
            </a:r>
            <a:r>
              <a:rPr lang="hr-HR" dirty="0" err="1" smtClean="0">
                <a:latin typeface="Arial" pitchFamily="34" charset="0"/>
                <a:cs typeface="Arial" pitchFamily="34" charset="0"/>
              </a:rPr>
              <a:t>drijemovac</a:t>
            </a:r>
            <a:r>
              <a:rPr lang="hr-HR" dirty="0" smtClean="0">
                <a:latin typeface="Arial" pitchFamily="34" charset="0"/>
                <a:cs typeface="Arial" pitchFamily="34" charset="0"/>
              </a:rPr>
              <a:t/>
            </a:r>
            <a:br>
              <a:rPr lang="hr-HR" dirty="0" smtClean="0">
                <a:latin typeface="Arial" pitchFamily="34" charset="0"/>
                <a:cs typeface="Arial" pitchFamily="34" charset="0"/>
              </a:rPr>
            </a:br>
            <a:r>
              <a:rPr lang="hr-HR" dirty="0" smtClean="0">
                <a:latin typeface="Arial" pitchFamily="34" charset="0"/>
                <a:cs typeface="Arial" pitchFamily="34" charset="0"/>
              </a:rPr>
              <a:t>3. </a:t>
            </a:r>
            <a:r>
              <a:rPr lang="hr-HR" i="1" dirty="0" err="1" smtClean="0">
                <a:latin typeface="Arial" pitchFamily="34" charset="0"/>
                <a:cs typeface="Arial" pitchFamily="34" charset="0"/>
              </a:rPr>
              <a:t>Fritillaria</a:t>
            </a:r>
            <a:r>
              <a:rPr lang="hr-HR" i="1" dirty="0" smtClean="0">
                <a:latin typeface="Arial" pitchFamily="34" charset="0"/>
                <a:cs typeface="Arial" pitchFamily="34" charset="0"/>
              </a:rPr>
              <a:t> </a:t>
            </a:r>
            <a:r>
              <a:rPr lang="hr-HR" i="1" dirty="0" err="1" smtClean="0">
                <a:latin typeface="Arial" pitchFamily="34" charset="0"/>
                <a:cs typeface="Arial" pitchFamily="34" charset="0"/>
              </a:rPr>
              <a:t>meleagris</a:t>
            </a:r>
            <a:r>
              <a:rPr lang="hr-HR" dirty="0" smtClean="0">
                <a:latin typeface="Arial" pitchFamily="34" charset="0"/>
                <a:cs typeface="Arial" pitchFamily="34" charset="0"/>
              </a:rPr>
              <a:t> - obična </a:t>
            </a:r>
            <a:r>
              <a:rPr lang="hr-HR" dirty="0" err="1" smtClean="0">
                <a:latin typeface="Arial" pitchFamily="34" charset="0"/>
                <a:cs typeface="Arial" pitchFamily="34" charset="0"/>
              </a:rPr>
              <a:t>kockavica</a:t>
            </a:r>
            <a:r>
              <a:rPr lang="hr-HR" dirty="0" smtClean="0">
                <a:latin typeface="Arial" pitchFamily="34" charset="0"/>
                <a:cs typeface="Arial" pitchFamily="34" charset="0"/>
              </a:rPr>
              <a:t/>
            </a:r>
            <a:br>
              <a:rPr lang="hr-HR" dirty="0" smtClean="0">
                <a:latin typeface="Arial" pitchFamily="34" charset="0"/>
                <a:cs typeface="Arial" pitchFamily="34" charset="0"/>
              </a:rPr>
            </a:br>
            <a:r>
              <a:rPr lang="hr-HR" dirty="0" smtClean="0">
                <a:latin typeface="Arial" pitchFamily="34" charset="0"/>
                <a:cs typeface="Arial" pitchFamily="34" charset="0"/>
              </a:rPr>
              <a:t>4. </a:t>
            </a:r>
            <a:r>
              <a:rPr lang="hr-HR" i="1" dirty="0" err="1" smtClean="0">
                <a:latin typeface="Arial" pitchFamily="34" charset="0"/>
                <a:cs typeface="Arial" pitchFamily="34" charset="0"/>
              </a:rPr>
              <a:t>Orchis</a:t>
            </a:r>
            <a:r>
              <a:rPr lang="hr-HR" i="1" dirty="0" smtClean="0">
                <a:latin typeface="Arial" pitchFamily="34" charset="0"/>
                <a:cs typeface="Arial" pitchFamily="34" charset="0"/>
              </a:rPr>
              <a:t> </a:t>
            </a:r>
            <a:r>
              <a:rPr lang="hr-HR" i="1" dirty="0" err="1" smtClean="0">
                <a:latin typeface="Arial" pitchFamily="34" charset="0"/>
                <a:cs typeface="Arial" pitchFamily="34" charset="0"/>
              </a:rPr>
              <a:t>coriophora</a:t>
            </a:r>
            <a:r>
              <a:rPr lang="hr-HR" dirty="0" smtClean="0">
                <a:latin typeface="Arial" pitchFamily="34" charset="0"/>
                <a:cs typeface="Arial" pitchFamily="34" charset="0"/>
              </a:rPr>
              <a:t> - vonjavi kaćun</a:t>
            </a:r>
            <a:br>
              <a:rPr lang="hr-HR" dirty="0" smtClean="0">
                <a:latin typeface="Arial" pitchFamily="34" charset="0"/>
                <a:cs typeface="Arial" pitchFamily="34" charset="0"/>
              </a:rPr>
            </a:br>
            <a:r>
              <a:rPr lang="hr-HR" dirty="0" smtClean="0">
                <a:latin typeface="Arial" pitchFamily="34" charset="0"/>
                <a:cs typeface="Arial" pitchFamily="34" charset="0"/>
              </a:rPr>
              <a:t>5. </a:t>
            </a:r>
            <a:r>
              <a:rPr lang="hr-HR" i="1" dirty="0" err="1" smtClean="0">
                <a:latin typeface="Arial" pitchFamily="34" charset="0"/>
                <a:cs typeface="Arial" pitchFamily="34" charset="0"/>
              </a:rPr>
              <a:t>Orchis</a:t>
            </a:r>
            <a:r>
              <a:rPr lang="hr-HR" i="1" dirty="0" smtClean="0">
                <a:latin typeface="Arial" pitchFamily="34" charset="0"/>
                <a:cs typeface="Arial" pitchFamily="34" charset="0"/>
              </a:rPr>
              <a:t> morio</a:t>
            </a:r>
            <a:r>
              <a:rPr lang="hr-HR" dirty="0" smtClean="0">
                <a:latin typeface="Arial" pitchFamily="34" charset="0"/>
                <a:cs typeface="Arial" pitchFamily="34" charset="0"/>
              </a:rPr>
              <a:t> - obični kaćun</a:t>
            </a:r>
            <a:br>
              <a:rPr lang="hr-HR" dirty="0" smtClean="0">
                <a:latin typeface="Arial" pitchFamily="34" charset="0"/>
                <a:cs typeface="Arial" pitchFamily="34" charset="0"/>
              </a:rPr>
            </a:br>
            <a:r>
              <a:rPr lang="hr-HR" dirty="0" smtClean="0">
                <a:latin typeface="Arial" pitchFamily="34" charset="0"/>
                <a:cs typeface="Arial" pitchFamily="34" charset="0"/>
              </a:rPr>
              <a:t>6. </a:t>
            </a:r>
            <a:r>
              <a:rPr lang="hr-HR" i="1" dirty="0" err="1" smtClean="0">
                <a:latin typeface="Arial" pitchFamily="34" charset="0"/>
                <a:cs typeface="Arial" pitchFamily="34" charset="0"/>
              </a:rPr>
              <a:t>Orchis</a:t>
            </a:r>
            <a:r>
              <a:rPr lang="hr-HR" i="1" dirty="0" smtClean="0">
                <a:latin typeface="Arial" pitchFamily="34" charset="0"/>
                <a:cs typeface="Arial" pitchFamily="34" charset="0"/>
              </a:rPr>
              <a:t> </a:t>
            </a:r>
            <a:r>
              <a:rPr lang="hr-HR" i="1" dirty="0" err="1" smtClean="0">
                <a:latin typeface="Arial" pitchFamily="34" charset="0"/>
                <a:cs typeface="Arial" pitchFamily="34" charset="0"/>
              </a:rPr>
              <a:t>tridentata</a:t>
            </a:r>
            <a:r>
              <a:rPr lang="hr-HR" dirty="0" smtClean="0">
                <a:latin typeface="Arial" pitchFamily="34" charset="0"/>
                <a:cs typeface="Arial" pitchFamily="34" charset="0"/>
              </a:rPr>
              <a:t> - mali kaćun</a:t>
            </a:r>
            <a:br>
              <a:rPr lang="hr-HR" dirty="0" smtClean="0">
                <a:latin typeface="Arial" pitchFamily="34" charset="0"/>
                <a:cs typeface="Arial" pitchFamily="34" charset="0"/>
              </a:rPr>
            </a:br>
            <a:r>
              <a:rPr lang="hr-HR" dirty="0" smtClean="0">
                <a:latin typeface="Arial" pitchFamily="34" charset="0"/>
                <a:cs typeface="Arial" pitchFamily="34" charset="0"/>
              </a:rPr>
              <a:t>7. </a:t>
            </a:r>
            <a:r>
              <a:rPr lang="hr-HR" i="1" dirty="0" err="1" smtClean="0">
                <a:latin typeface="Arial" pitchFamily="34" charset="0"/>
                <a:cs typeface="Arial" pitchFamily="34" charset="0"/>
              </a:rPr>
              <a:t>Marsilea</a:t>
            </a:r>
            <a:r>
              <a:rPr lang="hr-HR" i="1" dirty="0" smtClean="0">
                <a:latin typeface="Arial" pitchFamily="34" charset="0"/>
                <a:cs typeface="Arial" pitchFamily="34" charset="0"/>
              </a:rPr>
              <a:t> </a:t>
            </a:r>
            <a:r>
              <a:rPr lang="hr-HR" i="1" dirty="0" err="1" smtClean="0">
                <a:latin typeface="Arial" pitchFamily="34" charset="0"/>
                <a:cs typeface="Arial" pitchFamily="34" charset="0"/>
              </a:rPr>
              <a:t>quadrifolia</a:t>
            </a:r>
            <a:r>
              <a:rPr lang="hr-HR" dirty="0" smtClean="0">
                <a:latin typeface="Arial" pitchFamily="34" charset="0"/>
                <a:cs typeface="Arial" pitchFamily="34" charset="0"/>
              </a:rPr>
              <a:t> - </a:t>
            </a:r>
            <a:r>
              <a:rPr lang="hr-HR" dirty="0" err="1" smtClean="0">
                <a:latin typeface="Arial" pitchFamily="34" charset="0"/>
                <a:cs typeface="Arial" pitchFamily="34" charset="0"/>
              </a:rPr>
              <a:t>raznorotka</a:t>
            </a:r>
            <a:r>
              <a:rPr lang="hr-HR" dirty="0" smtClean="0">
                <a:latin typeface="Arial" pitchFamily="34" charset="0"/>
                <a:cs typeface="Arial" pitchFamily="34" charset="0"/>
              </a:rPr>
              <a:t> četverolisna</a:t>
            </a:r>
            <a:br>
              <a:rPr lang="hr-HR" dirty="0" smtClean="0">
                <a:latin typeface="Arial" pitchFamily="34" charset="0"/>
                <a:cs typeface="Arial" pitchFamily="34" charset="0"/>
              </a:rPr>
            </a:br>
            <a:r>
              <a:rPr lang="hr-HR" dirty="0" smtClean="0">
                <a:latin typeface="Arial" pitchFamily="34" charset="0"/>
                <a:cs typeface="Arial" pitchFamily="34" charset="0"/>
              </a:rPr>
              <a:t>8. </a:t>
            </a:r>
            <a:r>
              <a:rPr lang="hr-HR" i="1" dirty="0" err="1" smtClean="0">
                <a:latin typeface="Arial" pitchFamily="34" charset="0"/>
                <a:cs typeface="Arial" pitchFamily="34" charset="0"/>
              </a:rPr>
              <a:t>Butomus</a:t>
            </a:r>
            <a:r>
              <a:rPr lang="hr-HR" i="1" dirty="0" smtClean="0">
                <a:latin typeface="Arial" pitchFamily="34" charset="0"/>
                <a:cs typeface="Arial" pitchFamily="34" charset="0"/>
              </a:rPr>
              <a:t> </a:t>
            </a:r>
            <a:r>
              <a:rPr lang="hr-HR" i="1" dirty="0" err="1" smtClean="0">
                <a:latin typeface="Arial" pitchFamily="34" charset="0"/>
                <a:cs typeface="Arial" pitchFamily="34" charset="0"/>
              </a:rPr>
              <a:t>umbellatus</a:t>
            </a:r>
            <a:r>
              <a:rPr lang="hr-HR" dirty="0" smtClean="0">
                <a:latin typeface="Arial" pitchFamily="34" charset="0"/>
                <a:cs typeface="Arial" pitchFamily="34" charset="0"/>
              </a:rPr>
              <a:t> - </a:t>
            </a:r>
            <a:r>
              <a:rPr lang="hr-HR" dirty="0" err="1" smtClean="0">
                <a:latin typeface="Arial" pitchFamily="34" charset="0"/>
                <a:cs typeface="Arial" pitchFamily="34" charset="0"/>
              </a:rPr>
              <a:t>vodoljub</a:t>
            </a:r>
            <a:endParaRPr lang="hr-HR"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p>
        </p:txBody>
      </p:sp>
      <p:sp>
        <p:nvSpPr>
          <p:cNvPr id="6" name="Text Box 5"/>
          <p:cNvSpPr txBox="1">
            <a:spLocks noChangeArrowheads="1"/>
          </p:cNvSpPr>
          <p:nvPr/>
        </p:nvSpPr>
        <p:spPr bwMode="auto">
          <a:xfrm>
            <a:off x="250825" y="333375"/>
            <a:ext cx="2386935" cy="369332"/>
          </a:xfrm>
          <a:prstGeom prst="rect">
            <a:avLst/>
          </a:prstGeom>
          <a:noFill/>
          <a:ln w="9525">
            <a:noFill/>
            <a:miter lim="800000"/>
            <a:headEnd/>
            <a:tailEnd/>
          </a:ln>
          <a:effectLst/>
        </p:spPr>
        <p:txBody>
          <a:bodyPr wrap="none">
            <a:spAutoFit/>
          </a:bodyPr>
          <a:lstStyle/>
          <a:p>
            <a:r>
              <a:rPr lang="hr-HR" dirty="0" smtClean="0"/>
              <a:t> </a:t>
            </a:r>
            <a:r>
              <a:rPr lang="hr-HR" dirty="0" smtClean="0"/>
              <a:t>  </a:t>
            </a:r>
            <a:r>
              <a:rPr lang="hr-HR" dirty="0" smtClean="0"/>
              <a:t>UVOD-Opći </a:t>
            </a:r>
            <a:r>
              <a:rPr lang="hr-HR" dirty="0"/>
              <a:t>podaci</a:t>
            </a:r>
          </a:p>
        </p:txBody>
      </p:sp>
      <p:pic>
        <p:nvPicPr>
          <p:cNvPr id="7" name="Picture 6" descr="Turopoljski lug"/>
          <p:cNvPicPr>
            <a:picLocks noChangeAspect="1" noChangeArrowheads="1"/>
          </p:cNvPicPr>
          <p:nvPr/>
        </p:nvPicPr>
        <p:blipFill>
          <a:blip r:embed="rId2"/>
          <a:srcRect/>
          <a:stretch>
            <a:fillRect/>
          </a:stretch>
        </p:blipFill>
        <p:spPr bwMode="auto">
          <a:xfrm>
            <a:off x="323850" y="1052513"/>
            <a:ext cx="5543550" cy="3846512"/>
          </a:xfrm>
          <a:prstGeom prst="rect">
            <a:avLst/>
          </a:prstGeom>
          <a:noFill/>
        </p:spPr>
      </p:pic>
      <p:sp>
        <p:nvSpPr>
          <p:cNvPr id="8" name="Text Box 8"/>
          <p:cNvSpPr txBox="1">
            <a:spLocks noChangeArrowheads="1"/>
          </p:cNvSpPr>
          <p:nvPr/>
        </p:nvSpPr>
        <p:spPr bwMode="auto">
          <a:xfrm>
            <a:off x="6000760" y="1285860"/>
            <a:ext cx="2987675" cy="3416320"/>
          </a:xfrm>
          <a:prstGeom prst="rect">
            <a:avLst/>
          </a:prstGeom>
          <a:ln>
            <a:headEnd/>
            <a:tailEnd/>
          </a:ln>
        </p:spPr>
        <p:style>
          <a:lnRef idx="3">
            <a:schemeClr val="lt1"/>
          </a:lnRef>
          <a:fillRef idx="1002">
            <a:schemeClr val="dk2"/>
          </a:fillRef>
          <a:effectRef idx="1">
            <a:schemeClr val="accent4"/>
          </a:effectRef>
          <a:fontRef idx="minor">
            <a:schemeClr val="lt1"/>
          </a:fontRef>
        </p:style>
        <p:txBody>
          <a:bodyPr>
            <a:spAutoFit/>
          </a:bodyPr>
          <a:lstStyle/>
          <a:p>
            <a:pPr algn="just"/>
            <a:r>
              <a:rPr lang="hr-HR" b="1" dirty="0">
                <a:latin typeface="Arial" pitchFamily="34" charset="0"/>
                <a:cs typeface="Arial" pitchFamily="34" charset="0"/>
              </a:rPr>
              <a:t>● Turopolje</a:t>
            </a:r>
            <a:r>
              <a:rPr lang="hr-HR" dirty="0">
                <a:latin typeface="Arial" pitchFamily="34" charset="0"/>
                <a:cs typeface="Arial" pitchFamily="34" charset="0"/>
              </a:rPr>
              <a:t> - prostor kojeg omeđuju Velika Gorica, rijeka Odra, </a:t>
            </a:r>
            <a:r>
              <a:rPr lang="hr-HR" dirty="0" err="1">
                <a:latin typeface="Arial" pitchFamily="34" charset="0"/>
                <a:cs typeface="Arial" pitchFamily="34" charset="0"/>
              </a:rPr>
              <a:t>Lekenik</a:t>
            </a:r>
            <a:r>
              <a:rPr lang="hr-HR" dirty="0">
                <a:latin typeface="Arial" pitchFamily="34" charset="0"/>
                <a:cs typeface="Arial" pitchFamily="34" charset="0"/>
              </a:rPr>
              <a:t> i </a:t>
            </a:r>
            <a:r>
              <a:rPr lang="hr-HR" dirty="0" err="1">
                <a:latin typeface="Arial" pitchFamily="34" charset="0"/>
                <a:cs typeface="Arial" pitchFamily="34" charset="0"/>
              </a:rPr>
              <a:t>Vukomeričke</a:t>
            </a:r>
            <a:r>
              <a:rPr lang="hr-HR" dirty="0">
                <a:latin typeface="Arial" pitchFamily="34" charset="0"/>
                <a:cs typeface="Arial" pitchFamily="34" charset="0"/>
              </a:rPr>
              <a:t> Gorice. Stanovnici i korisnici područja između Save i rijeke Odre nazivaju se </a:t>
            </a:r>
            <a:r>
              <a:rPr lang="hr-HR" dirty="0" err="1">
                <a:latin typeface="Arial" pitchFamily="34" charset="0"/>
                <a:cs typeface="Arial" pitchFamily="34" charset="0"/>
              </a:rPr>
              <a:t>Posavcima</a:t>
            </a:r>
            <a:r>
              <a:rPr lang="hr-HR" dirty="0">
                <a:latin typeface="Arial" pitchFamily="34" charset="0"/>
                <a:cs typeface="Arial" pitchFamily="34" charset="0"/>
              </a:rPr>
              <a:t>, a velike travnjačke površine oko rijeke Odre jugoistočno od </a:t>
            </a:r>
            <a:r>
              <a:rPr lang="hr-HR" dirty="0" err="1">
                <a:latin typeface="Arial" pitchFamily="34" charset="0"/>
                <a:cs typeface="Arial" pitchFamily="34" charset="0"/>
              </a:rPr>
              <a:t>Lekenika</a:t>
            </a:r>
            <a:r>
              <a:rPr lang="hr-HR" dirty="0">
                <a:latin typeface="Arial" pitchFamily="34" charset="0"/>
                <a:cs typeface="Arial" pitchFamily="34" charset="0"/>
              </a:rPr>
              <a:t> zovu se Odransko polje (200 km2</a:t>
            </a:r>
            <a:r>
              <a:rPr lang="hr-HR" dirty="0" smtClean="0">
                <a:latin typeface="Arial" pitchFamily="34" charset="0"/>
                <a:cs typeface="Arial" pitchFamily="34" charset="0"/>
              </a:rPr>
              <a:t>)</a:t>
            </a:r>
            <a:endParaRPr lang="hr-HR" dirty="0">
              <a:latin typeface="Arial" pitchFamily="34" charset="0"/>
              <a:cs typeface="Arial" pitchFamily="34" charset="0"/>
            </a:endParaRPr>
          </a:p>
        </p:txBody>
      </p:sp>
      <p:pic>
        <p:nvPicPr>
          <p:cNvPr id="10" name="Picture 13"/>
          <p:cNvPicPr>
            <a:picLocks noChangeAspect="1" noChangeArrowheads="1"/>
          </p:cNvPicPr>
          <p:nvPr/>
        </p:nvPicPr>
        <p:blipFill>
          <a:blip r:embed="rId3"/>
          <a:srcRect/>
          <a:stretch>
            <a:fillRect/>
          </a:stretch>
        </p:blipFill>
        <p:spPr bwMode="auto">
          <a:xfrm>
            <a:off x="4356100" y="3933825"/>
            <a:ext cx="1511300" cy="977900"/>
          </a:xfrm>
          <a:prstGeom prst="rect">
            <a:avLst/>
          </a:prstGeom>
          <a:noFill/>
          <a:ln w="9525">
            <a:noFill/>
            <a:miter lim="800000"/>
            <a:headEnd/>
            <a:tailEnd/>
          </a:ln>
          <a:effectLst/>
        </p:spPr>
      </p:pic>
      <p:pic>
        <p:nvPicPr>
          <p:cNvPr id="11" name="Picture 14" descr="tipsuma"/>
          <p:cNvPicPr>
            <a:picLocks noChangeAspect="1" noChangeArrowheads="1"/>
          </p:cNvPicPr>
          <p:nvPr/>
        </p:nvPicPr>
        <p:blipFill>
          <a:blip r:embed="rId4" cstate="print"/>
          <a:srcRect/>
          <a:stretch>
            <a:fillRect/>
          </a:stretch>
        </p:blipFill>
        <p:spPr bwMode="auto">
          <a:xfrm>
            <a:off x="4140200" y="188913"/>
            <a:ext cx="611188" cy="460375"/>
          </a:xfrm>
          <a:prstGeom prst="rect">
            <a:avLst/>
          </a:prstGeom>
          <a:noFill/>
        </p:spPr>
      </p:pic>
      <p:pic>
        <p:nvPicPr>
          <p:cNvPr id="12" name="Picture 15" descr="žubr"/>
          <p:cNvPicPr>
            <a:picLocks noChangeAspect="1" noChangeArrowheads="1"/>
          </p:cNvPicPr>
          <p:nvPr/>
        </p:nvPicPr>
        <p:blipFill>
          <a:blip r:embed="rId5" cstate="print"/>
          <a:srcRect/>
          <a:stretch>
            <a:fillRect/>
          </a:stretch>
        </p:blipFill>
        <p:spPr bwMode="auto">
          <a:xfrm>
            <a:off x="3857620" y="3602901"/>
            <a:ext cx="2009780" cy="1334224"/>
          </a:xfrm>
          <a:prstGeom prst="rect">
            <a:avLst/>
          </a:prstGeom>
          <a:noFill/>
        </p:spPr>
      </p:pic>
      <p:sp>
        <p:nvSpPr>
          <p:cNvPr id="13" name="TextBox 12"/>
          <p:cNvSpPr txBox="1"/>
          <p:nvPr/>
        </p:nvSpPr>
        <p:spPr>
          <a:xfrm>
            <a:off x="142845" y="5357826"/>
            <a:ext cx="9001156" cy="923330"/>
          </a:xfrm>
          <a:prstGeom prst="rect">
            <a:avLst/>
          </a:prstGeom>
          <a:noFill/>
        </p:spPr>
        <p:txBody>
          <a:bodyPr wrap="square" rtlCol="0">
            <a:spAutoFit/>
          </a:bodyPr>
          <a:lstStyle/>
          <a:p>
            <a:r>
              <a:rPr lang="hr-HR" b="1" u="sng" dirty="0" smtClean="0">
                <a:latin typeface="Arial" pitchFamily="34" charset="0"/>
                <a:cs typeface="Arial" pitchFamily="34" charset="0"/>
              </a:rPr>
              <a:t>Obuhvat: </a:t>
            </a:r>
            <a:r>
              <a:rPr lang="hr-HR" dirty="0" smtClean="0">
                <a:latin typeface="Arial" pitchFamily="34" charset="0"/>
                <a:cs typeface="Arial" pitchFamily="34" charset="0"/>
              </a:rPr>
              <a:t>Zagrebačka županija (grad Velika Gorica, općine Orle, Kravarsko </a:t>
            </a:r>
          </a:p>
          <a:p>
            <a:r>
              <a:rPr lang="hr-HR" dirty="0" smtClean="0">
                <a:latin typeface="Arial" pitchFamily="34" charset="0"/>
                <a:cs typeface="Arial" pitchFamily="34" charset="0"/>
              </a:rPr>
              <a:t> </a:t>
            </a:r>
            <a:r>
              <a:rPr lang="hr-HR" dirty="0" smtClean="0">
                <a:latin typeface="Arial" pitchFamily="34" charset="0"/>
                <a:cs typeface="Arial" pitchFamily="34" charset="0"/>
              </a:rPr>
              <a:t>                                                   i Pokupsko)</a:t>
            </a:r>
          </a:p>
          <a:p>
            <a:r>
              <a:rPr lang="hr-HR" dirty="0" smtClean="0">
                <a:latin typeface="Arial" pitchFamily="34" charset="0"/>
                <a:cs typeface="Arial" pitchFamily="34" charset="0"/>
              </a:rPr>
              <a:t>                  Sisačko-moslavačka županija (općina </a:t>
            </a:r>
            <a:r>
              <a:rPr lang="hr-HR" dirty="0" err="1" smtClean="0">
                <a:latin typeface="Arial" pitchFamily="34" charset="0"/>
                <a:cs typeface="Arial" pitchFamily="34" charset="0"/>
              </a:rPr>
              <a:t>Lekenik</a:t>
            </a:r>
            <a:r>
              <a:rPr lang="hr-HR" dirty="0" smtClean="0">
                <a:latin typeface="Arial" pitchFamily="34" charset="0"/>
                <a:cs typeface="Arial" pitchFamily="34" charset="0"/>
              </a:rPr>
              <a:t>)</a:t>
            </a:r>
            <a:endParaRPr lang="hr-HR"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6" name="Text Box 5"/>
          <p:cNvSpPr txBox="1">
            <a:spLocks noChangeArrowheads="1"/>
          </p:cNvSpPr>
          <p:nvPr/>
        </p:nvSpPr>
        <p:spPr bwMode="auto">
          <a:xfrm>
            <a:off x="250825" y="333375"/>
            <a:ext cx="2569999" cy="369332"/>
          </a:xfrm>
          <a:prstGeom prst="rect">
            <a:avLst/>
          </a:prstGeom>
          <a:noFill/>
          <a:ln w="9525">
            <a:noFill/>
            <a:miter lim="800000"/>
            <a:headEnd/>
            <a:tailEnd/>
          </a:ln>
          <a:effectLst/>
        </p:spPr>
        <p:txBody>
          <a:bodyPr wrap="none">
            <a:spAutoFit/>
          </a:bodyPr>
          <a:lstStyle/>
          <a:p>
            <a:r>
              <a:rPr lang="hr-HR" dirty="0" err="1" smtClean="0">
                <a:latin typeface="Arial" pitchFamily="34" charset="0"/>
                <a:cs typeface="Arial" pitchFamily="34" charset="0"/>
              </a:rPr>
              <a:t>Entomofauna</a:t>
            </a:r>
            <a:r>
              <a:rPr lang="hr-HR" dirty="0" smtClean="0">
                <a:latin typeface="Arial" pitchFamily="34" charset="0"/>
                <a:cs typeface="Arial" pitchFamily="34" charset="0"/>
              </a:rPr>
              <a:t> Turopolja</a:t>
            </a:r>
            <a:endParaRPr lang="hr-HR" dirty="0">
              <a:latin typeface="Arial" pitchFamily="34" charset="0"/>
              <a:cs typeface="Arial" pitchFamily="34" charset="0"/>
            </a:endParaRPr>
          </a:p>
        </p:txBody>
      </p:sp>
      <p:pic>
        <p:nvPicPr>
          <p:cNvPr id="7" name="Picture 7" descr="lycaena_dispar_female"/>
          <p:cNvPicPr>
            <a:picLocks noChangeAspect="1" noChangeArrowheads="1"/>
          </p:cNvPicPr>
          <p:nvPr/>
        </p:nvPicPr>
        <p:blipFill>
          <a:blip r:embed="rId2" cstate="print"/>
          <a:srcRect/>
          <a:stretch>
            <a:fillRect/>
          </a:stretch>
        </p:blipFill>
        <p:spPr bwMode="auto">
          <a:xfrm>
            <a:off x="4284663" y="188913"/>
            <a:ext cx="647700" cy="485775"/>
          </a:xfrm>
          <a:prstGeom prst="rect">
            <a:avLst/>
          </a:prstGeom>
          <a:noFill/>
        </p:spPr>
      </p:pic>
      <p:sp>
        <p:nvSpPr>
          <p:cNvPr id="8" name="Rectangle 8"/>
          <p:cNvSpPr>
            <a:spLocks noChangeArrowheads="1"/>
          </p:cNvSpPr>
          <p:nvPr/>
        </p:nvSpPr>
        <p:spPr bwMode="auto">
          <a:xfrm>
            <a:off x="142844" y="981075"/>
            <a:ext cx="8786874" cy="1754326"/>
          </a:xfrm>
          <a:prstGeom prst="rect">
            <a:avLst/>
          </a:prstGeom>
          <a:noFill/>
          <a:ln w="9525">
            <a:noFill/>
            <a:miter lim="800000"/>
            <a:headEnd/>
            <a:tailEnd/>
          </a:ln>
          <a:effectLst/>
        </p:spPr>
        <p:txBody>
          <a:bodyPr wrap="square" anchor="ctr">
            <a:spAutoFit/>
          </a:bodyPr>
          <a:lstStyle/>
          <a:p>
            <a:r>
              <a:rPr lang="hr-HR" b="1" dirty="0">
                <a:latin typeface="Arial" pitchFamily="34" charset="0"/>
                <a:cs typeface="Arial" pitchFamily="34" charset="0"/>
              </a:rPr>
              <a:t>●</a:t>
            </a:r>
            <a:r>
              <a:rPr lang="hr-HR" dirty="0">
                <a:latin typeface="Arial" pitchFamily="34" charset="0"/>
                <a:cs typeface="Arial" pitchFamily="34" charset="0"/>
              </a:rPr>
              <a:t> </a:t>
            </a:r>
            <a:r>
              <a:rPr lang="hr-HR" b="1" u="sng" dirty="0">
                <a:latin typeface="Arial" pitchFamily="34" charset="0"/>
                <a:cs typeface="Arial" pitchFamily="34" charset="0"/>
              </a:rPr>
              <a:t>95 vrsta leptira</a:t>
            </a:r>
            <a:r>
              <a:rPr lang="hr-HR" dirty="0">
                <a:latin typeface="Arial" pitchFamily="34" charset="0"/>
                <a:cs typeface="Arial" pitchFamily="34" charset="0"/>
              </a:rPr>
              <a:t> od čega </a:t>
            </a:r>
            <a:r>
              <a:rPr lang="hr-HR" b="1" u="sng" dirty="0">
                <a:latin typeface="Arial" pitchFamily="34" charset="0"/>
                <a:cs typeface="Arial" pitchFamily="34" charset="0"/>
              </a:rPr>
              <a:t>60 vrsta danjih</a:t>
            </a:r>
            <a:r>
              <a:rPr lang="hr-HR" dirty="0">
                <a:latin typeface="Arial" pitchFamily="34" charset="0"/>
                <a:cs typeface="Arial" pitchFamily="34" charset="0"/>
              </a:rPr>
              <a:t> (1/3 u RH)  i </a:t>
            </a:r>
            <a:r>
              <a:rPr lang="hr-HR" b="1" u="sng" dirty="0">
                <a:latin typeface="Arial" pitchFamily="34" charset="0"/>
                <a:cs typeface="Arial" pitchFamily="34" charset="0"/>
              </a:rPr>
              <a:t>6 vrsta </a:t>
            </a:r>
            <a:r>
              <a:rPr lang="hr-HR" b="1" u="sng" dirty="0" err="1">
                <a:latin typeface="Arial" pitchFamily="34" charset="0"/>
                <a:cs typeface="Arial" pitchFamily="34" charset="0"/>
              </a:rPr>
              <a:t>tulara</a:t>
            </a:r>
            <a:endParaRPr lang="hr-HR" b="1" u="sng" dirty="0">
              <a:latin typeface="Arial" pitchFamily="34" charset="0"/>
              <a:cs typeface="Arial" pitchFamily="34" charset="0"/>
            </a:endParaRPr>
          </a:p>
          <a:p>
            <a:r>
              <a:rPr lang="hr-HR" b="1" dirty="0">
                <a:latin typeface="Arial" pitchFamily="34" charset="0"/>
                <a:cs typeface="Arial" pitchFamily="34" charset="0"/>
              </a:rPr>
              <a:t>Najzanimljiviji lokaliteti:</a:t>
            </a:r>
            <a:r>
              <a:rPr lang="hr-HR" dirty="0">
                <a:latin typeface="Arial" pitchFamily="34" charset="0"/>
                <a:cs typeface="Arial" pitchFamily="34" charset="0"/>
              </a:rPr>
              <a:t> rubovi šuma uz cestu Pešćenica – Selce, prostor uz rub šume na potezu Pešćenica - </a:t>
            </a:r>
            <a:r>
              <a:rPr lang="hr-HR" dirty="0" err="1">
                <a:latin typeface="Arial" pitchFamily="34" charset="0"/>
                <a:cs typeface="Arial" pitchFamily="34" charset="0"/>
              </a:rPr>
              <a:t>Lekenik</a:t>
            </a:r>
            <a:r>
              <a:rPr lang="hr-HR" dirty="0">
                <a:latin typeface="Arial" pitchFamily="34" charset="0"/>
                <a:cs typeface="Arial" pitchFamily="34" charset="0"/>
              </a:rPr>
              <a:t>, a posebno zanimljivo stanište je lokalitet </a:t>
            </a:r>
            <a:r>
              <a:rPr lang="hr-HR" dirty="0" err="1">
                <a:latin typeface="Arial" pitchFamily="34" charset="0"/>
                <a:cs typeface="Arial" pitchFamily="34" charset="0"/>
              </a:rPr>
              <a:t>Vratovo</a:t>
            </a:r>
            <a:r>
              <a:rPr lang="hr-HR" dirty="0">
                <a:latin typeface="Arial" pitchFamily="34" charset="0"/>
                <a:cs typeface="Arial" pitchFamily="34" charset="0"/>
              </a:rPr>
              <a:t>, gdje su zabilježene i najzanimljivije vrste kao sto su: </a:t>
            </a:r>
            <a:r>
              <a:rPr lang="hr-HR" i="1" dirty="0" err="1">
                <a:latin typeface="Arial" pitchFamily="34" charset="0"/>
                <a:cs typeface="Arial" pitchFamily="34" charset="0"/>
              </a:rPr>
              <a:t>Zerynthia</a:t>
            </a:r>
            <a:r>
              <a:rPr lang="hr-HR" i="1" dirty="0">
                <a:latin typeface="Arial" pitchFamily="34" charset="0"/>
                <a:cs typeface="Arial" pitchFamily="34" charset="0"/>
              </a:rPr>
              <a:t> </a:t>
            </a:r>
            <a:r>
              <a:rPr lang="hr-HR" i="1" dirty="0" err="1">
                <a:latin typeface="Arial" pitchFamily="34" charset="0"/>
                <a:cs typeface="Arial" pitchFamily="34" charset="0"/>
              </a:rPr>
              <a:t>polyxena</a:t>
            </a:r>
            <a:r>
              <a:rPr lang="hr-HR" dirty="0">
                <a:latin typeface="Arial" pitchFamily="34" charset="0"/>
                <a:cs typeface="Arial" pitchFamily="34" charset="0"/>
              </a:rPr>
              <a:t> - uskrsni leptir, </a:t>
            </a:r>
            <a:r>
              <a:rPr lang="hr-HR" i="1" dirty="0" err="1">
                <a:latin typeface="Arial" pitchFamily="34" charset="0"/>
                <a:cs typeface="Arial" pitchFamily="34" charset="0"/>
              </a:rPr>
              <a:t>Apatura</a:t>
            </a:r>
            <a:r>
              <a:rPr lang="hr-HR" i="1" dirty="0">
                <a:latin typeface="Arial" pitchFamily="34" charset="0"/>
                <a:cs typeface="Arial" pitchFamily="34" charset="0"/>
              </a:rPr>
              <a:t> iris</a:t>
            </a:r>
            <a:r>
              <a:rPr lang="hr-HR" dirty="0">
                <a:latin typeface="Arial" pitchFamily="34" charset="0"/>
                <a:cs typeface="Arial" pitchFamily="34" charset="0"/>
              </a:rPr>
              <a:t> - mala modra </a:t>
            </a:r>
            <a:r>
              <a:rPr lang="hr-HR" dirty="0" err="1">
                <a:latin typeface="Arial" pitchFamily="34" charset="0"/>
                <a:cs typeface="Arial" pitchFamily="34" charset="0"/>
              </a:rPr>
              <a:t>preljevica</a:t>
            </a:r>
            <a:r>
              <a:rPr lang="hr-HR" dirty="0">
                <a:latin typeface="Arial" pitchFamily="34" charset="0"/>
                <a:cs typeface="Arial" pitchFamily="34" charset="0"/>
              </a:rPr>
              <a:t> odnosno </a:t>
            </a:r>
            <a:r>
              <a:rPr lang="hr-HR" i="1" dirty="0" err="1">
                <a:latin typeface="Arial" pitchFamily="34" charset="0"/>
                <a:cs typeface="Arial" pitchFamily="34" charset="0"/>
              </a:rPr>
              <a:t>Apatura</a:t>
            </a:r>
            <a:r>
              <a:rPr lang="hr-HR" i="1" dirty="0">
                <a:latin typeface="Arial" pitchFamily="34" charset="0"/>
                <a:cs typeface="Arial" pitchFamily="34" charset="0"/>
              </a:rPr>
              <a:t> </a:t>
            </a:r>
            <a:r>
              <a:rPr lang="hr-HR" i="1" dirty="0" err="1">
                <a:latin typeface="Arial" pitchFamily="34" charset="0"/>
                <a:cs typeface="Arial" pitchFamily="34" charset="0"/>
              </a:rPr>
              <a:t>ilia</a:t>
            </a:r>
            <a:r>
              <a:rPr lang="hr-HR" dirty="0">
                <a:latin typeface="Arial" pitchFamily="34" charset="0"/>
                <a:cs typeface="Arial" pitchFamily="34" charset="0"/>
              </a:rPr>
              <a:t> - velika modra </a:t>
            </a:r>
            <a:r>
              <a:rPr lang="hr-HR" dirty="0" err="1">
                <a:latin typeface="Arial" pitchFamily="34" charset="0"/>
                <a:cs typeface="Arial" pitchFamily="34" charset="0"/>
              </a:rPr>
              <a:t>preljevica</a:t>
            </a:r>
            <a:endParaRPr lang="hr-HR" dirty="0">
              <a:latin typeface="Arial" pitchFamily="34" charset="0"/>
              <a:cs typeface="Arial" pitchFamily="34" charset="0"/>
            </a:endParaRPr>
          </a:p>
        </p:txBody>
      </p:sp>
      <p:pic>
        <p:nvPicPr>
          <p:cNvPr id="10" name="Picture 11" descr="Papilio machaon PAPILIONIDAE Papilioninae36"/>
          <p:cNvPicPr>
            <a:picLocks noChangeAspect="1" noChangeArrowheads="1"/>
          </p:cNvPicPr>
          <p:nvPr/>
        </p:nvPicPr>
        <p:blipFill>
          <a:blip r:embed="rId3" cstate="print"/>
          <a:srcRect/>
          <a:stretch>
            <a:fillRect/>
          </a:stretch>
        </p:blipFill>
        <p:spPr bwMode="auto">
          <a:xfrm>
            <a:off x="4572000" y="2852738"/>
            <a:ext cx="2016125" cy="1598612"/>
          </a:xfrm>
          <a:prstGeom prst="rect">
            <a:avLst/>
          </a:prstGeom>
          <a:noFill/>
        </p:spPr>
      </p:pic>
      <p:pic>
        <p:nvPicPr>
          <p:cNvPr id="11" name="Picture 12" descr="prugasto jedarce"/>
          <p:cNvPicPr>
            <a:picLocks noChangeAspect="1" noChangeArrowheads="1"/>
          </p:cNvPicPr>
          <p:nvPr/>
        </p:nvPicPr>
        <p:blipFill>
          <a:blip r:embed="rId4" cstate="print"/>
          <a:srcRect/>
          <a:stretch>
            <a:fillRect/>
          </a:stretch>
        </p:blipFill>
        <p:spPr bwMode="auto">
          <a:xfrm>
            <a:off x="6877050" y="2852738"/>
            <a:ext cx="1944688" cy="1616075"/>
          </a:xfrm>
          <a:prstGeom prst="rect">
            <a:avLst/>
          </a:prstGeom>
          <a:noFill/>
        </p:spPr>
      </p:pic>
      <p:pic>
        <p:nvPicPr>
          <p:cNvPr id="12" name="Picture 13" descr="zerynthia polyxena"/>
          <p:cNvPicPr>
            <a:picLocks noChangeAspect="1" noChangeArrowheads="1"/>
          </p:cNvPicPr>
          <p:nvPr/>
        </p:nvPicPr>
        <p:blipFill>
          <a:blip r:embed="rId5"/>
          <a:srcRect/>
          <a:stretch>
            <a:fillRect/>
          </a:stretch>
        </p:blipFill>
        <p:spPr bwMode="auto">
          <a:xfrm>
            <a:off x="250825" y="4724400"/>
            <a:ext cx="2089150" cy="1566863"/>
          </a:xfrm>
          <a:prstGeom prst="rect">
            <a:avLst/>
          </a:prstGeom>
          <a:noFill/>
        </p:spPr>
      </p:pic>
      <p:pic>
        <p:nvPicPr>
          <p:cNvPr id="13" name="Picture 14" descr="apatura iris"/>
          <p:cNvPicPr>
            <a:picLocks noChangeAspect="1" noChangeArrowheads="1"/>
          </p:cNvPicPr>
          <p:nvPr/>
        </p:nvPicPr>
        <p:blipFill>
          <a:blip r:embed="rId6"/>
          <a:srcRect/>
          <a:stretch>
            <a:fillRect/>
          </a:stretch>
        </p:blipFill>
        <p:spPr bwMode="auto">
          <a:xfrm>
            <a:off x="2411413" y="4724400"/>
            <a:ext cx="2087562" cy="1565275"/>
          </a:xfrm>
          <a:prstGeom prst="rect">
            <a:avLst/>
          </a:prstGeom>
          <a:noFill/>
        </p:spPr>
      </p:pic>
      <p:pic>
        <p:nvPicPr>
          <p:cNvPr id="14" name="Picture 15" descr="apatura ilia"/>
          <p:cNvPicPr>
            <a:picLocks noChangeAspect="1" noChangeArrowheads="1"/>
          </p:cNvPicPr>
          <p:nvPr/>
        </p:nvPicPr>
        <p:blipFill>
          <a:blip r:embed="rId7"/>
          <a:srcRect/>
          <a:stretch>
            <a:fillRect/>
          </a:stretch>
        </p:blipFill>
        <p:spPr bwMode="auto">
          <a:xfrm>
            <a:off x="4572000" y="4724400"/>
            <a:ext cx="2087563" cy="1530350"/>
          </a:xfrm>
          <a:prstGeom prst="rect">
            <a:avLst/>
          </a:prstGeom>
          <a:noFill/>
        </p:spPr>
      </p:pic>
      <p:pic>
        <p:nvPicPr>
          <p:cNvPr id="15" name="Picture 16" descr="mrtvački plašt"/>
          <p:cNvPicPr>
            <a:picLocks noChangeAspect="1" noChangeArrowheads="1"/>
          </p:cNvPicPr>
          <p:nvPr/>
        </p:nvPicPr>
        <p:blipFill>
          <a:blip r:embed="rId8" cstate="print"/>
          <a:srcRect/>
          <a:stretch>
            <a:fillRect/>
          </a:stretch>
        </p:blipFill>
        <p:spPr bwMode="auto">
          <a:xfrm>
            <a:off x="6732588" y="4724400"/>
            <a:ext cx="2160587" cy="1517650"/>
          </a:xfrm>
          <a:prstGeom prst="rect">
            <a:avLst/>
          </a:prstGeom>
          <a:noFill/>
        </p:spPr>
      </p:pic>
      <p:sp>
        <p:nvSpPr>
          <p:cNvPr id="16" name="Text Box 17"/>
          <p:cNvSpPr txBox="1">
            <a:spLocks noChangeArrowheads="1"/>
          </p:cNvSpPr>
          <p:nvPr/>
        </p:nvSpPr>
        <p:spPr bwMode="auto">
          <a:xfrm>
            <a:off x="4572000" y="2852738"/>
            <a:ext cx="377026" cy="369332"/>
          </a:xfrm>
          <a:prstGeom prst="rect">
            <a:avLst/>
          </a:prstGeom>
          <a:noFill/>
          <a:ln w="9525">
            <a:noFill/>
            <a:miter lim="800000"/>
            <a:headEnd/>
            <a:tailEnd/>
          </a:ln>
          <a:effectLst/>
        </p:spPr>
        <p:txBody>
          <a:bodyPr wrap="none">
            <a:spAutoFit/>
          </a:bodyPr>
          <a:lstStyle/>
          <a:p>
            <a:r>
              <a:rPr lang="hr-HR" b="1">
                <a:latin typeface="Arial" pitchFamily="34" charset="0"/>
                <a:cs typeface="Arial" pitchFamily="34" charset="0"/>
              </a:rPr>
              <a:t>1.</a:t>
            </a:r>
          </a:p>
        </p:txBody>
      </p:sp>
      <p:sp>
        <p:nvSpPr>
          <p:cNvPr id="17" name="Text Box 18"/>
          <p:cNvSpPr txBox="1">
            <a:spLocks noChangeArrowheads="1"/>
          </p:cNvSpPr>
          <p:nvPr/>
        </p:nvSpPr>
        <p:spPr bwMode="auto">
          <a:xfrm>
            <a:off x="6877050" y="2852738"/>
            <a:ext cx="377026" cy="369332"/>
          </a:xfrm>
          <a:prstGeom prst="rect">
            <a:avLst/>
          </a:prstGeom>
          <a:noFill/>
          <a:ln w="9525">
            <a:noFill/>
            <a:miter lim="800000"/>
            <a:headEnd/>
            <a:tailEnd/>
          </a:ln>
          <a:effectLst/>
        </p:spPr>
        <p:txBody>
          <a:bodyPr wrap="none">
            <a:spAutoFit/>
          </a:bodyPr>
          <a:lstStyle/>
          <a:p>
            <a:r>
              <a:rPr lang="hr-HR" b="1">
                <a:latin typeface="Arial" pitchFamily="34" charset="0"/>
                <a:cs typeface="Arial" pitchFamily="34" charset="0"/>
              </a:rPr>
              <a:t>2.</a:t>
            </a:r>
          </a:p>
        </p:txBody>
      </p:sp>
      <p:sp>
        <p:nvSpPr>
          <p:cNvPr id="18" name="Text Box 19"/>
          <p:cNvSpPr txBox="1">
            <a:spLocks noChangeArrowheads="1"/>
          </p:cNvSpPr>
          <p:nvPr/>
        </p:nvSpPr>
        <p:spPr bwMode="auto">
          <a:xfrm>
            <a:off x="250825" y="4724400"/>
            <a:ext cx="377026" cy="369332"/>
          </a:xfrm>
          <a:prstGeom prst="rect">
            <a:avLst/>
          </a:prstGeom>
          <a:noFill/>
          <a:ln w="9525">
            <a:noFill/>
            <a:miter lim="800000"/>
            <a:headEnd/>
            <a:tailEnd/>
          </a:ln>
          <a:effectLst/>
        </p:spPr>
        <p:txBody>
          <a:bodyPr wrap="none">
            <a:spAutoFit/>
          </a:bodyPr>
          <a:lstStyle/>
          <a:p>
            <a:r>
              <a:rPr lang="hr-HR" b="1">
                <a:latin typeface="Arial" pitchFamily="34" charset="0"/>
                <a:cs typeface="Arial" pitchFamily="34" charset="0"/>
              </a:rPr>
              <a:t>3.</a:t>
            </a:r>
          </a:p>
        </p:txBody>
      </p:sp>
      <p:sp>
        <p:nvSpPr>
          <p:cNvPr id="19" name="Text Box 20"/>
          <p:cNvSpPr txBox="1">
            <a:spLocks noChangeArrowheads="1"/>
          </p:cNvSpPr>
          <p:nvPr/>
        </p:nvSpPr>
        <p:spPr bwMode="auto">
          <a:xfrm>
            <a:off x="2411413" y="4724400"/>
            <a:ext cx="377026" cy="369332"/>
          </a:xfrm>
          <a:prstGeom prst="rect">
            <a:avLst/>
          </a:prstGeom>
          <a:noFill/>
          <a:ln w="9525">
            <a:noFill/>
            <a:miter lim="800000"/>
            <a:headEnd/>
            <a:tailEnd/>
          </a:ln>
          <a:effectLst/>
        </p:spPr>
        <p:txBody>
          <a:bodyPr wrap="none">
            <a:spAutoFit/>
          </a:bodyPr>
          <a:lstStyle/>
          <a:p>
            <a:r>
              <a:rPr lang="hr-HR" b="1">
                <a:latin typeface="Arial" pitchFamily="34" charset="0"/>
                <a:cs typeface="Arial" pitchFamily="34" charset="0"/>
              </a:rPr>
              <a:t>4.</a:t>
            </a:r>
          </a:p>
        </p:txBody>
      </p:sp>
      <p:sp>
        <p:nvSpPr>
          <p:cNvPr id="20" name="Text Box 21"/>
          <p:cNvSpPr txBox="1">
            <a:spLocks noChangeArrowheads="1"/>
          </p:cNvSpPr>
          <p:nvPr/>
        </p:nvSpPr>
        <p:spPr bwMode="auto">
          <a:xfrm>
            <a:off x="4572000" y="4724400"/>
            <a:ext cx="377026" cy="369332"/>
          </a:xfrm>
          <a:prstGeom prst="rect">
            <a:avLst/>
          </a:prstGeom>
          <a:noFill/>
          <a:ln w="9525">
            <a:noFill/>
            <a:miter lim="800000"/>
            <a:headEnd/>
            <a:tailEnd/>
          </a:ln>
          <a:effectLst/>
        </p:spPr>
        <p:txBody>
          <a:bodyPr wrap="none">
            <a:spAutoFit/>
          </a:bodyPr>
          <a:lstStyle/>
          <a:p>
            <a:r>
              <a:rPr lang="hr-HR" b="1">
                <a:latin typeface="Arial" pitchFamily="34" charset="0"/>
                <a:cs typeface="Arial" pitchFamily="34" charset="0"/>
              </a:rPr>
              <a:t>5.</a:t>
            </a:r>
          </a:p>
        </p:txBody>
      </p:sp>
      <p:sp>
        <p:nvSpPr>
          <p:cNvPr id="21" name="Text Box 22"/>
          <p:cNvSpPr txBox="1">
            <a:spLocks noChangeArrowheads="1"/>
          </p:cNvSpPr>
          <p:nvPr/>
        </p:nvSpPr>
        <p:spPr bwMode="auto">
          <a:xfrm>
            <a:off x="6732588" y="4724400"/>
            <a:ext cx="377026" cy="369332"/>
          </a:xfrm>
          <a:prstGeom prst="rect">
            <a:avLst/>
          </a:prstGeom>
          <a:noFill/>
          <a:ln w="9525">
            <a:noFill/>
            <a:miter lim="800000"/>
            <a:headEnd/>
            <a:tailEnd/>
          </a:ln>
          <a:effectLst/>
        </p:spPr>
        <p:txBody>
          <a:bodyPr wrap="none">
            <a:spAutoFit/>
          </a:bodyPr>
          <a:lstStyle/>
          <a:p>
            <a:r>
              <a:rPr lang="hr-HR" b="1">
                <a:latin typeface="Arial" pitchFamily="34" charset="0"/>
                <a:cs typeface="Arial" pitchFamily="34" charset="0"/>
              </a:rPr>
              <a:t>6.</a:t>
            </a:r>
          </a:p>
        </p:txBody>
      </p:sp>
      <p:sp>
        <p:nvSpPr>
          <p:cNvPr id="23" name="Rectangle 22"/>
          <p:cNvSpPr/>
          <p:nvPr/>
        </p:nvSpPr>
        <p:spPr>
          <a:xfrm>
            <a:off x="214282" y="2643182"/>
            <a:ext cx="4572000" cy="2031325"/>
          </a:xfrm>
          <a:prstGeom prst="rect">
            <a:avLst/>
          </a:prstGeom>
        </p:spPr>
        <p:txBody>
          <a:bodyPr>
            <a:spAutoFit/>
          </a:bodyPr>
          <a:lstStyle/>
          <a:p>
            <a:r>
              <a:rPr lang="hr-HR" b="1" dirty="0" smtClean="0">
                <a:latin typeface="Arial" pitchFamily="34" charset="0"/>
                <a:cs typeface="Arial" pitchFamily="34" charset="0"/>
              </a:rPr>
              <a:t>●</a:t>
            </a:r>
            <a:r>
              <a:rPr lang="hr-HR" dirty="0" smtClean="0">
                <a:latin typeface="Arial" pitchFamily="34" charset="0"/>
                <a:cs typeface="Arial" pitchFamily="34" charset="0"/>
              </a:rPr>
              <a:t> </a:t>
            </a:r>
            <a:r>
              <a:rPr lang="hr-HR" b="1" dirty="0" smtClean="0">
                <a:latin typeface="Arial" pitchFamily="34" charset="0"/>
                <a:cs typeface="Arial" pitchFamily="34" charset="0"/>
              </a:rPr>
              <a:t>Najzanimljiviji danji </a:t>
            </a:r>
            <a:r>
              <a:rPr lang="hr-HR" b="1" dirty="0" smtClean="0">
                <a:latin typeface="Arial" pitchFamily="34" charset="0"/>
                <a:cs typeface="Arial" pitchFamily="34" charset="0"/>
              </a:rPr>
              <a:t>leptiri:</a:t>
            </a:r>
            <a:endParaRPr lang="hr-HR" b="1" dirty="0" smtClean="0">
              <a:latin typeface="Arial" pitchFamily="34" charset="0"/>
              <a:cs typeface="Arial" pitchFamily="34" charset="0"/>
            </a:endParaRPr>
          </a:p>
          <a:p>
            <a:r>
              <a:rPr lang="hr-HR" dirty="0" smtClean="0">
                <a:latin typeface="Arial" pitchFamily="34" charset="0"/>
                <a:cs typeface="Arial" pitchFamily="34" charset="0"/>
              </a:rPr>
              <a:t>1. </a:t>
            </a:r>
            <a:r>
              <a:rPr lang="hr-HR" i="1" dirty="0" err="1" smtClean="0">
                <a:latin typeface="Arial" pitchFamily="34" charset="0"/>
                <a:cs typeface="Arial" pitchFamily="34" charset="0"/>
              </a:rPr>
              <a:t>Papilio</a:t>
            </a:r>
            <a:r>
              <a:rPr lang="hr-HR" i="1" dirty="0" smtClean="0">
                <a:latin typeface="Arial" pitchFamily="34" charset="0"/>
                <a:cs typeface="Arial" pitchFamily="34" charset="0"/>
              </a:rPr>
              <a:t> </a:t>
            </a:r>
            <a:r>
              <a:rPr lang="hr-HR" i="1" dirty="0" err="1" smtClean="0">
                <a:latin typeface="Arial" pitchFamily="34" charset="0"/>
                <a:cs typeface="Arial" pitchFamily="34" charset="0"/>
              </a:rPr>
              <a:t>machaon</a:t>
            </a:r>
            <a:r>
              <a:rPr lang="hr-HR" dirty="0" smtClean="0">
                <a:latin typeface="Arial" pitchFamily="34" charset="0"/>
                <a:cs typeface="Arial" pitchFamily="34" charset="0"/>
              </a:rPr>
              <a:t> - lastin rep</a:t>
            </a:r>
            <a:br>
              <a:rPr lang="hr-HR" dirty="0" smtClean="0">
                <a:latin typeface="Arial" pitchFamily="34" charset="0"/>
                <a:cs typeface="Arial" pitchFamily="34" charset="0"/>
              </a:rPr>
            </a:br>
            <a:r>
              <a:rPr lang="hr-HR" dirty="0" smtClean="0">
                <a:latin typeface="Arial" pitchFamily="34" charset="0"/>
                <a:cs typeface="Arial" pitchFamily="34" charset="0"/>
              </a:rPr>
              <a:t>2. </a:t>
            </a:r>
            <a:r>
              <a:rPr lang="hr-HR" i="1" dirty="0" err="1" smtClean="0">
                <a:latin typeface="Arial" pitchFamily="34" charset="0"/>
                <a:cs typeface="Arial" pitchFamily="34" charset="0"/>
              </a:rPr>
              <a:t>Iphiclides</a:t>
            </a:r>
            <a:r>
              <a:rPr lang="hr-HR" i="1" dirty="0" smtClean="0">
                <a:latin typeface="Arial" pitchFamily="34" charset="0"/>
                <a:cs typeface="Arial" pitchFamily="34" charset="0"/>
              </a:rPr>
              <a:t> </a:t>
            </a:r>
            <a:r>
              <a:rPr lang="hr-HR" i="1" dirty="0" err="1" smtClean="0">
                <a:latin typeface="Arial" pitchFamily="34" charset="0"/>
                <a:cs typeface="Arial" pitchFamily="34" charset="0"/>
              </a:rPr>
              <a:t>podalirius</a:t>
            </a:r>
            <a:r>
              <a:rPr lang="hr-HR" dirty="0" smtClean="0">
                <a:latin typeface="Arial" pitchFamily="34" charset="0"/>
                <a:cs typeface="Arial" pitchFamily="34" charset="0"/>
              </a:rPr>
              <a:t> - prugasto jedarce</a:t>
            </a:r>
            <a:br>
              <a:rPr lang="hr-HR" dirty="0" smtClean="0">
                <a:latin typeface="Arial" pitchFamily="34" charset="0"/>
                <a:cs typeface="Arial" pitchFamily="34" charset="0"/>
              </a:rPr>
            </a:br>
            <a:r>
              <a:rPr lang="hr-HR" dirty="0" smtClean="0">
                <a:latin typeface="Arial" pitchFamily="34" charset="0"/>
                <a:cs typeface="Arial" pitchFamily="34" charset="0"/>
              </a:rPr>
              <a:t>3. </a:t>
            </a:r>
            <a:r>
              <a:rPr lang="hr-HR" i="1" dirty="0" err="1" smtClean="0">
                <a:latin typeface="Arial" pitchFamily="34" charset="0"/>
                <a:cs typeface="Arial" pitchFamily="34" charset="0"/>
              </a:rPr>
              <a:t>Zerynthia</a:t>
            </a:r>
            <a:r>
              <a:rPr lang="hr-HR" i="1" dirty="0" smtClean="0">
                <a:latin typeface="Arial" pitchFamily="34" charset="0"/>
                <a:cs typeface="Arial" pitchFamily="34" charset="0"/>
              </a:rPr>
              <a:t> </a:t>
            </a:r>
            <a:r>
              <a:rPr lang="hr-HR" i="1" dirty="0" err="1" smtClean="0">
                <a:latin typeface="Arial" pitchFamily="34" charset="0"/>
                <a:cs typeface="Arial" pitchFamily="34" charset="0"/>
              </a:rPr>
              <a:t>polyxena</a:t>
            </a:r>
            <a:r>
              <a:rPr lang="hr-HR" dirty="0" smtClean="0">
                <a:latin typeface="Arial" pitchFamily="34" charset="0"/>
                <a:cs typeface="Arial" pitchFamily="34" charset="0"/>
              </a:rPr>
              <a:t> - uskrsni leptir</a:t>
            </a:r>
            <a:br>
              <a:rPr lang="hr-HR" dirty="0" smtClean="0">
                <a:latin typeface="Arial" pitchFamily="34" charset="0"/>
                <a:cs typeface="Arial" pitchFamily="34" charset="0"/>
              </a:rPr>
            </a:br>
            <a:r>
              <a:rPr lang="hr-HR" dirty="0" smtClean="0">
                <a:latin typeface="Arial" pitchFamily="34" charset="0"/>
                <a:cs typeface="Arial" pitchFamily="34" charset="0"/>
              </a:rPr>
              <a:t>4. </a:t>
            </a:r>
            <a:r>
              <a:rPr lang="hr-HR" i="1" dirty="0" err="1" smtClean="0">
                <a:latin typeface="Arial" pitchFamily="34" charset="0"/>
                <a:cs typeface="Arial" pitchFamily="34" charset="0"/>
              </a:rPr>
              <a:t>Apatura</a:t>
            </a:r>
            <a:r>
              <a:rPr lang="hr-HR" i="1" dirty="0" smtClean="0">
                <a:latin typeface="Arial" pitchFamily="34" charset="0"/>
                <a:cs typeface="Arial" pitchFamily="34" charset="0"/>
              </a:rPr>
              <a:t> iris</a:t>
            </a:r>
            <a:r>
              <a:rPr lang="hr-HR" dirty="0" smtClean="0">
                <a:latin typeface="Arial" pitchFamily="34" charset="0"/>
                <a:cs typeface="Arial" pitchFamily="34" charset="0"/>
              </a:rPr>
              <a:t> - velika modra </a:t>
            </a:r>
            <a:r>
              <a:rPr lang="hr-HR" dirty="0" err="1" smtClean="0">
                <a:latin typeface="Arial" pitchFamily="34" charset="0"/>
                <a:cs typeface="Arial" pitchFamily="34" charset="0"/>
              </a:rPr>
              <a:t>preljevica</a:t>
            </a:r>
            <a:r>
              <a:rPr lang="hr-HR" dirty="0" smtClean="0">
                <a:latin typeface="Arial" pitchFamily="34" charset="0"/>
                <a:cs typeface="Arial" pitchFamily="34" charset="0"/>
              </a:rPr>
              <a:t/>
            </a:r>
            <a:br>
              <a:rPr lang="hr-HR" dirty="0" smtClean="0">
                <a:latin typeface="Arial" pitchFamily="34" charset="0"/>
                <a:cs typeface="Arial" pitchFamily="34" charset="0"/>
              </a:rPr>
            </a:br>
            <a:r>
              <a:rPr lang="hr-HR" dirty="0" smtClean="0">
                <a:latin typeface="Arial" pitchFamily="34" charset="0"/>
                <a:cs typeface="Arial" pitchFamily="34" charset="0"/>
              </a:rPr>
              <a:t>5. </a:t>
            </a:r>
            <a:r>
              <a:rPr lang="hr-HR" i="1" dirty="0" err="1" smtClean="0">
                <a:latin typeface="Arial" pitchFamily="34" charset="0"/>
                <a:cs typeface="Arial" pitchFamily="34" charset="0"/>
              </a:rPr>
              <a:t>Apatura</a:t>
            </a:r>
            <a:r>
              <a:rPr lang="hr-HR" i="1" dirty="0" smtClean="0">
                <a:latin typeface="Arial" pitchFamily="34" charset="0"/>
                <a:cs typeface="Arial" pitchFamily="34" charset="0"/>
              </a:rPr>
              <a:t> </a:t>
            </a:r>
            <a:r>
              <a:rPr lang="hr-HR" i="1" dirty="0" err="1" smtClean="0">
                <a:latin typeface="Arial" pitchFamily="34" charset="0"/>
                <a:cs typeface="Arial" pitchFamily="34" charset="0"/>
              </a:rPr>
              <a:t>ilia</a:t>
            </a:r>
            <a:r>
              <a:rPr lang="hr-HR" dirty="0" smtClean="0">
                <a:latin typeface="Arial" pitchFamily="34" charset="0"/>
                <a:cs typeface="Arial" pitchFamily="34" charset="0"/>
              </a:rPr>
              <a:t> - mala modra </a:t>
            </a:r>
            <a:r>
              <a:rPr lang="hr-HR" dirty="0" err="1" smtClean="0">
                <a:latin typeface="Arial" pitchFamily="34" charset="0"/>
                <a:cs typeface="Arial" pitchFamily="34" charset="0"/>
              </a:rPr>
              <a:t>preljevica</a:t>
            </a:r>
            <a:r>
              <a:rPr lang="hr-HR" dirty="0" smtClean="0">
                <a:latin typeface="Arial" pitchFamily="34" charset="0"/>
                <a:cs typeface="Arial" pitchFamily="34" charset="0"/>
              </a:rPr>
              <a:t/>
            </a:r>
            <a:br>
              <a:rPr lang="hr-HR" dirty="0" smtClean="0">
                <a:latin typeface="Arial" pitchFamily="34" charset="0"/>
                <a:cs typeface="Arial" pitchFamily="34" charset="0"/>
              </a:rPr>
            </a:br>
            <a:r>
              <a:rPr lang="hr-HR" dirty="0" smtClean="0">
                <a:latin typeface="Arial" pitchFamily="34" charset="0"/>
                <a:cs typeface="Arial" pitchFamily="34" charset="0"/>
              </a:rPr>
              <a:t>6. </a:t>
            </a:r>
            <a:r>
              <a:rPr lang="hr-HR" i="1" dirty="0" err="1" smtClean="0">
                <a:latin typeface="Arial" pitchFamily="34" charset="0"/>
                <a:cs typeface="Arial" pitchFamily="34" charset="0"/>
              </a:rPr>
              <a:t>Nymphalis</a:t>
            </a:r>
            <a:r>
              <a:rPr lang="hr-HR" i="1" dirty="0" smtClean="0">
                <a:latin typeface="Arial" pitchFamily="34" charset="0"/>
                <a:cs typeface="Arial" pitchFamily="34" charset="0"/>
              </a:rPr>
              <a:t> </a:t>
            </a:r>
            <a:r>
              <a:rPr lang="hr-HR" i="1" dirty="0" err="1" smtClean="0">
                <a:latin typeface="Arial" pitchFamily="34" charset="0"/>
                <a:cs typeface="Arial" pitchFamily="34" charset="0"/>
              </a:rPr>
              <a:t>antiopa</a:t>
            </a:r>
            <a:r>
              <a:rPr lang="hr-HR" dirty="0" smtClean="0">
                <a:latin typeface="Arial" pitchFamily="34" charset="0"/>
                <a:cs typeface="Arial" pitchFamily="34" charset="0"/>
              </a:rPr>
              <a:t> - mrtvački plašt</a:t>
            </a:r>
            <a:endParaRPr lang="hr-HR"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5" name="Text Box 7"/>
          <p:cNvSpPr txBox="1">
            <a:spLocks noChangeArrowheads="1"/>
          </p:cNvSpPr>
          <p:nvPr/>
        </p:nvSpPr>
        <p:spPr bwMode="auto">
          <a:xfrm>
            <a:off x="250825" y="333375"/>
            <a:ext cx="2390398" cy="369332"/>
          </a:xfrm>
          <a:prstGeom prst="rect">
            <a:avLst/>
          </a:prstGeom>
          <a:noFill/>
          <a:ln w="9525">
            <a:noFill/>
            <a:miter lim="800000"/>
            <a:headEnd/>
            <a:tailEnd/>
          </a:ln>
          <a:effectLst/>
        </p:spPr>
        <p:txBody>
          <a:bodyPr wrap="none">
            <a:spAutoFit/>
          </a:bodyPr>
          <a:lstStyle/>
          <a:p>
            <a:r>
              <a:rPr lang="hr-HR" dirty="0" err="1" smtClean="0">
                <a:latin typeface="Arial" pitchFamily="34" charset="0"/>
                <a:cs typeface="Arial" pitchFamily="34" charset="0"/>
              </a:rPr>
              <a:t>Ihtiofauna</a:t>
            </a:r>
            <a:r>
              <a:rPr lang="hr-HR" dirty="0" smtClean="0">
                <a:latin typeface="Arial" pitchFamily="34" charset="0"/>
                <a:cs typeface="Arial" pitchFamily="34" charset="0"/>
              </a:rPr>
              <a:t> </a:t>
            </a:r>
            <a:r>
              <a:rPr lang="hr-HR" dirty="0">
                <a:latin typeface="Arial" pitchFamily="34" charset="0"/>
                <a:cs typeface="Arial" pitchFamily="34" charset="0"/>
              </a:rPr>
              <a:t>rijeke Odre</a:t>
            </a:r>
          </a:p>
        </p:txBody>
      </p:sp>
      <p:pic>
        <p:nvPicPr>
          <p:cNvPr id="6" name="Picture 8" descr="Rutilus_rutilus"/>
          <p:cNvPicPr>
            <a:picLocks noChangeAspect="1" noChangeArrowheads="1"/>
          </p:cNvPicPr>
          <p:nvPr/>
        </p:nvPicPr>
        <p:blipFill>
          <a:blip r:embed="rId2" cstate="print"/>
          <a:srcRect/>
          <a:stretch>
            <a:fillRect/>
          </a:stretch>
        </p:blipFill>
        <p:spPr bwMode="auto">
          <a:xfrm>
            <a:off x="4284663" y="188913"/>
            <a:ext cx="792162" cy="509587"/>
          </a:xfrm>
          <a:prstGeom prst="rect">
            <a:avLst/>
          </a:prstGeom>
          <a:noFill/>
        </p:spPr>
      </p:pic>
      <p:sp>
        <p:nvSpPr>
          <p:cNvPr id="7" name="Text Box 10"/>
          <p:cNvSpPr txBox="1">
            <a:spLocks noChangeArrowheads="1"/>
          </p:cNvSpPr>
          <p:nvPr/>
        </p:nvSpPr>
        <p:spPr bwMode="auto">
          <a:xfrm>
            <a:off x="0" y="1052513"/>
            <a:ext cx="8221663" cy="366712"/>
          </a:xfrm>
          <a:prstGeom prst="rect">
            <a:avLst/>
          </a:prstGeom>
          <a:noFill/>
          <a:ln w="9525">
            <a:noFill/>
            <a:miter lim="800000"/>
            <a:headEnd/>
            <a:tailEnd/>
          </a:ln>
          <a:effectLst/>
        </p:spPr>
        <p:txBody>
          <a:bodyPr wrap="none">
            <a:spAutoFit/>
          </a:bodyPr>
          <a:lstStyle/>
          <a:p>
            <a:r>
              <a:rPr lang="hr-HR" b="1">
                <a:latin typeface="Arial" pitchFamily="34" charset="0"/>
                <a:cs typeface="Arial" pitchFamily="34" charset="0"/>
              </a:rPr>
              <a:t>●</a:t>
            </a:r>
            <a:r>
              <a:rPr lang="hr-HR">
                <a:latin typeface="Arial" pitchFamily="34" charset="0"/>
                <a:cs typeface="Arial" pitchFamily="34" charset="0"/>
              </a:rPr>
              <a:t> U rijeci Odri registrirano su </a:t>
            </a:r>
            <a:r>
              <a:rPr lang="hr-HR" b="1" u="sng">
                <a:latin typeface="Arial" pitchFamily="34" charset="0"/>
                <a:cs typeface="Arial" pitchFamily="34" charset="0"/>
              </a:rPr>
              <a:t>22 vrste riba iz 7 porodica</a:t>
            </a:r>
            <a:r>
              <a:rPr lang="hr-HR">
                <a:latin typeface="Arial" pitchFamily="34" charset="0"/>
                <a:cs typeface="Arial" pitchFamily="34" charset="0"/>
              </a:rPr>
              <a:t>, u Savi samo 13 vrsta</a:t>
            </a:r>
          </a:p>
        </p:txBody>
      </p:sp>
      <p:pic>
        <p:nvPicPr>
          <p:cNvPr id="9" name="Picture 13" descr="Rutilus_rutilus"/>
          <p:cNvPicPr>
            <a:picLocks noChangeAspect="1" noChangeArrowheads="1"/>
          </p:cNvPicPr>
          <p:nvPr/>
        </p:nvPicPr>
        <p:blipFill>
          <a:blip r:embed="rId3"/>
          <a:srcRect/>
          <a:stretch>
            <a:fillRect/>
          </a:stretch>
        </p:blipFill>
        <p:spPr bwMode="auto">
          <a:xfrm>
            <a:off x="4427538" y="1484313"/>
            <a:ext cx="1871662" cy="1201737"/>
          </a:xfrm>
          <a:prstGeom prst="rect">
            <a:avLst/>
          </a:prstGeom>
          <a:noFill/>
        </p:spPr>
      </p:pic>
      <p:pic>
        <p:nvPicPr>
          <p:cNvPr id="10" name="Picture 14" descr="plotica"/>
          <p:cNvPicPr>
            <a:picLocks noChangeAspect="1" noChangeArrowheads="1"/>
          </p:cNvPicPr>
          <p:nvPr/>
        </p:nvPicPr>
        <p:blipFill>
          <a:blip r:embed="rId4" cstate="print"/>
          <a:srcRect/>
          <a:stretch>
            <a:fillRect/>
          </a:stretch>
        </p:blipFill>
        <p:spPr bwMode="auto">
          <a:xfrm>
            <a:off x="6659563" y="1484313"/>
            <a:ext cx="2016125" cy="1182687"/>
          </a:xfrm>
          <a:prstGeom prst="rect">
            <a:avLst/>
          </a:prstGeom>
          <a:noFill/>
        </p:spPr>
      </p:pic>
      <p:pic>
        <p:nvPicPr>
          <p:cNvPr id="11" name="Picture 15" descr="alburnus_alburnus"/>
          <p:cNvPicPr>
            <a:picLocks noChangeAspect="1" noChangeArrowheads="1"/>
          </p:cNvPicPr>
          <p:nvPr/>
        </p:nvPicPr>
        <p:blipFill>
          <a:blip r:embed="rId5"/>
          <a:srcRect/>
          <a:stretch>
            <a:fillRect/>
          </a:stretch>
        </p:blipFill>
        <p:spPr bwMode="auto">
          <a:xfrm>
            <a:off x="5003800" y="2852738"/>
            <a:ext cx="3168650" cy="1452562"/>
          </a:xfrm>
          <a:prstGeom prst="rect">
            <a:avLst/>
          </a:prstGeom>
          <a:noFill/>
        </p:spPr>
      </p:pic>
      <p:pic>
        <p:nvPicPr>
          <p:cNvPr id="12" name="Picture 16" descr="Esox_Lucius"/>
          <p:cNvPicPr>
            <a:picLocks noChangeAspect="1" noChangeArrowheads="1"/>
          </p:cNvPicPr>
          <p:nvPr/>
        </p:nvPicPr>
        <p:blipFill>
          <a:blip r:embed="rId6" cstate="print"/>
          <a:srcRect/>
          <a:stretch>
            <a:fillRect/>
          </a:stretch>
        </p:blipFill>
        <p:spPr bwMode="auto">
          <a:xfrm>
            <a:off x="250825" y="4508500"/>
            <a:ext cx="1593850" cy="1195388"/>
          </a:xfrm>
          <a:prstGeom prst="rect">
            <a:avLst/>
          </a:prstGeom>
          <a:noFill/>
        </p:spPr>
      </p:pic>
      <p:pic>
        <p:nvPicPr>
          <p:cNvPr id="13" name="Picture 17" descr="klen2"/>
          <p:cNvPicPr>
            <a:picLocks noChangeAspect="1" noChangeArrowheads="1"/>
          </p:cNvPicPr>
          <p:nvPr/>
        </p:nvPicPr>
        <p:blipFill>
          <a:blip r:embed="rId7"/>
          <a:srcRect/>
          <a:stretch>
            <a:fillRect/>
          </a:stretch>
        </p:blipFill>
        <p:spPr bwMode="auto">
          <a:xfrm>
            <a:off x="1908175" y="5661025"/>
            <a:ext cx="2232025" cy="1023938"/>
          </a:xfrm>
          <a:prstGeom prst="rect">
            <a:avLst/>
          </a:prstGeom>
          <a:noFill/>
        </p:spPr>
      </p:pic>
      <p:pic>
        <p:nvPicPr>
          <p:cNvPr id="14" name="Picture 18" descr="JCS Perca fluviatilis 23942"/>
          <p:cNvPicPr>
            <a:picLocks noChangeAspect="1" noChangeArrowheads="1"/>
          </p:cNvPicPr>
          <p:nvPr/>
        </p:nvPicPr>
        <p:blipFill>
          <a:blip r:embed="rId8" cstate="print"/>
          <a:srcRect/>
          <a:stretch>
            <a:fillRect/>
          </a:stretch>
        </p:blipFill>
        <p:spPr bwMode="auto">
          <a:xfrm>
            <a:off x="4211638" y="4437063"/>
            <a:ext cx="1655762" cy="1243012"/>
          </a:xfrm>
          <a:prstGeom prst="rect">
            <a:avLst/>
          </a:prstGeom>
          <a:noFill/>
        </p:spPr>
      </p:pic>
      <p:pic>
        <p:nvPicPr>
          <p:cNvPr id="15" name="Picture 19" descr="StizostedionLuciopercaAquarium"/>
          <p:cNvPicPr>
            <a:picLocks noChangeAspect="1" noChangeArrowheads="1"/>
          </p:cNvPicPr>
          <p:nvPr/>
        </p:nvPicPr>
        <p:blipFill>
          <a:blip r:embed="rId9" cstate="print"/>
          <a:srcRect/>
          <a:stretch>
            <a:fillRect/>
          </a:stretch>
        </p:blipFill>
        <p:spPr bwMode="auto">
          <a:xfrm>
            <a:off x="5940425" y="5445125"/>
            <a:ext cx="1655763" cy="1241425"/>
          </a:xfrm>
          <a:prstGeom prst="rect">
            <a:avLst/>
          </a:prstGeom>
          <a:noFill/>
        </p:spPr>
      </p:pic>
      <p:pic>
        <p:nvPicPr>
          <p:cNvPr id="16" name="Picture 20" descr="som"/>
          <p:cNvPicPr>
            <a:picLocks noChangeAspect="1" noChangeArrowheads="1"/>
          </p:cNvPicPr>
          <p:nvPr/>
        </p:nvPicPr>
        <p:blipFill>
          <a:blip r:embed="rId10" cstate="print"/>
          <a:srcRect/>
          <a:stretch>
            <a:fillRect/>
          </a:stretch>
        </p:blipFill>
        <p:spPr bwMode="auto">
          <a:xfrm>
            <a:off x="7596188" y="4437063"/>
            <a:ext cx="1368425" cy="947737"/>
          </a:xfrm>
          <a:prstGeom prst="rect">
            <a:avLst/>
          </a:prstGeom>
          <a:noFill/>
        </p:spPr>
      </p:pic>
      <p:sp>
        <p:nvSpPr>
          <p:cNvPr id="17" name="Text Box 21"/>
          <p:cNvSpPr txBox="1">
            <a:spLocks noChangeArrowheads="1"/>
          </p:cNvSpPr>
          <p:nvPr/>
        </p:nvSpPr>
        <p:spPr bwMode="auto">
          <a:xfrm>
            <a:off x="4427538" y="1484313"/>
            <a:ext cx="374650" cy="366712"/>
          </a:xfrm>
          <a:prstGeom prst="rect">
            <a:avLst/>
          </a:prstGeom>
          <a:noFill/>
          <a:ln w="9525">
            <a:noFill/>
            <a:miter lim="800000"/>
            <a:headEnd/>
            <a:tailEnd/>
          </a:ln>
          <a:effectLst/>
        </p:spPr>
        <p:txBody>
          <a:bodyPr wrap="none">
            <a:spAutoFit/>
          </a:bodyPr>
          <a:lstStyle/>
          <a:p>
            <a:r>
              <a:rPr lang="hr-HR" b="1">
                <a:latin typeface="Arial" pitchFamily="34" charset="0"/>
                <a:cs typeface="Arial" pitchFamily="34" charset="0"/>
              </a:rPr>
              <a:t>1.</a:t>
            </a:r>
          </a:p>
        </p:txBody>
      </p:sp>
      <p:sp>
        <p:nvSpPr>
          <p:cNvPr id="18" name="Text Box 22"/>
          <p:cNvSpPr txBox="1">
            <a:spLocks noChangeArrowheads="1"/>
          </p:cNvSpPr>
          <p:nvPr/>
        </p:nvSpPr>
        <p:spPr bwMode="auto">
          <a:xfrm>
            <a:off x="6659563" y="1484313"/>
            <a:ext cx="374650" cy="366712"/>
          </a:xfrm>
          <a:prstGeom prst="rect">
            <a:avLst/>
          </a:prstGeom>
          <a:noFill/>
          <a:ln w="9525">
            <a:noFill/>
            <a:miter lim="800000"/>
            <a:headEnd/>
            <a:tailEnd/>
          </a:ln>
          <a:effectLst/>
        </p:spPr>
        <p:txBody>
          <a:bodyPr wrap="none">
            <a:spAutoFit/>
          </a:bodyPr>
          <a:lstStyle/>
          <a:p>
            <a:r>
              <a:rPr lang="hr-HR" b="1">
                <a:latin typeface="Arial" pitchFamily="34" charset="0"/>
                <a:cs typeface="Arial" pitchFamily="34" charset="0"/>
              </a:rPr>
              <a:t>2.</a:t>
            </a:r>
          </a:p>
        </p:txBody>
      </p:sp>
      <p:sp>
        <p:nvSpPr>
          <p:cNvPr id="19" name="Text Box 23"/>
          <p:cNvSpPr txBox="1">
            <a:spLocks noChangeArrowheads="1"/>
          </p:cNvSpPr>
          <p:nvPr/>
        </p:nvSpPr>
        <p:spPr bwMode="auto">
          <a:xfrm>
            <a:off x="5003800" y="2852738"/>
            <a:ext cx="374650" cy="366712"/>
          </a:xfrm>
          <a:prstGeom prst="rect">
            <a:avLst/>
          </a:prstGeom>
          <a:noFill/>
          <a:ln w="9525">
            <a:noFill/>
            <a:miter lim="800000"/>
            <a:headEnd/>
            <a:tailEnd/>
          </a:ln>
          <a:effectLst/>
        </p:spPr>
        <p:txBody>
          <a:bodyPr wrap="none">
            <a:spAutoFit/>
          </a:bodyPr>
          <a:lstStyle/>
          <a:p>
            <a:r>
              <a:rPr lang="hr-HR" b="1">
                <a:latin typeface="Arial" pitchFamily="34" charset="0"/>
                <a:cs typeface="Arial" pitchFamily="34" charset="0"/>
              </a:rPr>
              <a:t>3.</a:t>
            </a:r>
          </a:p>
        </p:txBody>
      </p:sp>
      <p:sp>
        <p:nvSpPr>
          <p:cNvPr id="20" name="Text Box 24"/>
          <p:cNvSpPr txBox="1">
            <a:spLocks noChangeArrowheads="1"/>
          </p:cNvSpPr>
          <p:nvPr/>
        </p:nvSpPr>
        <p:spPr bwMode="auto">
          <a:xfrm>
            <a:off x="250825" y="4508500"/>
            <a:ext cx="374650" cy="366713"/>
          </a:xfrm>
          <a:prstGeom prst="rect">
            <a:avLst/>
          </a:prstGeom>
          <a:noFill/>
          <a:ln w="9525">
            <a:noFill/>
            <a:miter lim="800000"/>
            <a:headEnd/>
            <a:tailEnd/>
          </a:ln>
          <a:effectLst/>
        </p:spPr>
        <p:txBody>
          <a:bodyPr wrap="none">
            <a:spAutoFit/>
          </a:bodyPr>
          <a:lstStyle/>
          <a:p>
            <a:r>
              <a:rPr lang="hr-HR" b="1">
                <a:latin typeface="Arial" pitchFamily="34" charset="0"/>
                <a:cs typeface="Arial" pitchFamily="34" charset="0"/>
              </a:rPr>
              <a:t>4.</a:t>
            </a:r>
          </a:p>
        </p:txBody>
      </p:sp>
      <p:sp>
        <p:nvSpPr>
          <p:cNvPr id="21" name="Text Box 26"/>
          <p:cNvSpPr txBox="1">
            <a:spLocks noChangeArrowheads="1"/>
          </p:cNvSpPr>
          <p:nvPr/>
        </p:nvSpPr>
        <p:spPr bwMode="auto">
          <a:xfrm>
            <a:off x="1908175" y="5661025"/>
            <a:ext cx="374650" cy="366713"/>
          </a:xfrm>
          <a:prstGeom prst="rect">
            <a:avLst/>
          </a:prstGeom>
          <a:noFill/>
          <a:ln w="9525">
            <a:noFill/>
            <a:miter lim="800000"/>
            <a:headEnd/>
            <a:tailEnd/>
          </a:ln>
          <a:effectLst/>
        </p:spPr>
        <p:txBody>
          <a:bodyPr wrap="none">
            <a:spAutoFit/>
          </a:bodyPr>
          <a:lstStyle/>
          <a:p>
            <a:r>
              <a:rPr lang="hr-HR" b="1">
                <a:latin typeface="Arial" pitchFamily="34" charset="0"/>
                <a:cs typeface="Arial" pitchFamily="34" charset="0"/>
              </a:rPr>
              <a:t>5.</a:t>
            </a:r>
          </a:p>
        </p:txBody>
      </p:sp>
      <p:sp>
        <p:nvSpPr>
          <p:cNvPr id="22" name="Text Box 27"/>
          <p:cNvSpPr txBox="1">
            <a:spLocks noChangeArrowheads="1"/>
          </p:cNvSpPr>
          <p:nvPr/>
        </p:nvSpPr>
        <p:spPr bwMode="auto">
          <a:xfrm>
            <a:off x="4211638" y="4437063"/>
            <a:ext cx="374650" cy="366712"/>
          </a:xfrm>
          <a:prstGeom prst="rect">
            <a:avLst/>
          </a:prstGeom>
          <a:noFill/>
          <a:ln w="9525">
            <a:noFill/>
            <a:miter lim="800000"/>
            <a:headEnd/>
            <a:tailEnd/>
          </a:ln>
          <a:effectLst/>
        </p:spPr>
        <p:txBody>
          <a:bodyPr wrap="none">
            <a:spAutoFit/>
          </a:bodyPr>
          <a:lstStyle/>
          <a:p>
            <a:r>
              <a:rPr lang="hr-HR" b="1">
                <a:latin typeface="Arial" pitchFamily="34" charset="0"/>
                <a:cs typeface="Arial" pitchFamily="34" charset="0"/>
              </a:rPr>
              <a:t>6.</a:t>
            </a:r>
          </a:p>
        </p:txBody>
      </p:sp>
      <p:sp>
        <p:nvSpPr>
          <p:cNvPr id="23" name="Text Box 28"/>
          <p:cNvSpPr txBox="1">
            <a:spLocks noChangeArrowheads="1"/>
          </p:cNvSpPr>
          <p:nvPr/>
        </p:nvSpPr>
        <p:spPr bwMode="auto">
          <a:xfrm>
            <a:off x="5940425" y="5445125"/>
            <a:ext cx="374650" cy="366713"/>
          </a:xfrm>
          <a:prstGeom prst="rect">
            <a:avLst/>
          </a:prstGeom>
          <a:noFill/>
          <a:ln w="9525">
            <a:noFill/>
            <a:miter lim="800000"/>
            <a:headEnd/>
            <a:tailEnd/>
          </a:ln>
          <a:effectLst/>
        </p:spPr>
        <p:txBody>
          <a:bodyPr wrap="none">
            <a:spAutoFit/>
          </a:bodyPr>
          <a:lstStyle/>
          <a:p>
            <a:r>
              <a:rPr lang="hr-HR" b="1">
                <a:latin typeface="Arial" pitchFamily="34" charset="0"/>
                <a:cs typeface="Arial" pitchFamily="34" charset="0"/>
              </a:rPr>
              <a:t>7.</a:t>
            </a:r>
          </a:p>
        </p:txBody>
      </p:sp>
      <p:sp>
        <p:nvSpPr>
          <p:cNvPr id="24" name="Text Box 29"/>
          <p:cNvSpPr txBox="1">
            <a:spLocks noChangeArrowheads="1"/>
          </p:cNvSpPr>
          <p:nvPr/>
        </p:nvSpPr>
        <p:spPr bwMode="auto">
          <a:xfrm>
            <a:off x="7596188" y="4437063"/>
            <a:ext cx="374650" cy="366712"/>
          </a:xfrm>
          <a:prstGeom prst="rect">
            <a:avLst/>
          </a:prstGeom>
          <a:noFill/>
          <a:ln w="9525">
            <a:noFill/>
            <a:miter lim="800000"/>
            <a:headEnd/>
            <a:tailEnd/>
          </a:ln>
          <a:effectLst/>
        </p:spPr>
        <p:txBody>
          <a:bodyPr wrap="none">
            <a:spAutoFit/>
          </a:bodyPr>
          <a:lstStyle/>
          <a:p>
            <a:r>
              <a:rPr lang="hr-HR" b="1">
                <a:latin typeface="Arial" pitchFamily="34" charset="0"/>
                <a:cs typeface="Arial" pitchFamily="34" charset="0"/>
              </a:rPr>
              <a:t>8.</a:t>
            </a:r>
          </a:p>
        </p:txBody>
      </p:sp>
      <p:sp>
        <p:nvSpPr>
          <p:cNvPr id="25" name="Rectangle 24"/>
          <p:cNvSpPr/>
          <p:nvPr/>
        </p:nvSpPr>
        <p:spPr>
          <a:xfrm>
            <a:off x="142844" y="1500174"/>
            <a:ext cx="4286280" cy="2862322"/>
          </a:xfrm>
          <a:prstGeom prst="rect">
            <a:avLst/>
          </a:prstGeom>
        </p:spPr>
        <p:txBody>
          <a:bodyPr wrap="square">
            <a:spAutoFit/>
          </a:bodyPr>
          <a:lstStyle/>
          <a:p>
            <a:r>
              <a:rPr lang="hr-HR" b="1" dirty="0" smtClean="0">
                <a:latin typeface="Arial" pitchFamily="34" charset="0"/>
                <a:cs typeface="Arial" pitchFamily="34" charset="0"/>
              </a:rPr>
              <a:t>●</a:t>
            </a:r>
            <a:r>
              <a:rPr lang="hr-HR" dirty="0" smtClean="0">
                <a:latin typeface="Arial" pitchFamily="34" charset="0"/>
                <a:cs typeface="Arial" pitchFamily="34" charset="0"/>
              </a:rPr>
              <a:t> </a:t>
            </a:r>
            <a:r>
              <a:rPr lang="hr-HR" b="1" dirty="0" smtClean="0">
                <a:latin typeface="Arial" pitchFamily="34" charset="0"/>
                <a:cs typeface="Arial" pitchFamily="34" charset="0"/>
              </a:rPr>
              <a:t>Autohtone (domaće) </a:t>
            </a:r>
            <a:r>
              <a:rPr lang="hr-HR" b="1" dirty="0" smtClean="0">
                <a:latin typeface="Arial" pitchFamily="34" charset="0"/>
                <a:cs typeface="Arial" pitchFamily="34" charset="0"/>
              </a:rPr>
              <a:t>vrste:</a:t>
            </a:r>
            <a:endParaRPr lang="hr-HR" b="1" dirty="0" smtClean="0">
              <a:latin typeface="Arial" pitchFamily="34" charset="0"/>
              <a:cs typeface="Arial" pitchFamily="34" charset="0"/>
            </a:endParaRPr>
          </a:p>
          <a:p>
            <a:r>
              <a:rPr lang="hr-HR" i="1" dirty="0" smtClean="0">
                <a:latin typeface="Arial" pitchFamily="34" charset="0"/>
                <a:cs typeface="Arial" pitchFamily="34" charset="0"/>
              </a:rPr>
              <a:t>1. </a:t>
            </a:r>
            <a:r>
              <a:rPr lang="hr-HR" i="1" dirty="0" err="1" smtClean="0">
                <a:latin typeface="Arial" pitchFamily="34" charset="0"/>
                <a:cs typeface="Arial" pitchFamily="34" charset="0"/>
              </a:rPr>
              <a:t>Rutilus</a:t>
            </a:r>
            <a:r>
              <a:rPr lang="hr-HR" i="1" dirty="0" smtClean="0">
                <a:latin typeface="Arial" pitchFamily="34" charset="0"/>
                <a:cs typeface="Arial" pitchFamily="34" charset="0"/>
              </a:rPr>
              <a:t> </a:t>
            </a:r>
            <a:r>
              <a:rPr lang="hr-HR" i="1" dirty="0" err="1" smtClean="0">
                <a:latin typeface="Arial" pitchFamily="34" charset="0"/>
                <a:cs typeface="Arial" pitchFamily="34" charset="0"/>
              </a:rPr>
              <a:t>rutilus</a:t>
            </a:r>
            <a:r>
              <a:rPr lang="hr-HR" dirty="0" smtClean="0">
                <a:latin typeface="Arial" pitchFamily="34" charset="0"/>
                <a:cs typeface="Arial" pitchFamily="34" charset="0"/>
              </a:rPr>
              <a:t> – </a:t>
            </a:r>
            <a:r>
              <a:rPr lang="hr-HR" dirty="0" err="1" smtClean="0">
                <a:latin typeface="Arial" pitchFamily="34" charset="0"/>
                <a:cs typeface="Arial" pitchFamily="34" charset="0"/>
              </a:rPr>
              <a:t>crvenokica</a:t>
            </a:r>
            <a:endParaRPr lang="hr-HR" dirty="0" smtClean="0">
              <a:latin typeface="Arial" pitchFamily="34" charset="0"/>
              <a:cs typeface="Arial" pitchFamily="34" charset="0"/>
            </a:endParaRPr>
          </a:p>
          <a:p>
            <a:r>
              <a:rPr lang="hr-HR" i="1" dirty="0" smtClean="0">
                <a:latin typeface="Arial" pitchFamily="34" charset="0"/>
                <a:cs typeface="Arial" pitchFamily="34" charset="0"/>
              </a:rPr>
              <a:t>2. </a:t>
            </a:r>
            <a:r>
              <a:rPr lang="hr-HR" i="1" dirty="0" err="1" smtClean="0">
                <a:latin typeface="Arial" pitchFamily="34" charset="0"/>
                <a:cs typeface="Arial" pitchFamily="34" charset="0"/>
              </a:rPr>
              <a:t>Rutilus</a:t>
            </a:r>
            <a:r>
              <a:rPr lang="hr-HR" i="1" dirty="0" smtClean="0">
                <a:latin typeface="Arial" pitchFamily="34" charset="0"/>
                <a:cs typeface="Arial" pitchFamily="34" charset="0"/>
              </a:rPr>
              <a:t> </a:t>
            </a:r>
            <a:r>
              <a:rPr lang="hr-HR" i="1" dirty="0" err="1" smtClean="0">
                <a:latin typeface="Arial" pitchFamily="34" charset="0"/>
                <a:cs typeface="Arial" pitchFamily="34" charset="0"/>
              </a:rPr>
              <a:t>pirgus</a:t>
            </a:r>
            <a:r>
              <a:rPr lang="hr-HR" i="1" dirty="0" smtClean="0">
                <a:latin typeface="Arial" pitchFamily="34" charset="0"/>
                <a:cs typeface="Arial" pitchFamily="34" charset="0"/>
              </a:rPr>
              <a:t> </a:t>
            </a:r>
            <a:r>
              <a:rPr lang="hr-HR" i="1" dirty="0" err="1" smtClean="0">
                <a:latin typeface="Arial" pitchFamily="34" charset="0"/>
                <a:cs typeface="Arial" pitchFamily="34" charset="0"/>
              </a:rPr>
              <a:t>virgo</a:t>
            </a:r>
            <a:r>
              <a:rPr lang="hr-HR" dirty="0" smtClean="0">
                <a:latin typeface="Arial" pitchFamily="34" charset="0"/>
                <a:cs typeface="Arial" pitchFamily="34" charset="0"/>
              </a:rPr>
              <a:t> - </a:t>
            </a:r>
            <a:r>
              <a:rPr lang="hr-HR" dirty="0" err="1" smtClean="0">
                <a:latin typeface="Arial" pitchFamily="34" charset="0"/>
                <a:cs typeface="Arial" pitchFamily="34" charset="0"/>
              </a:rPr>
              <a:t>plotica</a:t>
            </a:r>
            <a:r>
              <a:rPr lang="hr-HR" dirty="0" smtClean="0">
                <a:latin typeface="Arial" pitchFamily="34" charset="0"/>
                <a:cs typeface="Arial" pitchFamily="34" charset="0"/>
              </a:rPr>
              <a:t/>
            </a:r>
            <a:br>
              <a:rPr lang="hr-HR" dirty="0" smtClean="0">
                <a:latin typeface="Arial" pitchFamily="34" charset="0"/>
                <a:cs typeface="Arial" pitchFamily="34" charset="0"/>
              </a:rPr>
            </a:br>
            <a:r>
              <a:rPr lang="hr-HR" dirty="0" smtClean="0">
                <a:latin typeface="Arial" pitchFamily="34" charset="0"/>
                <a:cs typeface="Arial" pitchFamily="34" charset="0"/>
              </a:rPr>
              <a:t>3. </a:t>
            </a:r>
            <a:r>
              <a:rPr lang="hr-HR" i="1" dirty="0" err="1" smtClean="0">
                <a:latin typeface="Arial" pitchFamily="34" charset="0"/>
                <a:cs typeface="Arial" pitchFamily="34" charset="0"/>
              </a:rPr>
              <a:t>Alburnus</a:t>
            </a:r>
            <a:r>
              <a:rPr lang="hr-HR" i="1" dirty="0" smtClean="0">
                <a:latin typeface="Arial" pitchFamily="34" charset="0"/>
                <a:cs typeface="Arial" pitchFamily="34" charset="0"/>
              </a:rPr>
              <a:t> </a:t>
            </a:r>
            <a:r>
              <a:rPr lang="hr-HR" i="1" dirty="0" err="1" smtClean="0">
                <a:latin typeface="Arial" pitchFamily="34" charset="0"/>
                <a:cs typeface="Arial" pitchFamily="34" charset="0"/>
              </a:rPr>
              <a:t>alburnus</a:t>
            </a:r>
            <a:r>
              <a:rPr lang="hr-HR" dirty="0" smtClean="0">
                <a:latin typeface="Arial" pitchFamily="34" charset="0"/>
                <a:cs typeface="Arial" pitchFamily="34" charset="0"/>
              </a:rPr>
              <a:t> - </a:t>
            </a:r>
            <a:r>
              <a:rPr lang="hr-HR" dirty="0" err="1" smtClean="0">
                <a:latin typeface="Arial" pitchFamily="34" charset="0"/>
                <a:cs typeface="Arial" pitchFamily="34" charset="0"/>
              </a:rPr>
              <a:t>uklija</a:t>
            </a:r>
            <a:r>
              <a:rPr lang="hr-HR" dirty="0" smtClean="0">
                <a:latin typeface="Arial" pitchFamily="34" charset="0"/>
                <a:cs typeface="Arial" pitchFamily="34" charset="0"/>
              </a:rPr>
              <a:t>.</a:t>
            </a:r>
            <a:endParaRPr lang="hr-HR" dirty="0" smtClean="0">
              <a:latin typeface="Arial" pitchFamily="34" charset="0"/>
              <a:cs typeface="Arial" pitchFamily="34" charset="0"/>
            </a:endParaRPr>
          </a:p>
          <a:p>
            <a:r>
              <a:rPr lang="hr-HR" b="1" dirty="0" smtClean="0">
                <a:latin typeface="Arial" pitchFamily="34" charset="0"/>
                <a:cs typeface="Arial" pitchFamily="34" charset="0"/>
              </a:rPr>
              <a:t>●</a:t>
            </a:r>
            <a:r>
              <a:rPr lang="hr-HR" dirty="0" smtClean="0">
                <a:latin typeface="Arial" pitchFamily="34" charset="0"/>
                <a:cs typeface="Arial" pitchFamily="34" charset="0"/>
              </a:rPr>
              <a:t> </a:t>
            </a:r>
            <a:r>
              <a:rPr lang="hr-HR" b="1" dirty="0" smtClean="0">
                <a:latin typeface="Arial" pitchFamily="34" charset="0"/>
                <a:cs typeface="Arial" pitchFamily="34" charset="0"/>
              </a:rPr>
              <a:t>Osim njih u rijeci Odri </a:t>
            </a:r>
            <a:r>
              <a:rPr lang="hr-HR" b="1" dirty="0" smtClean="0">
                <a:latin typeface="Arial" pitchFamily="34" charset="0"/>
                <a:cs typeface="Arial" pitchFamily="34" charset="0"/>
              </a:rPr>
              <a:t>žive:</a:t>
            </a:r>
            <a:r>
              <a:rPr lang="hr-HR" b="1" dirty="0" smtClean="0">
                <a:latin typeface="Arial" pitchFamily="34" charset="0"/>
                <a:cs typeface="Arial" pitchFamily="34" charset="0"/>
              </a:rPr>
              <a:t/>
            </a:r>
            <a:br>
              <a:rPr lang="hr-HR" b="1" dirty="0" smtClean="0">
                <a:latin typeface="Arial" pitchFamily="34" charset="0"/>
                <a:cs typeface="Arial" pitchFamily="34" charset="0"/>
              </a:rPr>
            </a:br>
            <a:r>
              <a:rPr lang="hr-HR" dirty="0" smtClean="0">
                <a:latin typeface="Arial" pitchFamily="34" charset="0"/>
                <a:cs typeface="Arial" pitchFamily="34" charset="0"/>
              </a:rPr>
              <a:t>4.</a:t>
            </a:r>
            <a:r>
              <a:rPr lang="hr-HR" b="1" dirty="0" smtClean="0">
                <a:latin typeface="Arial" pitchFamily="34" charset="0"/>
                <a:cs typeface="Arial" pitchFamily="34" charset="0"/>
              </a:rPr>
              <a:t> </a:t>
            </a:r>
            <a:r>
              <a:rPr lang="hr-HR" dirty="0" err="1" smtClean="0">
                <a:latin typeface="Arial" pitchFamily="34" charset="0"/>
                <a:cs typeface="Arial" pitchFamily="34" charset="0"/>
              </a:rPr>
              <a:t>Esox</a:t>
            </a:r>
            <a:r>
              <a:rPr lang="hr-HR" dirty="0" smtClean="0">
                <a:latin typeface="Arial" pitchFamily="34" charset="0"/>
                <a:cs typeface="Arial" pitchFamily="34" charset="0"/>
              </a:rPr>
              <a:t> </a:t>
            </a:r>
            <a:r>
              <a:rPr lang="hr-HR" dirty="0" err="1" smtClean="0">
                <a:latin typeface="Arial" pitchFamily="34" charset="0"/>
                <a:cs typeface="Arial" pitchFamily="34" charset="0"/>
              </a:rPr>
              <a:t>lucius</a:t>
            </a:r>
            <a:r>
              <a:rPr lang="hr-HR" dirty="0" smtClean="0">
                <a:latin typeface="Arial" pitchFamily="34" charset="0"/>
                <a:cs typeface="Arial" pitchFamily="34" charset="0"/>
              </a:rPr>
              <a:t> - štuka</a:t>
            </a:r>
            <a:br>
              <a:rPr lang="hr-HR" dirty="0" smtClean="0">
                <a:latin typeface="Arial" pitchFamily="34" charset="0"/>
                <a:cs typeface="Arial" pitchFamily="34" charset="0"/>
              </a:rPr>
            </a:br>
            <a:r>
              <a:rPr lang="hr-HR" dirty="0" smtClean="0">
                <a:latin typeface="Arial" pitchFamily="34" charset="0"/>
                <a:cs typeface="Arial" pitchFamily="34" charset="0"/>
              </a:rPr>
              <a:t>5. </a:t>
            </a:r>
            <a:r>
              <a:rPr lang="hr-HR" i="1" dirty="0" err="1" smtClean="0">
                <a:latin typeface="Arial" pitchFamily="34" charset="0"/>
                <a:cs typeface="Arial" pitchFamily="34" charset="0"/>
              </a:rPr>
              <a:t>Leuciscus</a:t>
            </a:r>
            <a:r>
              <a:rPr lang="hr-HR" i="1" dirty="0" smtClean="0">
                <a:latin typeface="Arial" pitchFamily="34" charset="0"/>
                <a:cs typeface="Arial" pitchFamily="34" charset="0"/>
              </a:rPr>
              <a:t> </a:t>
            </a:r>
            <a:r>
              <a:rPr lang="hr-HR" i="1" dirty="0" err="1" smtClean="0">
                <a:latin typeface="Arial" pitchFamily="34" charset="0"/>
                <a:cs typeface="Arial" pitchFamily="34" charset="0"/>
              </a:rPr>
              <a:t>cephalus</a:t>
            </a:r>
            <a:r>
              <a:rPr lang="hr-HR" dirty="0" smtClean="0">
                <a:latin typeface="Arial" pitchFamily="34" charset="0"/>
                <a:cs typeface="Arial" pitchFamily="34" charset="0"/>
              </a:rPr>
              <a:t> - klen</a:t>
            </a:r>
            <a:br>
              <a:rPr lang="hr-HR" dirty="0" smtClean="0">
                <a:latin typeface="Arial" pitchFamily="34" charset="0"/>
                <a:cs typeface="Arial" pitchFamily="34" charset="0"/>
              </a:rPr>
            </a:br>
            <a:r>
              <a:rPr lang="hr-HR" dirty="0" smtClean="0">
                <a:latin typeface="Arial" pitchFamily="34" charset="0"/>
                <a:cs typeface="Arial" pitchFamily="34" charset="0"/>
              </a:rPr>
              <a:t>6. </a:t>
            </a:r>
            <a:r>
              <a:rPr lang="hr-HR" i="1" dirty="0" smtClean="0">
                <a:latin typeface="Arial" pitchFamily="34" charset="0"/>
                <a:cs typeface="Arial" pitchFamily="34" charset="0"/>
              </a:rPr>
              <a:t>Perca </a:t>
            </a:r>
            <a:r>
              <a:rPr lang="hr-HR" i="1" dirty="0" err="1" smtClean="0">
                <a:latin typeface="Arial" pitchFamily="34" charset="0"/>
                <a:cs typeface="Arial" pitchFamily="34" charset="0"/>
              </a:rPr>
              <a:t>fluviatilis</a:t>
            </a:r>
            <a:r>
              <a:rPr lang="hr-HR" dirty="0" smtClean="0">
                <a:latin typeface="Arial" pitchFamily="34" charset="0"/>
                <a:cs typeface="Arial" pitchFamily="34" charset="0"/>
              </a:rPr>
              <a:t> - grgeč</a:t>
            </a:r>
            <a:br>
              <a:rPr lang="hr-HR" dirty="0" smtClean="0">
                <a:latin typeface="Arial" pitchFamily="34" charset="0"/>
                <a:cs typeface="Arial" pitchFamily="34" charset="0"/>
              </a:rPr>
            </a:br>
            <a:r>
              <a:rPr lang="hr-HR" dirty="0" smtClean="0">
                <a:latin typeface="Arial" pitchFamily="34" charset="0"/>
                <a:cs typeface="Arial" pitchFamily="34" charset="0"/>
              </a:rPr>
              <a:t>7. </a:t>
            </a:r>
            <a:r>
              <a:rPr lang="hr-HR" i="1" dirty="0" err="1" smtClean="0">
                <a:latin typeface="Arial" pitchFamily="34" charset="0"/>
                <a:cs typeface="Arial" pitchFamily="34" charset="0"/>
              </a:rPr>
              <a:t>Stizostedion</a:t>
            </a:r>
            <a:r>
              <a:rPr lang="hr-HR" i="1" dirty="0" smtClean="0">
                <a:latin typeface="Arial" pitchFamily="34" charset="0"/>
                <a:cs typeface="Arial" pitchFamily="34" charset="0"/>
              </a:rPr>
              <a:t> </a:t>
            </a:r>
            <a:r>
              <a:rPr lang="hr-HR" i="1" dirty="0" err="1" smtClean="0">
                <a:latin typeface="Arial" pitchFamily="34" charset="0"/>
                <a:cs typeface="Arial" pitchFamily="34" charset="0"/>
              </a:rPr>
              <a:t>lucioperca</a:t>
            </a:r>
            <a:r>
              <a:rPr lang="hr-HR" dirty="0" smtClean="0">
                <a:latin typeface="Arial" pitchFamily="34" charset="0"/>
                <a:cs typeface="Arial" pitchFamily="34" charset="0"/>
              </a:rPr>
              <a:t> - smuđ</a:t>
            </a:r>
            <a:br>
              <a:rPr lang="hr-HR" dirty="0" smtClean="0">
                <a:latin typeface="Arial" pitchFamily="34" charset="0"/>
                <a:cs typeface="Arial" pitchFamily="34" charset="0"/>
              </a:rPr>
            </a:br>
            <a:r>
              <a:rPr lang="hr-HR" dirty="0" smtClean="0">
                <a:latin typeface="Arial" pitchFamily="34" charset="0"/>
                <a:cs typeface="Arial" pitchFamily="34" charset="0"/>
              </a:rPr>
              <a:t>8. </a:t>
            </a:r>
            <a:r>
              <a:rPr lang="hr-HR" i="1" dirty="0" err="1" smtClean="0">
                <a:latin typeface="Arial" pitchFamily="34" charset="0"/>
                <a:cs typeface="Arial" pitchFamily="34" charset="0"/>
              </a:rPr>
              <a:t>Silurus</a:t>
            </a:r>
            <a:r>
              <a:rPr lang="hr-HR" i="1" dirty="0" smtClean="0">
                <a:latin typeface="Arial" pitchFamily="34" charset="0"/>
                <a:cs typeface="Arial" pitchFamily="34" charset="0"/>
              </a:rPr>
              <a:t> </a:t>
            </a:r>
            <a:r>
              <a:rPr lang="hr-HR" i="1" dirty="0" err="1" smtClean="0">
                <a:latin typeface="Arial" pitchFamily="34" charset="0"/>
                <a:cs typeface="Arial" pitchFamily="34" charset="0"/>
              </a:rPr>
              <a:t>glanis</a:t>
            </a:r>
            <a:r>
              <a:rPr lang="hr-HR" dirty="0" smtClean="0">
                <a:latin typeface="Arial" pitchFamily="34" charset="0"/>
                <a:cs typeface="Arial" pitchFamily="34" charset="0"/>
              </a:rPr>
              <a:t> – som,</a:t>
            </a:r>
            <a:r>
              <a:rPr lang="hr-HR" dirty="0" err="1" smtClean="0">
                <a:latin typeface="Arial" pitchFamily="34" charset="0"/>
                <a:cs typeface="Arial" pitchFamily="34" charset="0"/>
              </a:rPr>
              <a:t>..</a:t>
            </a:r>
            <a:r>
              <a:rPr lang="hr-HR" dirty="0" smtClean="0">
                <a:latin typeface="Arial" pitchFamily="34" charset="0"/>
                <a:cs typeface="Arial" pitchFamily="34" charset="0"/>
              </a:rPr>
              <a:t>.</a:t>
            </a:r>
            <a:endParaRPr lang="hr-HR"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5" name="Text Box 6"/>
          <p:cNvSpPr txBox="1">
            <a:spLocks noChangeArrowheads="1"/>
          </p:cNvSpPr>
          <p:nvPr/>
        </p:nvSpPr>
        <p:spPr bwMode="auto">
          <a:xfrm>
            <a:off x="250825" y="333375"/>
            <a:ext cx="2595647" cy="369332"/>
          </a:xfrm>
          <a:prstGeom prst="rect">
            <a:avLst/>
          </a:prstGeom>
          <a:noFill/>
          <a:ln w="9525">
            <a:noFill/>
            <a:miter lim="800000"/>
            <a:headEnd/>
            <a:tailEnd/>
          </a:ln>
          <a:effectLst/>
        </p:spPr>
        <p:txBody>
          <a:bodyPr wrap="none">
            <a:spAutoFit/>
          </a:bodyPr>
          <a:lstStyle/>
          <a:p>
            <a:r>
              <a:rPr lang="hr-HR" dirty="0" err="1" smtClean="0">
                <a:latin typeface="Arial" pitchFamily="34" charset="0"/>
                <a:cs typeface="Arial" pitchFamily="34" charset="0"/>
              </a:rPr>
              <a:t>Herpetofauna</a:t>
            </a:r>
            <a:r>
              <a:rPr lang="hr-HR" dirty="0" smtClean="0">
                <a:latin typeface="Arial" pitchFamily="34" charset="0"/>
                <a:cs typeface="Arial" pitchFamily="34" charset="0"/>
              </a:rPr>
              <a:t> Turopolja</a:t>
            </a:r>
            <a:endParaRPr lang="hr-HR" dirty="0">
              <a:latin typeface="Arial" pitchFamily="34" charset="0"/>
              <a:cs typeface="Arial" pitchFamily="34" charset="0"/>
            </a:endParaRPr>
          </a:p>
        </p:txBody>
      </p:sp>
      <p:pic>
        <p:nvPicPr>
          <p:cNvPr id="6" name="Picture 7" descr="ElapheLongissima3"/>
          <p:cNvPicPr>
            <a:picLocks noChangeAspect="1" noChangeArrowheads="1"/>
          </p:cNvPicPr>
          <p:nvPr/>
        </p:nvPicPr>
        <p:blipFill>
          <a:blip r:embed="rId2" cstate="print"/>
          <a:srcRect/>
          <a:stretch>
            <a:fillRect/>
          </a:stretch>
        </p:blipFill>
        <p:spPr bwMode="auto">
          <a:xfrm>
            <a:off x="4356100" y="188913"/>
            <a:ext cx="792163" cy="452437"/>
          </a:xfrm>
          <a:prstGeom prst="rect">
            <a:avLst/>
          </a:prstGeom>
          <a:noFill/>
        </p:spPr>
      </p:pic>
      <p:sp>
        <p:nvSpPr>
          <p:cNvPr id="7" name="Rectangle 8"/>
          <p:cNvSpPr>
            <a:spLocks noChangeArrowheads="1"/>
          </p:cNvSpPr>
          <p:nvPr/>
        </p:nvSpPr>
        <p:spPr bwMode="auto">
          <a:xfrm>
            <a:off x="0" y="1125538"/>
            <a:ext cx="4822218" cy="369332"/>
          </a:xfrm>
          <a:prstGeom prst="rect">
            <a:avLst/>
          </a:prstGeom>
          <a:noFill/>
          <a:ln w="9525">
            <a:noFill/>
            <a:miter lim="800000"/>
            <a:headEnd/>
            <a:tailEnd/>
          </a:ln>
          <a:effectLst/>
        </p:spPr>
        <p:txBody>
          <a:bodyPr wrap="none" anchor="ctr">
            <a:spAutoFit/>
          </a:bodyPr>
          <a:lstStyle/>
          <a:p>
            <a:r>
              <a:rPr lang="hr-HR" b="1" dirty="0">
                <a:latin typeface="Arial" pitchFamily="34" charset="0"/>
                <a:cs typeface="Arial" pitchFamily="34" charset="0"/>
              </a:rPr>
              <a:t>●</a:t>
            </a:r>
            <a:r>
              <a:rPr lang="hr-HR" dirty="0">
                <a:latin typeface="Arial" pitchFamily="34" charset="0"/>
                <a:cs typeface="Arial" pitchFamily="34" charset="0"/>
              </a:rPr>
              <a:t> </a:t>
            </a:r>
            <a:r>
              <a:rPr lang="hr-HR" b="1" u="sng" dirty="0">
                <a:latin typeface="Arial" pitchFamily="34" charset="0"/>
                <a:cs typeface="Arial" pitchFamily="34" charset="0"/>
              </a:rPr>
              <a:t>13 vrsta vodozemaca i 6 vrsta gmazova</a:t>
            </a:r>
            <a:r>
              <a:rPr lang="hr-HR" dirty="0">
                <a:latin typeface="Arial" pitchFamily="34" charset="0"/>
                <a:cs typeface="Arial" pitchFamily="34" charset="0"/>
              </a:rPr>
              <a:t> </a:t>
            </a:r>
          </a:p>
        </p:txBody>
      </p:sp>
      <p:pic>
        <p:nvPicPr>
          <p:cNvPr id="9" name="Picture 10" descr="DSCF0207"/>
          <p:cNvPicPr>
            <a:picLocks noChangeAspect="1" noChangeArrowheads="1"/>
          </p:cNvPicPr>
          <p:nvPr/>
        </p:nvPicPr>
        <p:blipFill>
          <a:blip r:embed="rId3" cstate="print"/>
          <a:srcRect/>
          <a:stretch>
            <a:fillRect/>
          </a:stretch>
        </p:blipFill>
        <p:spPr bwMode="auto">
          <a:xfrm>
            <a:off x="6227763" y="981075"/>
            <a:ext cx="2592387" cy="3455988"/>
          </a:xfrm>
          <a:prstGeom prst="rect">
            <a:avLst/>
          </a:prstGeom>
          <a:noFill/>
        </p:spPr>
      </p:pic>
      <p:pic>
        <p:nvPicPr>
          <p:cNvPr id="10" name="Picture 11" descr="turopoljskilug_1"/>
          <p:cNvPicPr>
            <a:picLocks noChangeAspect="1" noChangeArrowheads="1"/>
          </p:cNvPicPr>
          <p:nvPr/>
        </p:nvPicPr>
        <p:blipFill>
          <a:blip r:embed="rId4"/>
          <a:srcRect/>
          <a:stretch>
            <a:fillRect/>
          </a:stretch>
        </p:blipFill>
        <p:spPr bwMode="auto">
          <a:xfrm>
            <a:off x="6227763" y="4581525"/>
            <a:ext cx="2592387" cy="1944688"/>
          </a:xfrm>
          <a:prstGeom prst="rect">
            <a:avLst/>
          </a:prstGeom>
          <a:noFill/>
        </p:spPr>
      </p:pic>
      <p:sp>
        <p:nvSpPr>
          <p:cNvPr id="11" name="Rectangle 10"/>
          <p:cNvSpPr/>
          <p:nvPr/>
        </p:nvSpPr>
        <p:spPr>
          <a:xfrm>
            <a:off x="142844" y="1928803"/>
            <a:ext cx="6072230" cy="4500594"/>
          </a:xfrm>
          <a:prstGeom prst="rect">
            <a:avLst/>
          </a:prstGeom>
        </p:spPr>
        <p:txBody>
          <a:bodyPr wrap="square">
            <a:spAutoFit/>
          </a:bodyPr>
          <a:lstStyle/>
          <a:p>
            <a:r>
              <a:rPr lang="hr-HR" b="1" dirty="0" smtClean="0">
                <a:latin typeface="Arial" pitchFamily="34" charset="0"/>
                <a:cs typeface="Arial" pitchFamily="34" charset="0"/>
              </a:rPr>
              <a:t>●</a:t>
            </a:r>
            <a:r>
              <a:rPr lang="hr-HR" dirty="0" smtClean="0">
                <a:latin typeface="Arial" pitchFamily="34" charset="0"/>
                <a:cs typeface="Arial" pitchFamily="34" charset="0"/>
              </a:rPr>
              <a:t> </a:t>
            </a:r>
            <a:r>
              <a:rPr lang="hr-HR" b="1" dirty="0" smtClean="0">
                <a:latin typeface="Arial" pitchFamily="34" charset="0"/>
                <a:cs typeface="Arial" pitchFamily="34" charset="0"/>
              </a:rPr>
              <a:t>Popis vrsta zabilježenih za </a:t>
            </a:r>
            <a:r>
              <a:rPr lang="hr-HR" b="1" dirty="0" smtClean="0">
                <a:latin typeface="Arial" pitchFamily="34" charset="0"/>
                <a:cs typeface="Arial" pitchFamily="34" charset="0"/>
              </a:rPr>
              <a:t>Turopolje</a:t>
            </a:r>
            <a:endParaRPr lang="hr-HR" b="1" dirty="0" smtClean="0">
              <a:latin typeface="Arial" pitchFamily="34" charset="0"/>
              <a:cs typeface="Arial" pitchFamily="34" charset="0"/>
            </a:endParaRPr>
          </a:p>
          <a:p>
            <a:r>
              <a:rPr lang="hr-HR" b="1" dirty="0" smtClean="0">
                <a:latin typeface="Arial" pitchFamily="34" charset="0"/>
                <a:cs typeface="Arial" pitchFamily="34" charset="0"/>
              </a:rPr>
              <a:t>●</a:t>
            </a:r>
            <a:r>
              <a:rPr lang="hr-HR" dirty="0" smtClean="0">
                <a:latin typeface="Arial" pitchFamily="34" charset="0"/>
                <a:cs typeface="Arial" pitchFamily="34" charset="0"/>
              </a:rPr>
              <a:t> </a:t>
            </a:r>
            <a:r>
              <a:rPr lang="hr-HR" b="1" i="1" dirty="0" smtClean="0">
                <a:latin typeface="Arial" pitchFamily="34" charset="0"/>
                <a:cs typeface="Arial" pitchFamily="34" charset="0"/>
              </a:rPr>
              <a:t>AMPHIBIA</a:t>
            </a:r>
            <a:r>
              <a:rPr lang="hr-HR" b="1" dirty="0" smtClean="0">
                <a:latin typeface="Arial" pitchFamily="34" charset="0"/>
                <a:cs typeface="Arial" pitchFamily="34" charset="0"/>
              </a:rPr>
              <a:t> – </a:t>
            </a:r>
            <a:r>
              <a:rPr lang="hr-HR" b="1" dirty="0" smtClean="0">
                <a:latin typeface="Arial" pitchFamily="34" charset="0"/>
                <a:cs typeface="Arial" pitchFamily="34" charset="0"/>
              </a:rPr>
              <a:t>vodozemci:</a:t>
            </a:r>
            <a:endParaRPr lang="hr-HR" b="1" dirty="0" smtClean="0">
              <a:latin typeface="Arial" pitchFamily="34" charset="0"/>
              <a:cs typeface="Arial" pitchFamily="34" charset="0"/>
            </a:endParaRPr>
          </a:p>
          <a:p>
            <a:r>
              <a:rPr lang="hr-HR" i="1" dirty="0" err="1" smtClean="0">
                <a:latin typeface="Arial" pitchFamily="34" charset="0"/>
                <a:cs typeface="Arial" pitchFamily="34" charset="0"/>
              </a:rPr>
              <a:t>Urodela</a:t>
            </a:r>
            <a:r>
              <a:rPr lang="hr-HR" i="1" dirty="0" smtClean="0">
                <a:latin typeface="Arial" pitchFamily="34" charset="0"/>
                <a:cs typeface="Arial" pitchFamily="34" charset="0"/>
              </a:rPr>
              <a:t/>
            </a:r>
            <a:br>
              <a:rPr lang="hr-HR" i="1" dirty="0" smtClean="0">
                <a:latin typeface="Arial" pitchFamily="34" charset="0"/>
                <a:cs typeface="Arial" pitchFamily="34" charset="0"/>
              </a:rPr>
            </a:br>
            <a:r>
              <a:rPr lang="hr-HR" dirty="0" smtClean="0">
                <a:latin typeface="Arial" pitchFamily="34" charset="0"/>
                <a:cs typeface="Arial" pitchFamily="34" charset="0"/>
              </a:rPr>
              <a:t>1. </a:t>
            </a:r>
            <a:r>
              <a:rPr lang="hr-HR" i="1" dirty="0" err="1" smtClean="0">
                <a:latin typeface="Arial" pitchFamily="34" charset="0"/>
                <a:cs typeface="Arial" pitchFamily="34" charset="0"/>
              </a:rPr>
              <a:t>Salamandra</a:t>
            </a:r>
            <a:r>
              <a:rPr lang="hr-HR" i="1" dirty="0" smtClean="0">
                <a:latin typeface="Arial" pitchFamily="34" charset="0"/>
                <a:cs typeface="Arial" pitchFamily="34" charset="0"/>
              </a:rPr>
              <a:t> </a:t>
            </a:r>
            <a:r>
              <a:rPr lang="hr-HR" i="1" dirty="0" err="1" smtClean="0">
                <a:latin typeface="Arial" pitchFamily="34" charset="0"/>
                <a:cs typeface="Arial" pitchFamily="34" charset="0"/>
              </a:rPr>
              <a:t>salamandra</a:t>
            </a:r>
            <a:r>
              <a:rPr lang="hr-HR" dirty="0" smtClean="0">
                <a:latin typeface="Arial" pitchFamily="34" charset="0"/>
                <a:cs typeface="Arial" pitchFamily="34" charset="0"/>
              </a:rPr>
              <a:t> - pjegavi daždevnjak (</a:t>
            </a:r>
            <a:r>
              <a:rPr lang="hr-HR" dirty="0" err="1" smtClean="0">
                <a:latin typeface="Arial" pitchFamily="34" charset="0"/>
                <a:cs typeface="Arial" pitchFamily="34" charset="0"/>
              </a:rPr>
              <a:t>repaši</a:t>
            </a:r>
            <a:r>
              <a:rPr lang="hr-HR" dirty="0" smtClean="0">
                <a:latin typeface="Arial" pitchFamily="34" charset="0"/>
                <a:cs typeface="Arial" pitchFamily="34" charset="0"/>
              </a:rPr>
              <a:t>)</a:t>
            </a:r>
            <a:br>
              <a:rPr lang="hr-HR" dirty="0" smtClean="0">
                <a:latin typeface="Arial" pitchFamily="34" charset="0"/>
                <a:cs typeface="Arial" pitchFamily="34" charset="0"/>
              </a:rPr>
            </a:br>
            <a:r>
              <a:rPr lang="hr-HR" dirty="0" smtClean="0">
                <a:latin typeface="Arial" pitchFamily="34" charset="0"/>
                <a:cs typeface="Arial" pitchFamily="34" charset="0"/>
              </a:rPr>
              <a:t>2. </a:t>
            </a:r>
            <a:r>
              <a:rPr lang="hr-HR" i="1" dirty="0" err="1" smtClean="0">
                <a:latin typeface="Arial" pitchFamily="34" charset="0"/>
                <a:cs typeface="Arial" pitchFamily="34" charset="0"/>
              </a:rPr>
              <a:t>Triturus</a:t>
            </a:r>
            <a:r>
              <a:rPr lang="hr-HR" i="1" dirty="0" smtClean="0">
                <a:latin typeface="Arial" pitchFamily="34" charset="0"/>
                <a:cs typeface="Arial" pitchFamily="34" charset="0"/>
              </a:rPr>
              <a:t> </a:t>
            </a:r>
            <a:r>
              <a:rPr lang="hr-HR" i="1" dirty="0" err="1" smtClean="0">
                <a:latin typeface="Arial" pitchFamily="34" charset="0"/>
                <a:cs typeface="Arial" pitchFamily="34" charset="0"/>
              </a:rPr>
              <a:t>alpestris</a:t>
            </a:r>
            <a:r>
              <a:rPr lang="hr-HR" dirty="0" smtClean="0">
                <a:latin typeface="Arial" pitchFamily="34" charset="0"/>
                <a:cs typeface="Arial" pitchFamily="34" charset="0"/>
              </a:rPr>
              <a:t> - planinski vodenjak</a:t>
            </a:r>
            <a:br>
              <a:rPr lang="hr-HR" dirty="0" smtClean="0">
                <a:latin typeface="Arial" pitchFamily="34" charset="0"/>
                <a:cs typeface="Arial" pitchFamily="34" charset="0"/>
              </a:rPr>
            </a:br>
            <a:r>
              <a:rPr lang="hr-HR" dirty="0" smtClean="0">
                <a:latin typeface="Arial" pitchFamily="34" charset="0"/>
                <a:cs typeface="Arial" pitchFamily="34" charset="0"/>
              </a:rPr>
              <a:t>3. </a:t>
            </a:r>
            <a:r>
              <a:rPr lang="hr-HR" i="1" dirty="0" err="1" smtClean="0">
                <a:latin typeface="Arial" pitchFamily="34" charset="0"/>
                <a:cs typeface="Arial" pitchFamily="34" charset="0"/>
              </a:rPr>
              <a:t>Triturus</a:t>
            </a:r>
            <a:r>
              <a:rPr lang="hr-HR" i="1" dirty="0" smtClean="0">
                <a:latin typeface="Arial" pitchFamily="34" charset="0"/>
                <a:cs typeface="Arial" pitchFamily="34" charset="0"/>
              </a:rPr>
              <a:t> </a:t>
            </a:r>
            <a:r>
              <a:rPr lang="hr-HR" i="1" dirty="0" err="1" smtClean="0">
                <a:latin typeface="Arial" pitchFamily="34" charset="0"/>
                <a:cs typeface="Arial" pitchFamily="34" charset="0"/>
              </a:rPr>
              <a:t>vulgaris</a:t>
            </a:r>
            <a:r>
              <a:rPr lang="hr-HR" dirty="0" smtClean="0">
                <a:latin typeface="Arial" pitchFamily="34" charset="0"/>
                <a:cs typeface="Arial" pitchFamily="34" charset="0"/>
              </a:rPr>
              <a:t> - mali vodenjak</a:t>
            </a:r>
            <a:br>
              <a:rPr lang="hr-HR" dirty="0" smtClean="0">
                <a:latin typeface="Arial" pitchFamily="34" charset="0"/>
                <a:cs typeface="Arial" pitchFamily="34" charset="0"/>
              </a:rPr>
            </a:br>
            <a:r>
              <a:rPr lang="hr-HR" dirty="0" smtClean="0">
                <a:latin typeface="Arial" pitchFamily="34" charset="0"/>
                <a:cs typeface="Arial" pitchFamily="34" charset="0"/>
              </a:rPr>
              <a:t>4. </a:t>
            </a:r>
            <a:r>
              <a:rPr lang="hr-HR" i="1" dirty="0" err="1" smtClean="0">
                <a:latin typeface="Arial" pitchFamily="34" charset="0"/>
                <a:cs typeface="Arial" pitchFamily="34" charset="0"/>
              </a:rPr>
              <a:t>Triturus</a:t>
            </a:r>
            <a:r>
              <a:rPr lang="hr-HR" i="1" dirty="0" smtClean="0">
                <a:latin typeface="Arial" pitchFamily="34" charset="0"/>
                <a:cs typeface="Arial" pitchFamily="34" charset="0"/>
              </a:rPr>
              <a:t> </a:t>
            </a:r>
            <a:r>
              <a:rPr lang="hr-HR" i="1" dirty="0" err="1" smtClean="0">
                <a:latin typeface="Arial" pitchFamily="34" charset="0"/>
                <a:cs typeface="Arial" pitchFamily="34" charset="0"/>
              </a:rPr>
              <a:t>carnifex</a:t>
            </a:r>
            <a:r>
              <a:rPr lang="hr-HR" dirty="0" smtClean="0">
                <a:latin typeface="Arial" pitchFamily="34" charset="0"/>
                <a:cs typeface="Arial" pitchFamily="34" charset="0"/>
              </a:rPr>
              <a:t> - veliki vodenjak</a:t>
            </a:r>
            <a:br>
              <a:rPr lang="hr-HR" dirty="0" smtClean="0">
                <a:latin typeface="Arial" pitchFamily="34" charset="0"/>
                <a:cs typeface="Arial" pitchFamily="34" charset="0"/>
              </a:rPr>
            </a:br>
            <a:r>
              <a:rPr lang="hr-HR" dirty="0" smtClean="0">
                <a:latin typeface="Arial" pitchFamily="34" charset="0"/>
                <a:cs typeface="Arial" pitchFamily="34" charset="0"/>
              </a:rPr>
              <a:t>5. </a:t>
            </a:r>
            <a:r>
              <a:rPr lang="hr-HR" i="1" dirty="0" err="1" smtClean="0">
                <a:latin typeface="Arial" pitchFamily="34" charset="0"/>
                <a:cs typeface="Arial" pitchFamily="34" charset="0"/>
              </a:rPr>
              <a:t>Bombina</a:t>
            </a:r>
            <a:r>
              <a:rPr lang="hr-HR" i="1" dirty="0" smtClean="0">
                <a:latin typeface="Arial" pitchFamily="34" charset="0"/>
                <a:cs typeface="Arial" pitchFamily="34" charset="0"/>
              </a:rPr>
              <a:t> </a:t>
            </a:r>
            <a:r>
              <a:rPr lang="hr-HR" i="1" dirty="0" err="1" smtClean="0">
                <a:latin typeface="Arial" pitchFamily="34" charset="0"/>
                <a:cs typeface="Arial" pitchFamily="34" charset="0"/>
              </a:rPr>
              <a:t>bombina</a:t>
            </a:r>
            <a:r>
              <a:rPr lang="hr-HR" dirty="0" smtClean="0">
                <a:latin typeface="Arial" pitchFamily="34" charset="0"/>
                <a:cs typeface="Arial" pitchFamily="34" charset="0"/>
              </a:rPr>
              <a:t> -crveni mukač (</a:t>
            </a:r>
            <a:r>
              <a:rPr lang="hr-HR" dirty="0" err="1" smtClean="0">
                <a:latin typeface="Arial" pitchFamily="34" charset="0"/>
                <a:cs typeface="Arial" pitchFamily="34" charset="0"/>
              </a:rPr>
              <a:t>bezrepci</a:t>
            </a:r>
            <a:r>
              <a:rPr lang="hr-HR" dirty="0" smtClean="0">
                <a:latin typeface="Arial" pitchFamily="34" charset="0"/>
                <a:cs typeface="Arial" pitchFamily="34" charset="0"/>
              </a:rPr>
              <a:t>)</a:t>
            </a:r>
            <a:br>
              <a:rPr lang="hr-HR" dirty="0" smtClean="0">
                <a:latin typeface="Arial" pitchFamily="34" charset="0"/>
                <a:cs typeface="Arial" pitchFamily="34" charset="0"/>
              </a:rPr>
            </a:br>
            <a:r>
              <a:rPr lang="hr-HR" dirty="0" smtClean="0">
                <a:latin typeface="Arial" pitchFamily="34" charset="0"/>
                <a:cs typeface="Arial" pitchFamily="34" charset="0"/>
              </a:rPr>
              <a:t>6. </a:t>
            </a:r>
            <a:r>
              <a:rPr lang="hr-HR" i="1" dirty="0" err="1" smtClean="0">
                <a:latin typeface="Arial" pitchFamily="34" charset="0"/>
                <a:cs typeface="Arial" pitchFamily="34" charset="0"/>
              </a:rPr>
              <a:t>Bombina</a:t>
            </a:r>
            <a:r>
              <a:rPr lang="hr-HR" i="1" dirty="0" smtClean="0">
                <a:latin typeface="Arial" pitchFamily="34" charset="0"/>
                <a:cs typeface="Arial" pitchFamily="34" charset="0"/>
              </a:rPr>
              <a:t> </a:t>
            </a:r>
            <a:r>
              <a:rPr lang="hr-HR" i="1" dirty="0" err="1" smtClean="0">
                <a:latin typeface="Arial" pitchFamily="34" charset="0"/>
                <a:cs typeface="Arial" pitchFamily="34" charset="0"/>
              </a:rPr>
              <a:t>variegata</a:t>
            </a:r>
            <a:r>
              <a:rPr lang="hr-HR" dirty="0" smtClean="0">
                <a:latin typeface="Arial" pitchFamily="34" charset="0"/>
                <a:cs typeface="Arial" pitchFamily="34" charset="0"/>
              </a:rPr>
              <a:t> - žuti mukač</a:t>
            </a:r>
            <a:br>
              <a:rPr lang="hr-HR" dirty="0" smtClean="0">
                <a:latin typeface="Arial" pitchFamily="34" charset="0"/>
                <a:cs typeface="Arial" pitchFamily="34" charset="0"/>
              </a:rPr>
            </a:br>
            <a:r>
              <a:rPr lang="hr-HR" dirty="0" smtClean="0">
                <a:latin typeface="Arial" pitchFamily="34" charset="0"/>
                <a:cs typeface="Arial" pitchFamily="34" charset="0"/>
              </a:rPr>
              <a:t>7. </a:t>
            </a:r>
            <a:r>
              <a:rPr lang="hr-HR" i="1" dirty="0" err="1" smtClean="0">
                <a:latin typeface="Arial" pitchFamily="34" charset="0"/>
                <a:cs typeface="Arial" pitchFamily="34" charset="0"/>
              </a:rPr>
              <a:t>Bufo</a:t>
            </a:r>
            <a:r>
              <a:rPr lang="hr-HR" i="1" dirty="0" smtClean="0">
                <a:latin typeface="Arial" pitchFamily="34" charset="0"/>
                <a:cs typeface="Arial" pitchFamily="34" charset="0"/>
              </a:rPr>
              <a:t> </a:t>
            </a:r>
            <a:r>
              <a:rPr lang="hr-HR" i="1" dirty="0" err="1" smtClean="0">
                <a:latin typeface="Arial" pitchFamily="34" charset="0"/>
                <a:cs typeface="Arial" pitchFamily="34" charset="0"/>
              </a:rPr>
              <a:t>bufo</a:t>
            </a:r>
            <a:r>
              <a:rPr lang="hr-HR" dirty="0" smtClean="0">
                <a:latin typeface="Arial" pitchFamily="34" charset="0"/>
                <a:cs typeface="Arial" pitchFamily="34" charset="0"/>
              </a:rPr>
              <a:t> - smeđa krastača</a:t>
            </a:r>
            <a:br>
              <a:rPr lang="hr-HR" dirty="0" smtClean="0">
                <a:latin typeface="Arial" pitchFamily="34" charset="0"/>
                <a:cs typeface="Arial" pitchFamily="34" charset="0"/>
              </a:rPr>
            </a:br>
            <a:r>
              <a:rPr lang="hr-HR" dirty="0" smtClean="0">
                <a:latin typeface="Arial" pitchFamily="34" charset="0"/>
                <a:cs typeface="Arial" pitchFamily="34" charset="0"/>
              </a:rPr>
              <a:t>8. </a:t>
            </a:r>
            <a:r>
              <a:rPr lang="hr-HR" i="1" dirty="0" err="1" smtClean="0">
                <a:latin typeface="Arial" pitchFamily="34" charset="0"/>
                <a:cs typeface="Arial" pitchFamily="34" charset="0"/>
              </a:rPr>
              <a:t>Hyla</a:t>
            </a:r>
            <a:r>
              <a:rPr lang="hr-HR" i="1" dirty="0" smtClean="0">
                <a:latin typeface="Arial" pitchFamily="34" charset="0"/>
                <a:cs typeface="Arial" pitchFamily="34" charset="0"/>
              </a:rPr>
              <a:t> </a:t>
            </a:r>
            <a:r>
              <a:rPr lang="hr-HR" i="1" dirty="0" err="1" smtClean="0">
                <a:latin typeface="Arial" pitchFamily="34" charset="0"/>
                <a:cs typeface="Arial" pitchFamily="34" charset="0"/>
              </a:rPr>
              <a:t>arborea</a:t>
            </a:r>
            <a:r>
              <a:rPr lang="hr-HR" dirty="0" smtClean="0">
                <a:latin typeface="Arial" pitchFamily="34" charset="0"/>
                <a:cs typeface="Arial" pitchFamily="34" charset="0"/>
              </a:rPr>
              <a:t> - gatalinka</a:t>
            </a:r>
            <a:br>
              <a:rPr lang="hr-HR" dirty="0" smtClean="0">
                <a:latin typeface="Arial" pitchFamily="34" charset="0"/>
                <a:cs typeface="Arial" pitchFamily="34" charset="0"/>
              </a:rPr>
            </a:br>
            <a:r>
              <a:rPr lang="hr-HR" dirty="0" smtClean="0">
                <a:latin typeface="Arial" pitchFamily="34" charset="0"/>
                <a:cs typeface="Arial" pitchFamily="34" charset="0"/>
              </a:rPr>
              <a:t>9. </a:t>
            </a:r>
            <a:r>
              <a:rPr lang="hr-HR" i="1" dirty="0" smtClean="0">
                <a:latin typeface="Arial" pitchFamily="34" charset="0"/>
                <a:cs typeface="Arial" pitchFamily="34" charset="0"/>
              </a:rPr>
              <a:t>Rana </a:t>
            </a:r>
            <a:r>
              <a:rPr lang="hr-HR" i="1" dirty="0" err="1" smtClean="0">
                <a:latin typeface="Arial" pitchFamily="34" charset="0"/>
                <a:cs typeface="Arial" pitchFamily="34" charset="0"/>
              </a:rPr>
              <a:t>arvalis</a:t>
            </a:r>
            <a:r>
              <a:rPr lang="hr-HR" dirty="0" smtClean="0">
                <a:latin typeface="Arial" pitchFamily="34" charset="0"/>
                <a:cs typeface="Arial" pitchFamily="34" charset="0"/>
              </a:rPr>
              <a:t> - močvarna smeđa žaba</a:t>
            </a:r>
            <a:br>
              <a:rPr lang="hr-HR" dirty="0" smtClean="0">
                <a:latin typeface="Arial" pitchFamily="34" charset="0"/>
                <a:cs typeface="Arial" pitchFamily="34" charset="0"/>
              </a:rPr>
            </a:br>
            <a:r>
              <a:rPr lang="hr-HR" dirty="0" smtClean="0">
                <a:latin typeface="Arial" pitchFamily="34" charset="0"/>
                <a:cs typeface="Arial" pitchFamily="34" charset="0"/>
              </a:rPr>
              <a:t>10. </a:t>
            </a:r>
            <a:r>
              <a:rPr lang="hr-HR" i="1" dirty="0" smtClean="0">
                <a:latin typeface="Arial" pitchFamily="34" charset="0"/>
                <a:cs typeface="Arial" pitchFamily="34" charset="0"/>
              </a:rPr>
              <a:t>Rana </a:t>
            </a:r>
            <a:r>
              <a:rPr lang="hr-HR" i="1" dirty="0" err="1" smtClean="0">
                <a:latin typeface="Arial" pitchFamily="34" charset="0"/>
                <a:cs typeface="Arial" pitchFamily="34" charset="0"/>
              </a:rPr>
              <a:t>dalmatina</a:t>
            </a:r>
            <a:r>
              <a:rPr lang="hr-HR" dirty="0" smtClean="0">
                <a:latin typeface="Arial" pitchFamily="34" charset="0"/>
                <a:cs typeface="Arial" pitchFamily="34" charset="0"/>
              </a:rPr>
              <a:t> - šumska smeđa žaba</a:t>
            </a:r>
            <a:br>
              <a:rPr lang="hr-HR" dirty="0" smtClean="0">
                <a:latin typeface="Arial" pitchFamily="34" charset="0"/>
                <a:cs typeface="Arial" pitchFamily="34" charset="0"/>
              </a:rPr>
            </a:br>
            <a:r>
              <a:rPr lang="hr-HR" dirty="0" smtClean="0">
                <a:latin typeface="Arial" pitchFamily="34" charset="0"/>
                <a:cs typeface="Arial" pitchFamily="34" charset="0"/>
              </a:rPr>
              <a:t>11. </a:t>
            </a:r>
            <a:r>
              <a:rPr lang="hr-HR" i="1" dirty="0" smtClean="0">
                <a:latin typeface="Arial" pitchFamily="34" charset="0"/>
                <a:cs typeface="Arial" pitchFamily="34" charset="0"/>
              </a:rPr>
              <a:t>Rana </a:t>
            </a:r>
            <a:r>
              <a:rPr lang="hr-HR" i="1" dirty="0" err="1" smtClean="0">
                <a:latin typeface="Arial" pitchFamily="34" charset="0"/>
                <a:cs typeface="Arial" pitchFamily="34" charset="0"/>
              </a:rPr>
              <a:t>temporaria</a:t>
            </a:r>
            <a:r>
              <a:rPr lang="hr-HR" dirty="0" smtClean="0">
                <a:latin typeface="Arial" pitchFamily="34" charset="0"/>
                <a:cs typeface="Arial" pitchFamily="34" charset="0"/>
              </a:rPr>
              <a:t> - livadna smeđa žaba</a:t>
            </a:r>
            <a:br>
              <a:rPr lang="hr-HR" dirty="0" smtClean="0">
                <a:latin typeface="Arial" pitchFamily="34" charset="0"/>
                <a:cs typeface="Arial" pitchFamily="34" charset="0"/>
              </a:rPr>
            </a:br>
            <a:r>
              <a:rPr lang="hr-HR" dirty="0" smtClean="0">
                <a:latin typeface="Arial" pitchFamily="34" charset="0"/>
                <a:cs typeface="Arial" pitchFamily="34" charset="0"/>
              </a:rPr>
              <a:t>12. </a:t>
            </a:r>
            <a:r>
              <a:rPr lang="hr-HR" i="1" dirty="0" smtClean="0">
                <a:latin typeface="Arial" pitchFamily="34" charset="0"/>
                <a:cs typeface="Arial" pitchFamily="34" charset="0"/>
              </a:rPr>
              <a:t>Rana </a:t>
            </a:r>
            <a:r>
              <a:rPr lang="hr-HR" i="1" dirty="0" err="1" smtClean="0">
                <a:latin typeface="Arial" pitchFamily="34" charset="0"/>
                <a:cs typeface="Arial" pitchFamily="34" charset="0"/>
              </a:rPr>
              <a:t>ridibunda</a:t>
            </a:r>
            <a:r>
              <a:rPr lang="hr-HR" dirty="0" smtClean="0">
                <a:latin typeface="Arial" pitchFamily="34" charset="0"/>
                <a:cs typeface="Arial" pitchFamily="34" charset="0"/>
              </a:rPr>
              <a:t> - velika zelena žaba</a:t>
            </a:r>
            <a:br>
              <a:rPr lang="hr-HR" dirty="0" smtClean="0">
                <a:latin typeface="Arial" pitchFamily="34" charset="0"/>
                <a:cs typeface="Arial" pitchFamily="34" charset="0"/>
              </a:rPr>
            </a:br>
            <a:r>
              <a:rPr lang="hr-HR" dirty="0" smtClean="0">
                <a:latin typeface="Arial" pitchFamily="34" charset="0"/>
                <a:cs typeface="Arial" pitchFamily="34" charset="0"/>
              </a:rPr>
              <a:t>13. </a:t>
            </a:r>
            <a:r>
              <a:rPr lang="hr-HR" i="1" dirty="0" smtClean="0">
                <a:latin typeface="Arial" pitchFamily="34" charset="0"/>
                <a:cs typeface="Arial" pitchFamily="34" charset="0"/>
              </a:rPr>
              <a:t>Rana </a:t>
            </a:r>
            <a:r>
              <a:rPr lang="hr-HR" i="1" dirty="0" err="1" smtClean="0">
                <a:latin typeface="Arial" pitchFamily="34" charset="0"/>
                <a:cs typeface="Arial" pitchFamily="34" charset="0"/>
              </a:rPr>
              <a:t>esculenta</a:t>
            </a:r>
            <a:r>
              <a:rPr lang="hr-HR" dirty="0" smtClean="0">
                <a:latin typeface="Arial" pitchFamily="34" charset="0"/>
                <a:cs typeface="Arial" pitchFamily="34" charset="0"/>
              </a:rPr>
              <a:t> - zelena žaba</a:t>
            </a:r>
            <a:endParaRPr lang="hr-HR"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5" name="Text Box 5"/>
          <p:cNvSpPr txBox="1">
            <a:spLocks noChangeArrowheads="1"/>
          </p:cNvSpPr>
          <p:nvPr/>
        </p:nvSpPr>
        <p:spPr bwMode="auto">
          <a:xfrm>
            <a:off x="250825" y="333375"/>
            <a:ext cx="2595647" cy="369332"/>
          </a:xfrm>
          <a:prstGeom prst="rect">
            <a:avLst/>
          </a:prstGeom>
          <a:noFill/>
          <a:ln w="9525">
            <a:noFill/>
            <a:miter lim="800000"/>
            <a:headEnd/>
            <a:tailEnd/>
          </a:ln>
          <a:effectLst/>
        </p:spPr>
        <p:txBody>
          <a:bodyPr wrap="none">
            <a:spAutoFit/>
          </a:bodyPr>
          <a:lstStyle/>
          <a:p>
            <a:r>
              <a:rPr lang="hr-HR" dirty="0" err="1" smtClean="0">
                <a:latin typeface="Arial" pitchFamily="34" charset="0"/>
                <a:cs typeface="Arial" pitchFamily="34" charset="0"/>
              </a:rPr>
              <a:t>Herpetofauna</a:t>
            </a:r>
            <a:r>
              <a:rPr lang="hr-HR" dirty="0" smtClean="0">
                <a:latin typeface="Arial" pitchFamily="34" charset="0"/>
                <a:cs typeface="Arial" pitchFamily="34" charset="0"/>
              </a:rPr>
              <a:t> Turopolja</a:t>
            </a:r>
            <a:endParaRPr lang="hr-HR" dirty="0">
              <a:latin typeface="Arial" pitchFamily="34" charset="0"/>
              <a:cs typeface="Arial" pitchFamily="34" charset="0"/>
            </a:endParaRPr>
          </a:p>
        </p:txBody>
      </p:sp>
      <p:pic>
        <p:nvPicPr>
          <p:cNvPr id="6" name="Picture 6" descr="ElapheLongissima3"/>
          <p:cNvPicPr>
            <a:picLocks noChangeAspect="1" noChangeArrowheads="1"/>
          </p:cNvPicPr>
          <p:nvPr/>
        </p:nvPicPr>
        <p:blipFill>
          <a:blip r:embed="rId2" cstate="print"/>
          <a:srcRect/>
          <a:stretch>
            <a:fillRect/>
          </a:stretch>
        </p:blipFill>
        <p:spPr bwMode="auto">
          <a:xfrm>
            <a:off x="4356100" y="188913"/>
            <a:ext cx="792163" cy="452437"/>
          </a:xfrm>
          <a:prstGeom prst="rect">
            <a:avLst/>
          </a:prstGeom>
          <a:noFill/>
        </p:spPr>
      </p:pic>
      <p:pic>
        <p:nvPicPr>
          <p:cNvPr id="8" name="Picture 8" descr="0000832545_l_0_0u9lg7"/>
          <p:cNvPicPr>
            <a:picLocks noChangeAspect="1" noChangeArrowheads="1"/>
          </p:cNvPicPr>
          <p:nvPr/>
        </p:nvPicPr>
        <p:blipFill>
          <a:blip r:embed="rId3"/>
          <a:srcRect/>
          <a:stretch>
            <a:fillRect/>
          </a:stretch>
        </p:blipFill>
        <p:spPr bwMode="auto">
          <a:xfrm>
            <a:off x="4643438" y="908050"/>
            <a:ext cx="4306887" cy="5759450"/>
          </a:xfrm>
          <a:prstGeom prst="rect">
            <a:avLst/>
          </a:prstGeom>
          <a:noFill/>
        </p:spPr>
      </p:pic>
      <p:sp>
        <p:nvSpPr>
          <p:cNvPr id="9" name="Rectangle 8"/>
          <p:cNvSpPr/>
          <p:nvPr/>
        </p:nvSpPr>
        <p:spPr>
          <a:xfrm>
            <a:off x="142844" y="1928802"/>
            <a:ext cx="4500594" cy="3416320"/>
          </a:xfrm>
          <a:prstGeom prst="rect">
            <a:avLst/>
          </a:prstGeom>
        </p:spPr>
        <p:txBody>
          <a:bodyPr wrap="square">
            <a:spAutoFit/>
          </a:bodyPr>
          <a:lstStyle/>
          <a:p>
            <a:r>
              <a:rPr lang="hr-HR" b="1" dirty="0" smtClean="0">
                <a:latin typeface="Arial" pitchFamily="34" charset="0"/>
                <a:cs typeface="Arial" pitchFamily="34" charset="0"/>
              </a:rPr>
              <a:t>●</a:t>
            </a:r>
            <a:r>
              <a:rPr lang="hr-HR" dirty="0" smtClean="0">
                <a:latin typeface="Arial" pitchFamily="34" charset="0"/>
                <a:cs typeface="Arial" pitchFamily="34" charset="0"/>
              </a:rPr>
              <a:t> </a:t>
            </a:r>
            <a:r>
              <a:rPr lang="hr-HR" b="1" i="1" dirty="0" smtClean="0">
                <a:latin typeface="Arial" pitchFamily="34" charset="0"/>
                <a:cs typeface="Arial" pitchFamily="34" charset="0"/>
              </a:rPr>
              <a:t>REPTILIA</a:t>
            </a:r>
            <a:r>
              <a:rPr lang="hr-HR" b="1" dirty="0" smtClean="0">
                <a:latin typeface="Arial" pitchFamily="34" charset="0"/>
                <a:cs typeface="Arial" pitchFamily="34" charset="0"/>
              </a:rPr>
              <a:t> – gmazovi (0)</a:t>
            </a:r>
          </a:p>
          <a:p>
            <a:r>
              <a:rPr lang="hr-HR" b="1" dirty="0" smtClean="0">
                <a:latin typeface="Arial" pitchFamily="34" charset="0"/>
                <a:cs typeface="Arial" pitchFamily="34" charset="0"/>
              </a:rPr>
              <a:t>●</a:t>
            </a:r>
            <a:r>
              <a:rPr lang="hr-HR" dirty="0" smtClean="0">
                <a:latin typeface="Arial" pitchFamily="34" charset="0"/>
                <a:cs typeface="Arial" pitchFamily="34" charset="0"/>
              </a:rPr>
              <a:t> </a:t>
            </a:r>
            <a:r>
              <a:rPr lang="hr-HR" b="1" i="1" dirty="0" err="1" smtClean="0">
                <a:latin typeface="Arial" pitchFamily="34" charset="0"/>
                <a:cs typeface="Arial" pitchFamily="34" charset="0"/>
              </a:rPr>
              <a:t>Sauria</a:t>
            </a:r>
            <a:r>
              <a:rPr lang="hr-HR" b="1" dirty="0" smtClean="0">
                <a:latin typeface="Arial" pitchFamily="34" charset="0"/>
                <a:cs typeface="Arial" pitchFamily="34" charset="0"/>
              </a:rPr>
              <a:t> – </a:t>
            </a:r>
            <a:r>
              <a:rPr lang="hr-HR" b="1" dirty="0" err="1" smtClean="0">
                <a:latin typeface="Arial" pitchFamily="34" charset="0"/>
                <a:cs typeface="Arial" pitchFamily="34" charset="0"/>
              </a:rPr>
              <a:t>gusteri</a:t>
            </a:r>
            <a:r>
              <a:rPr lang="hr-HR" b="1" dirty="0" smtClean="0">
                <a:latin typeface="Arial" pitchFamily="34" charset="0"/>
                <a:cs typeface="Arial" pitchFamily="34" charset="0"/>
              </a:rPr>
              <a:t> (2):</a:t>
            </a:r>
          </a:p>
          <a:p>
            <a:r>
              <a:rPr lang="hr-HR" dirty="0" smtClean="0">
                <a:latin typeface="Arial" pitchFamily="34" charset="0"/>
                <a:cs typeface="Arial" pitchFamily="34" charset="0"/>
              </a:rPr>
              <a:t>1. </a:t>
            </a:r>
            <a:r>
              <a:rPr lang="hr-HR" i="1" dirty="0" err="1" smtClean="0">
                <a:latin typeface="Arial" pitchFamily="34" charset="0"/>
                <a:cs typeface="Arial" pitchFamily="34" charset="0"/>
              </a:rPr>
              <a:t>Anguis</a:t>
            </a:r>
            <a:r>
              <a:rPr lang="hr-HR" i="1" dirty="0" smtClean="0">
                <a:latin typeface="Arial" pitchFamily="34" charset="0"/>
                <a:cs typeface="Arial" pitchFamily="34" charset="0"/>
              </a:rPr>
              <a:t> </a:t>
            </a:r>
            <a:r>
              <a:rPr lang="hr-HR" i="1" dirty="0" err="1" smtClean="0">
                <a:latin typeface="Arial" pitchFamily="34" charset="0"/>
                <a:cs typeface="Arial" pitchFamily="34" charset="0"/>
              </a:rPr>
              <a:t>fragilis</a:t>
            </a:r>
            <a:r>
              <a:rPr lang="hr-HR" dirty="0" smtClean="0">
                <a:latin typeface="Arial" pitchFamily="34" charset="0"/>
                <a:cs typeface="Arial" pitchFamily="34" charset="0"/>
              </a:rPr>
              <a:t> - sljepić</a:t>
            </a:r>
          </a:p>
          <a:p>
            <a:r>
              <a:rPr lang="hr-HR" dirty="0" smtClean="0">
                <a:latin typeface="Arial" pitchFamily="34" charset="0"/>
                <a:cs typeface="Arial" pitchFamily="34" charset="0"/>
              </a:rPr>
              <a:t>2. </a:t>
            </a:r>
            <a:r>
              <a:rPr lang="hr-HR" i="1" dirty="0" err="1" smtClean="0">
                <a:latin typeface="Arial" pitchFamily="34" charset="0"/>
                <a:cs typeface="Arial" pitchFamily="34" charset="0"/>
              </a:rPr>
              <a:t>Lacerta</a:t>
            </a:r>
            <a:r>
              <a:rPr lang="hr-HR" i="1" dirty="0" smtClean="0">
                <a:latin typeface="Arial" pitchFamily="34" charset="0"/>
                <a:cs typeface="Arial" pitchFamily="34" charset="0"/>
              </a:rPr>
              <a:t> </a:t>
            </a:r>
            <a:r>
              <a:rPr lang="hr-HR" i="1" dirty="0" err="1" smtClean="0">
                <a:latin typeface="Arial" pitchFamily="34" charset="0"/>
                <a:cs typeface="Arial" pitchFamily="34" charset="0"/>
              </a:rPr>
              <a:t>agilis</a:t>
            </a:r>
            <a:r>
              <a:rPr lang="hr-HR" dirty="0" smtClean="0">
                <a:latin typeface="Arial" pitchFamily="34" charset="0"/>
                <a:cs typeface="Arial" pitchFamily="34" charset="0"/>
              </a:rPr>
              <a:t> - livadna gušterica</a:t>
            </a:r>
          </a:p>
          <a:p>
            <a:r>
              <a:rPr lang="hr-HR" b="1" dirty="0" smtClean="0">
                <a:latin typeface="Arial" pitchFamily="34" charset="0"/>
                <a:cs typeface="Arial" pitchFamily="34" charset="0"/>
              </a:rPr>
              <a:t>●</a:t>
            </a:r>
            <a:r>
              <a:rPr lang="hr-HR" dirty="0" smtClean="0">
                <a:latin typeface="Arial" pitchFamily="34" charset="0"/>
                <a:cs typeface="Arial" pitchFamily="34" charset="0"/>
              </a:rPr>
              <a:t> </a:t>
            </a:r>
            <a:r>
              <a:rPr lang="hr-HR" b="1" i="1" dirty="0" err="1" smtClean="0">
                <a:latin typeface="Arial" pitchFamily="34" charset="0"/>
                <a:cs typeface="Arial" pitchFamily="34" charset="0"/>
              </a:rPr>
              <a:t>Serpentes</a:t>
            </a:r>
            <a:r>
              <a:rPr lang="hr-HR" b="1" i="1" dirty="0" smtClean="0">
                <a:latin typeface="Arial" pitchFamily="34" charset="0"/>
                <a:cs typeface="Arial" pitchFamily="34" charset="0"/>
              </a:rPr>
              <a:t> – </a:t>
            </a:r>
            <a:r>
              <a:rPr lang="hr-HR" b="1" dirty="0" smtClean="0">
                <a:latin typeface="Arial" pitchFamily="34" charset="0"/>
                <a:cs typeface="Arial" pitchFamily="34" charset="0"/>
              </a:rPr>
              <a:t>zmije (7):</a:t>
            </a:r>
          </a:p>
          <a:p>
            <a:r>
              <a:rPr lang="hr-HR" dirty="0" smtClean="0">
                <a:latin typeface="Arial" pitchFamily="34" charset="0"/>
                <a:cs typeface="Arial" pitchFamily="34" charset="0"/>
              </a:rPr>
              <a:t>3. </a:t>
            </a:r>
            <a:r>
              <a:rPr lang="hr-HR" i="1" dirty="0" err="1" smtClean="0">
                <a:latin typeface="Arial" pitchFamily="34" charset="0"/>
                <a:cs typeface="Arial" pitchFamily="34" charset="0"/>
              </a:rPr>
              <a:t>Natrix</a:t>
            </a:r>
            <a:r>
              <a:rPr lang="hr-HR" i="1" dirty="0" smtClean="0">
                <a:latin typeface="Arial" pitchFamily="34" charset="0"/>
                <a:cs typeface="Arial" pitchFamily="34" charset="0"/>
              </a:rPr>
              <a:t> </a:t>
            </a:r>
            <a:r>
              <a:rPr lang="hr-HR" i="1" dirty="0" err="1" smtClean="0">
                <a:latin typeface="Arial" pitchFamily="34" charset="0"/>
                <a:cs typeface="Arial" pitchFamily="34" charset="0"/>
              </a:rPr>
              <a:t>natrix</a:t>
            </a:r>
            <a:r>
              <a:rPr lang="hr-HR" dirty="0" smtClean="0">
                <a:latin typeface="Arial" pitchFamily="34" charset="0"/>
                <a:cs typeface="Arial" pitchFamily="34" charset="0"/>
              </a:rPr>
              <a:t> - bjelouška</a:t>
            </a:r>
            <a:br>
              <a:rPr lang="hr-HR" dirty="0" smtClean="0">
                <a:latin typeface="Arial" pitchFamily="34" charset="0"/>
                <a:cs typeface="Arial" pitchFamily="34" charset="0"/>
              </a:rPr>
            </a:br>
            <a:r>
              <a:rPr lang="hr-HR" dirty="0" smtClean="0">
                <a:latin typeface="Arial" pitchFamily="34" charset="0"/>
                <a:cs typeface="Arial" pitchFamily="34" charset="0"/>
              </a:rPr>
              <a:t>4. </a:t>
            </a:r>
            <a:r>
              <a:rPr lang="hr-HR" i="1" dirty="0" err="1" smtClean="0">
                <a:latin typeface="Arial" pitchFamily="34" charset="0"/>
                <a:cs typeface="Arial" pitchFamily="34" charset="0"/>
              </a:rPr>
              <a:t>Natrix</a:t>
            </a:r>
            <a:r>
              <a:rPr lang="hr-HR" i="1" dirty="0" smtClean="0">
                <a:latin typeface="Arial" pitchFamily="34" charset="0"/>
                <a:cs typeface="Arial" pitchFamily="34" charset="0"/>
              </a:rPr>
              <a:t> </a:t>
            </a:r>
            <a:r>
              <a:rPr lang="hr-HR" i="1" dirty="0" err="1" smtClean="0">
                <a:latin typeface="Arial" pitchFamily="34" charset="0"/>
                <a:cs typeface="Arial" pitchFamily="34" charset="0"/>
              </a:rPr>
              <a:t>tessellata</a:t>
            </a:r>
            <a:r>
              <a:rPr lang="hr-HR" dirty="0" smtClean="0">
                <a:latin typeface="Arial" pitchFamily="34" charset="0"/>
                <a:cs typeface="Arial" pitchFamily="34" charset="0"/>
              </a:rPr>
              <a:t> – ribarica ???</a:t>
            </a:r>
            <a:br>
              <a:rPr lang="hr-HR" dirty="0" smtClean="0">
                <a:latin typeface="Arial" pitchFamily="34" charset="0"/>
                <a:cs typeface="Arial" pitchFamily="34" charset="0"/>
              </a:rPr>
            </a:br>
            <a:r>
              <a:rPr lang="hr-HR" dirty="0" smtClean="0">
                <a:latin typeface="Arial" pitchFamily="34" charset="0"/>
                <a:cs typeface="Arial" pitchFamily="34" charset="0"/>
              </a:rPr>
              <a:t>5. </a:t>
            </a:r>
            <a:r>
              <a:rPr lang="hr-HR" i="1" dirty="0" err="1" smtClean="0">
                <a:latin typeface="Arial" pitchFamily="34" charset="0"/>
                <a:cs typeface="Arial" pitchFamily="34" charset="0"/>
              </a:rPr>
              <a:t>Vipera</a:t>
            </a:r>
            <a:r>
              <a:rPr lang="hr-HR" i="1" dirty="0" smtClean="0">
                <a:latin typeface="Arial" pitchFamily="34" charset="0"/>
                <a:cs typeface="Arial" pitchFamily="34" charset="0"/>
              </a:rPr>
              <a:t> </a:t>
            </a:r>
            <a:r>
              <a:rPr lang="hr-HR" i="1" dirty="0" err="1" smtClean="0">
                <a:latin typeface="Arial" pitchFamily="34" charset="0"/>
                <a:cs typeface="Arial" pitchFamily="34" charset="0"/>
              </a:rPr>
              <a:t>berus</a:t>
            </a:r>
            <a:r>
              <a:rPr lang="hr-HR" dirty="0" smtClean="0">
                <a:latin typeface="Arial" pitchFamily="34" charset="0"/>
                <a:cs typeface="Arial" pitchFamily="34" charset="0"/>
              </a:rPr>
              <a:t> - riđovka</a:t>
            </a:r>
            <a:br>
              <a:rPr lang="hr-HR" dirty="0" smtClean="0">
                <a:latin typeface="Arial" pitchFamily="34" charset="0"/>
                <a:cs typeface="Arial" pitchFamily="34" charset="0"/>
              </a:rPr>
            </a:br>
            <a:r>
              <a:rPr lang="hr-HR" dirty="0" smtClean="0">
                <a:latin typeface="Arial" pitchFamily="34" charset="0"/>
                <a:cs typeface="Arial" pitchFamily="34" charset="0"/>
              </a:rPr>
              <a:t>6. </a:t>
            </a:r>
            <a:r>
              <a:rPr lang="hr-HR" i="1" dirty="0" err="1" smtClean="0">
                <a:latin typeface="Arial" pitchFamily="34" charset="0"/>
                <a:cs typeface="Arial" pitchFamily="34" charset="0"/>
              </a:rPr>
              <a:t>Elaphe</a:t>
            </a:r>
            <a:r>
              <a:rPr lang="hr-HR" i="1" dirty="0" smtClean="0">
                <a:latin typeface="Arial" pitchFamily="34" charset="0"/>
                <a:cs typeface="Arial" pitchFamily="34" charset="0"/>
              </a:rPr>
              <a:t> </a:t>
            </a:r>
            <a:r>
              <a:rPr lang="hr-HR" i="1" dirty="0" err="1" smtClean="0">
                <a:latin typeface="Arial" pitchFamily="34" charset="0"/>
                <a:cs typeface="Arial" pitchFamily="34" charset="0"/>
              </a:rPr>
              <a:t>longissima</a:t>
            </a:r>
            <a:r>
              <a:rPr lang="hr-HR" dirty="0" smtClean="0">
                <a:latin typeface="Arial" pitchFamily="34" charset="0"/>
                <a:cs typeface="Arial" pitchFamily="34" charset="0"/>
              </a:rPr>
              <a:t> - eskulapova zmija</a:t>
            </a:r>
            <a:br>
              <a:rPr lang="hr-HR" dirty="0" smtClean="0">
                <a:latin typeface="Arial" pitchFamily="34" charset="0"/>
                <a:cs typeface="Arial" pitchFamily="34" charset="0"/>
              </a:rPr>
            </a:br>
            <a:r>
              <a:rPr lang="hr-HR" dirty="0" smtClean="0">
                <a:latin typeface="Arial" pitchFamily="34" charset="0"/>
                <a:cs typeface="Arial" pitchFamily="34" charset="0"/>
              </a:rPr>
              <a:t>7. </a:t>
            </a:r>
            <a:r>
              <a:rPr lang="hr-HR" i="1" dirty="0" err="1" smtClean="0">
                <a:latin typeface="Arial" pitchFamily="34" charset="0"/>
                <a:cs typeface="Arial" pitchFamily="34" charset="0"/>
              </a:rPr>
              <a:t>Coronella</a:t>
            </a:r>
            <a:r>
              <a:rPr lang="hr-HR" i="1" dirty="0" smtClean="0">
                <a:latin typeface="Arial" pitchFamily="34" charset="0"/>
                <a:cs typeface="Arial" pitchFamily="34" charset="0"/>
              </a:rPr>
              <a:t> </a:t>
            </a:r>
            <a:r>
              <a:rPr lang="hr-HR" i="1" dirty="0" err="1" smtClean="0">
                <a:latin typeface="Arial" pitchFamily="34" charset="0"/>
                <a:cs typeface="Arial" pitchFamily="34" charset="0"/>
              </a:rPr>
              <a:t>austriaca</a:t>
            </a:r>
            <a:r>
              <a:rPr lang="hr-HR" dirty="0" smtClean="0">
                <a:latin typeface="Arial" pitchFamily="34" charset="0"/>
                <a:cs typeface="Arial" pitchFamily="34" charset="0"/>
              </a:rPr>
              <a:t> - </a:t>
            </a:r>
            <a:r>
              <a:rPr lang="hr-HR" dirty="0" err="1" smtClean="0">
                <a:latin typeface="Arial" pitchFamily="34" charset="0"/>
                <a:cs typeface="Arial" pitchFamily="34" charset="0"/>
              </a:rPr>
              <a:t>smukulja</a:t>
            </a:r>
            <a:endParaRPr lang="hr-HR" dirty="0" smtClean="0">
              <a:latin typeface="Arial" pitchFamily="34" charset="0"/>
              <a:cs typeface="Arial" pitchFamily="34" charset="0"/>
            </a:endParaRPr>
          </a:p>
          <a:p>
            <a:r>
              <a:rPr lang="hr-HR" b="1" dirty="0" smtClean="0">
                <a:latin typeface="Arial" pitchFamily="34" charset="0"/>
                <a:cs typeface="Arial" pitchFamily="34" charset="0"/>
              </a:rPr>
              <a:t>●</a:t>
            </a:r>
            <a:r>
              <a:rPr lang="hr-HR" dirty="0" smtClean="0">
                <a:latin typeface="Arial" pitchFamily="34" charset="0"/>
                <a:cs typeface="Arial" pitchFamily="34" charset="0"/>
              </a:rPr>
              <a:t> </a:t>
            </a:r>
            <a:r>
              <a:rPr lang="hr-HR" b="1" i="1" dirty="0" err="1" smtClean="0">
                <a:latin typeface="Arial" pitchFamily="34" charset="0"/>
                <a:cs typeface="Arial" pitchFamily="34" charset="0"/>
              </a:rPr>
              <a:t>Chelonia</a:t>
            </a:r>
            <a:r>
              <a:rPr lang="hr-HR" b="1" dirty="0" smtClean="0">
                <a:latin typeface="Arial" pitchFamily="34" charset="0"/>
                <a:cs typeface="Arial" pitchFamily="34" charset="0"/>
              </a:rPr>
              <a:t> – kornjače (1):</a:t>
            </a:r>
          </a:p>
          <a:p>
            <a:r>
              <a:rPr lang="hr-HR" dirty="0" smtClean="0">
                <a:latin typeface="Arial" pitchFamily="34" charset="0"/>
                <a:cs typeface="Arial" pitchFamily="34" charset="0"/>
              </a:rPr>
              <a:t>8. </a:t>
            </a:r>
            <a:r>
              <a:rPr lang="hr-HR" i="1" dirty="0" err="1" smtClean="0">
                <a:latin typeface="Arial" pitchFamily="34" charset="0"/>
                <a:cs typeface="Arial" pitchFamily="34" charset="0"/>
              </a:rPr>
              <a:t>Emys</a:t>
            </a:r>
            <a:r>
              <a:rPr lang="hr-HR" i="1" dirty="0" smtClean="0">
                <a:latin typeface="Arial" pitchFamily="34" charset="0"/>
                <a:cs typeface="Arial" pitchFamily="34" charset="0"/>
              </a:rPr>
              <a:t> </a:t>
            </a:r>
            <a:r>
              <a:rPr lang="hr-HR" i="1" dirty="0" err="1" smtClean="0">
                <a:latin typeface="Arial" pitchFamily="34" charset="0"/>
                <a:cs typeface="Arial" pitchFamily="34" charset="0"/>
              </a:rPr>
              <a:t>orbicularis</a:t>
            </a:r>
            <a:r>
              <a:rPr lang="hr-HR" dirty="0" smtClean="0">
                <a:latin typeface="Arial" pitchFamily="34" charset="0"/>
                <a:cs typeface="Arial" pitchFamily="34" charset="0"/>
              </a:rPr>
              <a:t> - barska kornjača</a:t>
            </a:r>
            <a:endParaRPr lang="hr-HR"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5" name="Text Box 5"/>
          <p:cNvSpPr txBox="1">
            <a:spLocks noChangeArrowheads="1"/>
          </p:cNvSpPr>
          <p:nvPr/>
        </p:nvSpPr>
        <p:spPr bwMode="auto">
          <a:xfrm>
            <a:off x="250825" y="333375"/>
            <a:ext cx="2595647" cy="369332"/>
          </a:xfrm>
          <a:prstGeom prst="rect">
            <a:avLst/>
          </a:prstGeom>
          <a:noFill/>
          <a:ln w="9525">
            <a:noFill/>
            <a:miter lim="800000"/>
            <a:headEnd/>
            <a:tailEnd/>
          </a:ln>
          <a:effectLst/>
        </p:spPr>
        <p:txBody>
          <a:bodyPr wrap="none">
            <a:spAutoFit/>
          </a:bodyPr>
          <a:lstStyle/>
          <a:p>
            <a:r>
              <a:rPr lang="hr-HR" dirty="0" err="1" smtClean="0">
                <a:latin typeface="Arial" pitchFamily="34" charset="0"/>
                <a:cs typeface="Arial" pitchFamily="34" charset="0"/>
              </a:rPr>
              <a:t>Herpetofauna</a:t>
            </a:r>
            <a:r>
              <a:rPr lang="hr-HR" dirty="0" smtClean="0">
                <a:latin typeface="Arial" pitchFamily="34" charset="0"/>
                <a:cs typeface="Arial" pitchFamily="34" charset="0"/>
              </a:rPr>
              <a:t> Turopolja</a:t>
            </a:r>
            <a:endParaRPr lang="hr-HR" dirty="0">
              <a:latin typeface="Arial" pitchFamily="34" charset="0"/>
              <a:cs typeface="Arial" pitchFamily="34" charset="0"/>
            </a:endParaRPr>
          </a:p>
        </p:txBody>
      </p:sp>
      <p:pic>
        <p:nvPicPr>
          <p:cNvPr id="6" name="Picture 6" descr="ElapheLongissima3"/>
          <p:cNvPicPr>
            <a:picLocks noChangeAspect="1" noChangeArrowheads="1"/>
          </p:cNvPicPr>
          <p:nvPr/>
        </p:nvPicPr>
        <p:blipFill>
          <a:blip r:embed="rId2" cstate="print"/>
          <a:srcRect/>
          <a:stretch>
            <a:fillRect/>
          </a:stretch>
        </p:blipFill>
        <p:spPr bwMode="auto">
          <a:xfrm>
            <a:off x="4356100" y="188913"/>
            <a:ext cx="792163" cy="452437"/>
          </a:xfrm>
          <a:prstGeom prst="rect">
            <a:avLst/>
          </a:prstGeom>
          <a:noFill/>
        </p:spPr>
      </p:pic>
      <p:pic>
        <p:nvPicPr>
          <p:cNvPr id="7" name="Picture 7" descr="Salamandra_salamandra_CZ"/>
          <p:cNvPicPr>
            <a:picLocks noChangeAspect="1" noChangeArrowheads="1"/>
          </p:cNvPicPr>
          <p:nvPr/>
        </p:nvPicPr>
        <p:blipFill>
          <a:blip r:embed="rId3" cstate="print"/>
          <a:srcRect/>
          <a:stretch>
            <a:fillRect/>
          </a:stretch>
        </p:blipFill>
        <p:spPr bwMode="auto">
          <a:xfrm>
            <a:off x="323850" y="1412875"/>
            <a:ext cx="3024188" cy="1970088"/>
          </a:xfrm>
          <a:prstGeom prst="rect">
            <a:avLst/>
          </a:prstGeom>
          <a:noFill/>
        </p:spPr>
      </p:pic>
      <p:pic>
        <p:nvPicPr>
          <p:cNvPr id="8" name="Picture 9" descr="triturus_alpestris"/>
          <p:cNvPicPr>
            <a:picLocks noChangeAspect="1" noChangeArrowheads="1"/>
          </p:cNvPicPr>
          <p:nvPr/>
        </p:nvPicPr>
        <p:blipFill>
          <a:blip r:embed="rId4"/>
          <a:srcRect/>
          <a:stretch>
            <a:fillRect/>
          </a:stretch>
        </p:blipFill>
        <p:spPr bwMode="auto">
          <a:xfrm>
            <a:off x="3492500" y="1412875"/>
            <a:ext cx="2447925" cy="1973263"/>
          </a:xfrm>
          <a:prstGeom prst="rect">
            <a:avLst/>
          </a:prstGeom>
          <a:noFill/>
        </p:spPr>
      </p:pic>
      <p:pic>
        <p:nvPicPr>
          <p:cNvPr id="9" name="Picture 10" descr="Triturus_vulgaris"/>
          <p:cNvPicPr>
            <a:picLocks noChangeAspect="1" noChangeArrowheads="1"/>
          </p:cNvPicPr>
          <p:nvPr/>
        </p:nvPicPr>
        <p:blipFill>
          <a:blip r:embed="rId5" cstate="print"/>
          <a:srcRect/>
          <a:stretch>
            <a:fillRect/>
          </a:stretch>
        </p:blipFill>
        <p:spPr bwMode="auto">
          <a:xfrm>
            <a:off x="6156325" y="1412875"/>
            <a:ext cx="2663825" cy="1997075"/>
          </a:xfrm>
          <a:prstGeom prst="rect">
            <a:avLst/>
          </a:prstGeom>
          <a:noFill/>
        </p:spPr>
      </p:pic>
      <p:pic>
        <p:nvPicPr>
          <p:cNvPr id="10" name="Picture 11" descr="Triturus_carnifex"/>
          <p:cNvPicPr>
            <a:picLocks noChangeAspect="1" noChangeArrowheads="1"/>
          </p:cNvPicPr>
          <p:nvPr/>
        </p:nvPicPr>
        <p:blipFill>
          <a:blip r:embed="rId6"/>
          <a:srcRect/>
          <a:stretch>
            <a:fillRect/>
          </a:stretch>
        </p:blipFill>
        <p:spPr bwMode="auto">
          <a:xfrm>
            <a:off x="323850" y="3933825"/>
            <a:ext cx="3024188" cy="2014538"/>
          </a:xfrm>
          <a:prstGeom prst="rect">
            <a:avLst/>
          </a:prstGeom>
          <a:noFill/>
        </p:spPr>
      </p:pic>
      <p:pic>
        <p:nvPicPr>
          <p:cNvPr id="11" name="Picture 12" descr="crveni mukač"/>
          <p:cNvPicPr>
            <a:picLocks noChangeAspect="1" noChangeArrowheads="1"/>
          </p:cNvPicPr>
          <p:nvPr/>
        </p:nvPicPr>
        <p:blipFill>
          <a:blip r:embed="rId7"/>
          <a:srcRect/>
          <a:stretch>
            <a:fillRect/>
          </a:stretch>
        </p:blipFill>
        <p:spPr bwMode="auto">
          <a:xfrm>
            <a:off x="3492500" y="3933825"/>
            <a:ext cx="2808288" cy="1990725"/>
          </a:xfrm>
          <a:prstGeom prst="rect">
            <a:avLst/>
          </a:prstGeom>
          <a:noFill/>
        </p:spPr>
      </p:pic>
      <p:pic>
        <p:nvPicPr>
          <p:cNvPr id="12" name="Picture 13" descr="bombina variegata"/>
          <p:cNvPicPr>
            <a:picLocks noChangeAspect="1" noChangeArrowheads="1"/>
          </p:cNvPicPr>
          <p:nvPr/>
        </p:nvPicPr>
        <p:blipFill>
          <a:blip r:embed="rId8"/>
          <a:srcRect/>
          <a:stretch>
            <a:fillRect/>
          </a:stretch>
        </p:blipFill>
        <p:spPr bwMode="auto">
          <a:xfrm>
            <a:off x="6443663" y="3933825"/>
            <a:ext cx="2303462" cy="1985963"/>
          </a:xfrm>
          <a:prstGeom prst="rect">
            <a:avLst/>
          </a:prstGeom>
          <a:noFill/>
        </p:spPr>
      </p:pic>
      <p:sp>
        <p:nvSpPr>
          <p:cNvPr id="13" name="Line 14"/>
          <p:cNvSpPr>
            <a:spLocks noChangeShapeType="1"/>
          </p:cNvSpPr>
          <p:nvPr/>
        </p:nvSpPr>
        <p:spPr bwMode="auto">
          <a:xfrm flipV="1">
            <a:off x="5940425" y="4581525"/>
            <a:ext cx="1008063" cy="720725"/>
          </a:xfrm>
          <a:prstGeom prst="line">
            <a:avLst/>
          </a:prstGeom>
          <a:noFill/>
          <a:ln w="50800">
            <a:solidFill>
              <a:srgbClr val="FF0000"/>
            </a:solidFill>
            <a:round/>
            <a:headEnd/>
            <a:tailEnd/>
          </a:ln>
          <a:effectLst/>
        </p:spPr>
        <p:txBody>
          <a:bodyPr/>
          <a:lstStyle/>
          <a:p>
            <a:endParaRPr lang="hr-HR">
              <a:latin typeface="Arial" pitchFamily="34" charset="0"/>
              <a:cs typeface="Arial" pitchFamily="34" charset="0"/>
            </a:endParaRPr>
          </a:p>
        </p:txBody>
      </p:sp>
      <p:sp>
        <p:nvSpPr>
          <p:cNvPr id="14" name="Line 15"/>
          <p:cNvSpPr>
            <a:spLocks noChangeShapeType="1"/>
          </p:cNvSpPr>
          <p:nvPr/>
        </p:nvSpPr>
        <p:spPr bwMode="auto">
          <a:xfrm>
            <a:off x="5940425" y="4652963"/>
            <a:ext cx="1008063" cy="647700"/>
          </a:xfrm>
          <a:prstGeom prst="line">
            <a:avLst/>
          </a:prstGeom>
          <a:noFill/>
          <a:ln w="50800">
            <a:solidFill>
              <a:srgbClr val="FF0000"/>
            </a:solidFill>
            <a:round/>
            <a:headEnd/>
            <a:tailEnd/>
          </a:ln>
          <a:effectLst/>
        </p:spPr>
        <p:txBody>
          <a:bodyPr/>
          <a:lstStyle/>
          <a:p>
            <a:endParaRPr lang="hr-HR">
              <a:latin typeface="Arial" pitchFamily="34" charset="0"/>
              <a:cs typeface="Arial" pitchFamily="34" charset="0"/>
            </a:endParaRPr>
          </a:p>
        </p:txBody>
      </p:sp>
      <p:sp>
        <p:nvSpPr>
          <p:cNvPr id="15" name="Text Box 16"/>
          <p:cNvSpPr txBox="1">
            <a:spLocks noChangeArrowheads="1"/>
          </p:cNvSpPr>
          <p:nvPr/>
        </p:nvSpPr>
        <p:spPr bwMode="auto">
          <a:xfrm>
            <a:off x="755650" y="908050"/>
            <a:ext cx="2244332"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Pjegavi daždevnjak</a:t>
            </a:r>
          </a:p>
        </p:txBody>
      </p:sp>
      <p:sp>
        <p:nvSpPr>
          <p:cNvPr id="16" name="Text Box 17"/>
          <p:cNvSpPr txBox="1">
            <a:spLocks noChangeArrowheads="1"/>
          </p:cNvSpPr>
          <p:nvPr/>
        </p:nvSpPr>
        <p:spPr bwMode="auto">
          <a:xfrm>
            <a:off x="3635375" y="908050"/>
            <a:ext cx="2095445"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Planinski vodenjak</a:t>
            </a:r>
          </a:p>
        </p:txBody>
      </p:sp>
      <p:sp>
        <p:nvSpPr>
          <p:cNvPr id="17" name="Text Box 18"/>
          <p:cNvSpPr txBox="1">
            <a:spLocks noChangeArrowheads="1"/>
          </p:cNvSpPr>
          <p:nvPr/>
        </p:nvSpPr>
        <p:spPr bwMode="auto">
          <a:xfrm>
            <a:off x="6659563" y="908050"/>
            <a:ext cx="1595309"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Mali vodenjak</a:t>
            </a:r>
          </a:p>
        </p:txBody>
      </p:sp>
      <p:sp>
        <p:nvSpPr>
          <p:cNvPr id="19" name="Text Box 20"/>
          <p:cNvSpPr txBox="1">
            <a:spLocks noChangeArrowheads="1"/>
          </p:cNvSpPr>
          <p:nvPr/>
        </p:nvSpPr>
        <p:spPr bwMode="auto">
          <a:xfrm>
            <a:off x="4067175" y="3500438"/>
            <a:ext cx="1657120"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Crveni mukač</a:t>
            </a:r>
          </a:p>
        </p:txBody>
      </p:sp>
      <p:sp>
        <p:nvSpPr>
          <p:cNvPr id="20" name="Text Box 21"/>
          <p:cNvSpPr txBox="1">
            <a:spLocks noChangeArrowheads="1"/>
          </p:cNvSpPr>
          <p:nvPr/>
        </p:nvSpPr>
        <p:spPr bwMode="auto">
          <a:xfrm>
            <a:off x="6732588" y="3500438"/>
            <a:ext cx="1337226"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Žuti mukač</a:t>
            </a:r>
          </a:p>
        </p:txBody>
      </p:sp>
      <p:sp>
        <p:nvSpPr>
          <p:cNvPr id="21" name="AutoShape 22"/>
          <p:cNvSpPr>
            <a:spLocks noChangeArrowheads="1"/>
          </p:cNvSpPr>
          <p:nvPr/>
        </p:nvSpPr>
        <p:spPr bwMode="auto">
          <a:xfrm>
            <a:off x="5003800" y="5734050"/>
            <a:ext cx="2519363" cy="1123950"/>
          </a:xfrm>
          <a:prstGeom prst="cloudCallout">
            <a:avLst>
              <a:gd name="adj1" fmla="val -6713"/>
              <a:gd name="adj2" fmla="val -152259"/>
            </a:avLst>
          </a:prstGeom>
          <a:solidFill>
            <a:schemeClr val="accent1"/>
          </a:solidFill>
          <a:ln w="9525">
            <a:solidFill>
              <a:schemeClr val="tx1"/>
            </a:solidFill>
            <a:round/>
            <a:headEnd/>
            <a:tailEnd/>
          </a:ln>
          <a:effectLst/>
        </p:spPr>
        <p:txBody>
          <a:bodyPr/>
          <a:lstStyle/>
          <a:p>
            <a:pPr algn="ctr"/>
            <a:endParaRPr lang="hr-HR" dirty="0">
              <a:latin typeface="Arial" pitchFamily="34" charset="0"/>
              <a:cs typeface="Arial" pitchFamily="34" charset="0"/>
            </a:endParaRPr>
          </a:p>
          <a:p>
            <a:pPr algn="ctr"/>
            <a:r>
              <a:rPr lang="hr-HR" sz="2000" b="1" dirty="0">
                <a:latin typeface="Arial" pitchFamily="34" charset="0"/>
                <a:cs typeface="Arial" pitchFamily="34" charset="0"/>
              </a:rPr>
              <a:t>I love </a:t>
            </a:r>
            <a:r>
              <a:rPr lang="hr-HR" sz="2000" b="1" dirty="0" err="1">
                <a:latin typeface="Arial" pitchFamily="34" charset="0"/>
                <a:cs typeface="Arial" pitchFamily="34" charset="0"/>
              </a:rPr>
              <a:t>you</a:t>
            </a:r>
            <a:r>
              <a:rPr lang="hr-HR" sz="2000" b="1" dirty="0">
                <a:latin typeface="Arial" pitchFamily="34" charset="0"/>
                <a:cs typeface="Arial" pitchFamily="34" charset="0"/>
              </a:rPr>
              <a:t>,</a:t>
            </a:r>
            <a:r>
              <a:rPr lang="hr-HR" sz="2000" b="1" dirty="0" err="1">
                <a:latin typeface="Arial" pitchFamily="34" charset="0"/>
                <a:cs typeface="Arial" pitchFamily="34" charset="0"/>
              </a:rPr>
              <a:t>..</a:t>
            </a:r>
            <a:r>
              <a:rPr lang="hr-HR" sz="2000" b="1" dirty="0">
                <a:latin typeface="Arial" pitchFamily="34" charset="0"/>
                <a:cs typeface="Arial" pitchFamily="34" charset="0"/>
              </a:rPr>
              <a:t>.</a:t>
            </a:r>
          </a:p>
        </p:txBody>
      </p:sp>
      <p:sp>
        <p:nvSpPr>
          <p:cNvPr id="22" name="Text Box 19"/>
          <p:cNvSpPr txBox="1">
            <a:spLocks noChangeArrowheads="1"/>
          </p:cNvSpPr>
          <p:nvPr/>
        </p:nvSpPr>
        <p:spPr bwMode="auto">
          <a:xfrm>
            <a:off x="971550" y="3500438"/>
            <a:ext cx="1710789" cy="369332"/>
          </a:xfrm>
          <a:prstGeom prst="rect">
            <a:avLst/>
          </a:prstGeom>
          <a:solidFill>
            <a:srgbClr val="66FF66">
              <a:alpha val="50000"/>
            </a:srgbClr>
          </a:solidFill>
          <a:ln w="9525">
            <a:noFill/>
            <a:miter lim="800000"/>
            <a:headEnd/>
            <a:tailEnd/>
          </a:ln>
          <a:effectLst/>
        </p:spPr>
        <p:txBody>
          <a:bodyPr wrap="none">
            <a:spAutoFit/>
          </a:bodyPr>
          <a:lstStyle/>
          <a:p>
            <a:r>
              <a:rPr lang="hr-HR" dirty="0">
                <a:latin typeface="Arial" pitchFamily="34" charset="0"/>
                <a:cs typeface="Arial" pitchFamily="34" charset="0"/>
              </a:rPr>
              <a:t>Veliki vodenjak</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5" name="Text Box 5"/>
          <p:cNvSpPr txBox="1">
            <a:spLocks noChangeArrowheads="1"/>
          </p:cNvSpPr>
          <p:nvPr/>
        </p:nvSpPr>
        <p:spPr bwMode="auto">
          <a:xfrm>
            <a:off x="250825" y="333375"/>
            <a:ext cx="2595647" cy="369332"/>
          </a:xfrm>
          <a:prstGeom prst="rect">
            <a:avLst/>
          </a:prstGeom>
          <a:noFill/>
          <a:ln w="9525">
            <a:noFill/>
            <a:miter lim="800000"/>
            <a:headEnd/>
            <a:tailEnd/>
          </a:ln>
          <a:effectLst/>
        </p:spPr>
        <p:txBody>
          <a:bodyPr wrap="none">
            <a:spAutoFit/>
          </a:bodyPr>
          <a:lstStyle/>
          <a:p>
            <a:r>
              <a:rPr lang="hr-HR" dirty="0" err="1" smtClean="0">
                <a:latin typeface="Arial" pitchFamily="34" charset="0"/>
                <a:cs typeface="Arial" pitchFamily="34" charset="0"/>
              </a:rPr>
              <a:t>Herpetofauna</a:t>
            </a:r>
            <a:r>
              <a:rPr lang="hr-HR" dirty="0" smtClean="0">
                <a:latin typeface="Arial" pitchFamily="34" charset="0"/>
                <a:cs typeface="Arial" pitchFamily="34" charset="0"/>
              </a:rPr>
              <a:t> Turopolja</a:t>
            </a:r>
            <a:endParaRPr lang="hr-HR" dirty="0">
              <a:latin typeface="Arial" pitchFamily="34" charset="0"/>
              <a:cs typeface="Arial" pitchFamily="34" charset="0"/>
            </a:endParaRPr>
          </a:p>
        </p:txBody>
      </p:sp>
      <p:pic>
        <p:nvPicPr>
          <p:cNvPr id="6" name="Picture 6" descr="ElapheLongissima3"/>
          <p:cNvPicPr>
            <a:picLocks noChangeAspect="1" noChangeArrowheads="1"/>
          </p:cNvPicPr>
          <p:nvPr/>
        </p:nvPicPr>
        <p:blipFill>
          <a:blip r:embed="rId2" cstate="print"/>
          <a:srcRect/>
          <a:stretch>
            <a:fillRect/>
          </a:stretch>
        </p:blipFill>
        <p:spPr bwMode="auto">
          <a:xfrm>
            <a:off x="4356100" y="188913"/>
            <a:ext cx="792163" cy="452437"/>
          </a:xfrm>
          <a:prstGeom prst="rect">
            <a:avLst/>
          </a:prstGeom>
          <a:noFill/>
        </p:spPr>
      </p:pic>
      <p:pic>
        <p:nvPicPr>
          <p:cNvPr id="7" name="Picture 7" descr="bufo bufo"/>
          <p:cNvPicPr>
            <a:picLocks noChangeAspect="1" noChangeArrowheads="1"/>
          </p:cNvPicPr>
          <p:nvPr/>
        </p:nvPicPr>
        <p:blipFill>
          <a:blip r:embed="rId3"/>
          <a:srcRect/>
          <a:stretch>
            <a:fillRect/>
          </a:stretch>
        </p:blipFill>
        <p:spPr bwMode="auto">
          <a:xfrm>
            <a:off x="1979613" y="1052513"/>
            <a:ext cx="2305050" cy="2027237"/>
          </a:xfrm>
          <a:prstGeom prst="rect">
            <a:avLst/>
          </a:prstGeom>
          <a:noFill/>
        </p:spPr>
      </p:pic>
      <p:pic>
        <p:nvPicPr>
          <p:cNvPr id="8" name="Picture 8" descr="Hyla_arborea01"/>
          <p:cNvPicPr>
            <a:picLocks noChangeAspect="1" noChangeArrowheads="1"/>
          </p:cNvPicPr>
          <p:nvPr/>
        </p:nvPicPr>
        <p:blipFill>
          <a:blip r:embed="rId4"/>
          <a:srcRect/>
          <a:stretch>
            <a:fillRect/>
          </a:stretch>
        </p:blipFill>
        <p:spPr bwMode="auto">
          <a:xfrm>
            <a:off x="5219700" y="1052513"/>
            <a:ext cx="2735263" cy="2052637"/>
          </a:xfrm>
          <a:prstGeom prst="rect">
            <a:avLst/>
          </a:prstGeom>
          <a:noFill/>
        </p:spPr>
      </p:pic>
      <p:pic>
        <p:nvPicPr>
          <p:cNvPr id="9" name="Picture 9" descr="rana arvalis"/>
          <p:cNvPicPr>
            <a:picLocks noChangeAspect="1" noChangeArrowheads="1"/>
          </p:cNvPicPr>
          <p:nvPr/>
        </p:nvPicPr>
        <p:blipFill>
          <a:blip r:embed="rId5"/>
          <a:srcRect/>
          <a:stretch>
            <a:fillRect/>
          </a:stretch>
        </p:blipFill>
        <p:spPr bwMode="auto">
          <a:xfrm>
            <a:off x="250825" y="3357563"/>
            <a:ext cx="4176713" cy="3187700"/>
          </a:xfrm>
          <a:prstGeom prst="rect">
            <a:avLst/>
          </a:prstGeom>
          <a:noFill/>
        </p:spPr>
      </p:pic>
      <p:pic>
        <p:nvPicPr>
          <p:cNvPr id="10" name="Picture 10" descr="1699_rana-arvalis"/>
          <p:cNvPicPr>
            <a:picLocks noChangeAspect="1" noChangeArrowheads="1"/>
          </p:cNvPicPr>
          <p:nvPr/>
        </p:nvPicPr>
        <p:blipFill>
          <a:blip r:embed="rId6"/>
          <a:srcRect/>
          <a:stretch>
            <a:fillRect/>
          </a:stretch>
        </p:blipFill>
        <p:spPr bwMode="auto">
          <a:xfrm>
            <a:off x="4572000" y="3357563"/>
            <a:ext cx="4249738" cy="3184525"/>
          </a:xfrm>
          <a:prstGeom prst="rect">
            <a:avLst/>
          </a:prstGeom>
          <a:noFill/>
        </p:spPr>
      </p:pic>
      <p:sp>
        <p:nvSpPr>
          <p:cNvPr id="11" name="Text Box 11"/>
          <p:cNvSpPr txBox="1">
            <a:spLocks noChangeArrowheads="1"/>
          </p:cNvSpPr>
          <p:nvPr/>
        </p:nvSpPr>
        <p:spPr bwMode="auto">
          <a:xfrm>
            <a:off x="3348038" y="3357563"/>
            <a:ext cx="2495550" cy="36671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Močvarna smeđa žaba</a:t>
            </a:r>
          </a:p>
        </p:txBody>
      </p:sp>
      <p:sp>
        <p:nvSpPr>
          <p:cNvPr id="12" name="AutoShape 12"/>
          <p:cNvSpPr>
            <a:spLocks noChangeArrowheads="1"/>
          </p:cNvSpPr>
          <p:nvPr/>
        </p:nvSpPr>
        <p:spPr bwMode="auto">
          <a:xfrm>
            <a:off x="7885113" y="5734050"/>
            <a:ext cx="865187" cy="790575"/>
          </a:xfrm>
          <a:prstGeom prst="wedgeEllipseCallout">
            <a:avLst>
              <a:gd name="adj1" fmla="val -170000"/>
              <a:gd name="adj2" fmla="val -43773"/>
            </a:avLst>
          </a:prstGeom>
          <a:solidFill>
            <a:schemeClr val="accent1"/>
          </a:solidFill>
          <a:ln w="9525">
            <a:solidFill>
              <a:schemeClr val="tx1"/>
            </a:solidFill>
            <a:miter lim="800000"/>
            <a:headEnd/>
            <a:tailEnd/>
          </a:ln>
          <a:effectLst/>
        </p:spPr>
        <p:txBody>
          <a:bodyPr/>
          <a:lstStyle/>
          <a:p>
            <a:pPr algn="ctr"/>
            <a:r>
              <a:rPr lang="hr-HR" b="1">
                <a:latin typeface="Arial" pitchFamily="34" charset="0"/>
                <a:cs typeface="Arial" pitchFamily="34" charset="0"/>
              </a:rPr>
              <a:t>Kre</a:t>
            </a:r>
          </a:p>
          <a:p>
            <a:pPr algn="ctr"/>
            <a:r>
              <a:rPr lang="hr-HR" b="1">
                <a:latin typeface="Arial" pitchFamily="34" charset="0"/>
                <a:cs typeface="Arial" pitchFamily="34" charset="0"/>
              </a:rPr>
              <a:t>Kre</a:t>
            </a:r>
          </a:p>
        </p:txBody>
      </p:sp>
      <p:sp>
        <p:nvSpPr>
          <p:cNvPr id="13" name="AutoShape 14"/>
          <p:cNvSpPr>
            <a:spLocks noChangeArrowheads="1"/>
          </p:cNvSpPr>
          <p:nvPr/>
        </p:nvSpPr>
        <p:spPr bwMode="auto">
          <a:xfrm>
            <a:off x="3635375" y="4652963"/>
            <a:ext cx="1944688" cy="792162"/>
          </a:xfrm>
          <a:prstGeom prst="rightArrow">
            <a:avLst>
              <a:gd name="adj1" fmla="val 50000"/>
              <a:gd name="adj2" fmla="val 61373"/>
            </a:avLst>
          </a:prstGeom>
          <a:solidFill>
            <a:srgbClr val="66FF66">
              <a:alpha val="50000"/>
            </a:srgbClr>
          </a:solidFill>
          <a:ln w="9525">
            <a:solidFill>
              <a:schemeClr val="tx1"/>
            </a:solidFill>
            <a:miter lim="800000"/>
            <a:headEnd/>
            <a:tailEnd/>
          </a:ln>
          <a:effectLst/>
        </p:spPr>
        <p:txBody>
          <a:bodyPr wrap="none" anchor="ctr"/>
          <a:lstStyle/>
          <a:p>
            <a:pPr algn="ctr"/>
            <a:r>
              <a:rPr lang="hr-HR" b="1">
                <a:latin typeface="Arial" pitchFamily="34" charset="0"/>
                <a:cs typeface="Arial" pitchFamily="34" charset="0"/>
              </a:rPr>
              <a:t>Početak ožujka</a:t>
            </a:r>
          </a:p>
        </p:txBody>
      </p:sp>
      <p:sp>
        <p:nvSpPr>
          <p:cNvPr id="14" name="Text Box 15"/>
          <p:cNvSpPr txBox="1">
            <a:spLocks noChangeArrowheads="1"/>
          </p:cNvSpPr>
          <p:nvPr/>
        </p:nvSpPr>
        <p:spPr bwMode="auto">
          <a:xfrm>
            <a:off x="7994650" y="1052513"/>
            <a:ext cx="1204176" cy="369332"/>
          </a:xfrm>
          <a:prstGeom prst="rect">
            <a:avLst/>
          </a:prstGeom>
          <a:solidFill>
            <a:srgbClr val="66FF66">
              <a:alpha val="50000"/>
            </a:srgbClr>
          </a:solidFill>
          <a:ln w="9525">
            <a:noFill/>
            <a:miter lim="800000"/>
            <a:headEnd/>
            <a:tailEnd/>
          </a:ln>
          <a:effectLst/>
        </p:spPr>
        <p:txBody>
          <a:bodyPr wrap="none">
            <a:spAutoFit/>
          </a:bodyPr>
          <a:lstStyle/>
          <a:p>
            <a:r>
              <a:rPr lang="hr-HR" dirty="0">
                <a:latin typeface="Arial" pitchFamily="34" charset="0"/>
                <a:cs typeface="Arial" pitchFamily="34" charset="0"/>
              </a:rPr>
              <a:t>Gatalinka</a:t>
            </a:r>
          </a:p>
        </p:txBody>
      </p:sp>
      <p:sp>
        <p:nvSpPr>
          <p:cNvPr id="15" name="Text Box 16"/>
          <p:cNvSpPr txBox="1">
            <a:spLocks noChangeArrowheads="1"/>
          </p:cNvSpPr>
          <p:nvPr/>
        </p:nvSpPr>
        <p:spPr bwMode="auto">
          <a:xfrm>
            <a:off x="142844" y="1071546"/>
            <a:ext cx="1835150" cy="366712"/>
          </a:xfrm>
          <a:prstGeom prst="rect">
            <a:avLst/>
          </a:prstGeom>
          <a:solidFill>
            <a:srgbClr val="66FF66">
              <a:alpha val="50000"/>
            </a:srgbClr>
          </a:solidFill>
          <a:ln w="9525">
            <a:noFill/>
            <a:miter lim="800000"/>
            <a:headEnd/>
            <a:tailEnd/>
          </a:ln>
          <a:effectLst/>
        </p:spPr>
        <p:txBody>
          <a:bodyPr wrap="none">
            <a:spAutoFit/>
          </a:bodyPr>
          <a:lstStyle/>
          <a:p>
            <a:r>
              <a:rPr lang="hr-HR" dirty="0">
                <a:latin typeface="Arial" pitchFamily="34" charset="0"/>
                <a:cs typeface="Arial" pitchFamily="34" charset="0"/>
              </a:rPr>
              <a:t>Smeđa krastača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6" name="Text Box 5"/>
          <p:cNvSpPr txBox="1">
            <a:spLocks noChangeArrowheads="1"/>
          </p:cNvSpPr>
          <p:nvPr/>
        </p:nvSpPr>
        <p:spPr bwMode="auto">
          <a:xfrm>
            <a:off x="250825" y="333375"/>
            <a:ext cx="2595647" cy="369332"/>
          </a:xfrm>
          <a:prstGeom prst="rect">
            <a:avLst/>
          </a:prstGeom>
          <a:noFill/>
          <a:ln w="9525">
            <a:noFill/>
            <a:miter lim="800000"/>
            <a:headEnd/>
            <a:tailEnd/>
          </a:ln>
          <a:effectLst/>
        </p:spPr>
        <p:txBody>
          <a:bodyPr wrap="none">
            <a:spAutoFit/>
          </a:bodyPr>
          <a:lstStyle/>
          <a:p>
            <a:r>
              <a:rPr lang="hr-HR" dirty="0" err="1" smtClean="0">
                <a:latin typeface="Arial" pitchFamily="34" charset="0"/>
                <a:cs typeface="Arial" pitchFamily="34" charset="0"/>
              </a:rPr>
              <a:t>Herpetofauna</a:t>
            </a:r>
            <a:r>
              <a:rPr lang="hr-HR" dirty="0" smtClean="0">
                <a:latin typeface="Arial" pitchFamily="34" charset="0"/>
                <a:cs typeface="Arial" pitchFamily="34" charset="0"/>
              </a:rPr>
              <a:t> Turopolja</a:t>
            </a:r>
            <a:endParaRPr lang="hr-HR" dirty="0">
              <a:latin typeface="Arial" pitchFamily="34" charset="0"/>
              <a:cs typeface="Arial" pitchFamily="34" charset="0"/>
            </a:endParaRPr>
          </a:p>
        </p:txBody>
      </p:sp>
      <p:pic>
        <p:nvPicPr>
          <p:cNvPr id="7" name="Picture 6" descr="ElapheLongissima3"/>
          <p:cNvPicPr>
            <a:picLocks noChangeAspect="1" noChangeArrowheads="1"/>
          </p:cNvPicPr>
          <p:nvPr/>
        </p:nvPicPr>
        <p:blipFill>
          <a:blip r:embed="rId2" cstate="print"/>
          <a:srcRect/>
          <a:stretch>
            <a:fillRect/>
          </a:stretch>
        </p:blipFill>
        <p:spPr bwMode="auto">
          <a:xfrm>
            <a:off x="4356100" y="188913"/>
            <a:ext cx="792163" cy="452437"/>
          </a:xfrm>
          <a:prstGeom prst="rect">
            <a:avLst/>
          </a:prstGeom>
          <a:noFill/>
        </p:spPr>
      </p:pic>
      <p:pic>
        <p:nvPicPr>
          <p:cNvPr id="8" name="Picture 7" descr="rana temporaria"/>
          <p:cNvPicPr>
            <a:picLocks noChangeAspect="1" noChangeArrowheads="1"/>
          </p:cNvPicPr>
          <p:nvPr/>
        </p:nvPicPr>
        <p:blipFill>
          <a:blip r:embed="rId3" cstate="print"/>
          <a:srcRect/>
          <a:stretch>
            <a:fillRect/>
          </a:stretch>
        </p:blipFill>
        <p:spPr bwMode="auto">
          <a:xfrm>
            <a:off x="5148263" y="1412875"/>
            <a:ext cx="3081337" cy="1925638"/>
          </a:xfrm>
          <a:prstGeom prst="rect">
            <a:avLst/>
          </a:prstGeom>
          <a:noFill/>
        </p:spPr>
      </p:pic>
      <p:pic>
        <p:nvPicPr>
          <p:cNvPr id="9" name="Picture 8" descr="rana ridibunda"/>
          <p:cNvPicPr>
            <a:picLocks noChangeAspect="1" noChangeArrowheads="1"/>
          </p:cNvPicPr>
          <p:nvPr/>
        </p:nvPicPr>
        <p:blipFill>
          <a:blip r:embed="rId4"/>
          <a:srcRect/>
          <a:stretch>
            <a:fillRect/>
          </a:stretch>
        </p:blipFill>
        <p:spPr bwMode="auto">
          <a:xfrm>
            <a:off x="1116013" y="3860800"/>
            <a:ext cx="3384550" cy="2584450"/>
          </a:xfrm>
          <a:prstGeom prst="rect">
            <a:avLst/>
          </a:prstGeom>
          <a:noFill/>
        </p:spPr>
      </p:pic>
      <p:pic>
        <p:nvPicPr>
          <p:cNvPr id="10" name="Picture 9" descr="rana esculanta"/>
          <p:cNvPicPr>
            <a:picLocks noChangeAspect="1" noChangeArrowheads="1"/>
          </p:cNvPicPr>
          <p:nvPr/>
        </p:nvPicPr>
        <p:blipFill>
          <a:blip r:embed="rId5" cstate="print"/>
          <a:srcRect/>
          <a:stretch>
            <a:fillRect/>
          </a:stretch>
        </p:blipFill>
        <p:spPr bwMode="auto">
          <a:xfrm>
            <a:off x="5148263" y="3860800"/>
            <a:ext cx="3095625" cy="2582863"/>
          </a:xfrm>
          <a:prstGeom prst="rect">
            <a:avLst/>
          </a:prstGeom>
          <a:noFill/>
        </p:spPr>
      </p:pic>
      <p:sp>
        <p:nvSpPr>
          <p:cNvPr id="11" name="Text Box 10"/>
          <p:cNvSpPr txBox="1">
            <a:spLocks noChangeArrowheads="1"/>
          </p:cNvSpPr>
          <p:nvPr/>
        </p:nvSpPr>
        <p:spPr bwMode="auto">
          <a:xfrm>
            <a:off x="1547813" y="908050"/>
            <a:ext cx="2317750" cy="366713"/>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Šumska smeđa žaba</a:t>
            </a:r>
          </a:p>
        </p:txBody>
      </p:sp>
      <p:sp>
        <p:nvSpPr>
          <p:cNvPr id="12" name="Text Box 11"/>
          <p:cNvSpPr txBox="1">
            <a:spLocks noChangeArrowheads="1"/>
          </p:cNvSpPr>
          <p:nvPr/>
        </p:nvSpPr>
        <p:spPr bwMode="auto">
          <a:xfrm>
            <a:off x="5508625" y="908050"/>
            <a:ext cx="2292350" cy="366713"/>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Livadna smeđa žaba</a:t>
            </a:r>
          </a:p>
        </p:txBody>
      </p:sp>
      <p:sp>
        <p:nvSpPr>
          <p:cNvPr id="13" name="Text Box 12"/>
          <p:cNvSpPr txBox="1">
            <a:spLocks noChangeArrowheads="1"/>
          </p:cNvSpPr>
          <p:nvPr/>
        </p:nvSpPr>
        <p:spPr bwMode="auto">
          <a:xfrm>
            <a:off x="1763713" y="3429000"/>
            <a:ext cx="2101850" cy="366713"/>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Velika zelena žaba</a:t>
            </a:r>
          </a:p>
        </p:txBody>
      </p:sp>
      <p:sp>
        <p:nvSpPr>
          <p:cNvPr id="14" name="Text Box 13"/>
          <p:cNvSpPr txBox="1">
            <a:spLocks noChangeArrowheads="1"/>
          </p:cNvSpPr>
          <p:nvPr/>
        </p:nvSpPr>
        <p:spPr bwMode="auto">
          <a:xfrm>
            <a:off x="6084888" y="3429000"/>
            <a:ext cx="1441450" cy="366713"/>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Zelena žaba</a:t>
            </a:r>
          </a:p>
        </p:txBody>
      </p:sp>
      <p:pic>
        <p:nvPicPr>
          <p:cNvPr id="15" name="Picture 14"/>
          <p:cNvPicPr>
            <a:picLocks noChangeAspect="1" noChangeArrowheads="1"/>
          </p:cNvPicPr>
          <p:nvPr/>
        </p:nvPicPr>
        <p:blipFill>
          <a:blip r:embed="rId6" cstate="print"/>
          <a:srcRect/>
          <a:stretch>
            <a:fillRect/>
          </a:stretch>
        </p:blipFill>
        <p:spPr bwMode="auto">
          <a:xfrm>
            <a:off x="1331913" y="1412875"/>
            <a:ext cx="2868612" cy="1912938"/>
          </a:xfrm>
          <a:prstGeom prst="rect">
            <a:avLst/>
          </a:prstGeom>
          <a:noFill/>
          <a:ln w="9525">
            <a:noFill/>
            <a:miter lim="800000"/>
            <a:headEnd/>
            <a:tailEnd/>
          </a:ln>
          <a:effectLst/>
        </p:spPr>
      </p:pic>
      <p:pic>
        <p:nvPicPr>
          <p:cNvPr id="16" name="Picture 7" descr="barska kornjača"/>
          <p:cNvPicPr>
            <a:picLocks noChangeAspect="1" noChangeArrowheads="1"/>
          </p:cNvPicPr>
          <p:nvPr/>
        </p:nvPicPr>
        <p:blipFill>
          <a:blip r:embed="rId7" cstate="print"/>
          <a:srcRect/>
          <a:stretch>
            <a:fillRect/>
          </a:stretch>
        </p:blipFill>
        <p:spPr bwMode="auto">
          <a:xfrm>
            <a:off x="3929058" y="2500306"/>
            <a:ext cx="2020172" cy="2000264"/>
          </a:xfrm>
          <a:prstGeom prst="rect">
            <a:avLst/>
          </a:prstGeom>
          <a:noFill/>
        </p:spPr>
      </p:pic>
      <p:sp>
        <p:nvSpPr>
          <p:cNvPr id="17" name="Text Box 8"/>
          <p:cNvSpPr txBox="1">
            <a:spLocks noChangeArrowheads="1"/>
          </p:cNvSpPr>
          <p:nvPr/>
        </p:nvSpPr>
        <p:spPr bwMode="auto">
          <a:xfrm>
            <a:off x="4000496" y="2071678"/>
            <a:ext cx="1822450" cy="366712"/>
          </a:xfrm>
          <a:prstGeom prst="rect">
            <a:avLst/>
          </a:prstGeom>
          <a:solidFill>
            <a:srgbClr val="66FF66">
              <a:alpha val="50000"/>
            </a:srgbClr>
          </a:solidFill>
          <a:ln w="9525">
            <a:noFill/>
            <a:miter lim="800000"/>
            <a:headEnd/>
            <a:tailEnd/>
          </a:ln>
          <a:effectLst/>
        </p:spPr>
        <p:txBody>
          <a:bodyPr wrap="none">
            <a:spAutoFit/>
          </a:bodyPr>
          <a:lstStyle/>
          <a:p>
            <a:r>
              <a:rPr lang="hr-HR" dirty="0">
                <a:latin typeface="Arial" pitchFamily="34" charset="0"/>
                <a:cs typeface="Arial" pitchFamily="34" charset="0"/>
              </a:rPr>
              <a:t>Barska kornjača</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5" name="Text Box 5"/>
          <p:cNvSpPr txBox="1">
            <a:spLocks noChangeArrowheads="1"/>
          </p:cNvSpPr>
          <p:nvPr/>
        </p:nvSpPr>
        <p:spPr bwMode="auto">
          <a:xfrm>
            <a:off x="250825" y="333375"/>
            <a:ext cx="2595647" cy="369332"/>
          </a:xfrm>
          <a:prstGeom prst="rect">
            <a:avLst/>
          </a:prstGeom>
          <a:noFill/>
          <a:ln w="9525">
            <a:noFill/>
            <a:miter lim="800000"/>
            <a:headEnd/>
            <a:tailEnd/>
          </a:ln>
          <a:effectLst/>
        </p:spPr>
        <p:txBody>
          <a:bodyPr wrap="none">
            <a:spAutoFit/>
          </a:bodyPr>
          <a:lstStyle/>
          <a:p>
            <a:r>
              <a:rPr lang="hr-HR" dirty="0" err="1" smtClean="0">
                <a:latin typeface="Arial" pitchFamily="34" charset="0"/>
                <a:cs typeface="Arial" pitchFamily="34" charset="0"/>
              </a:rPr>
              <a:t>Herpetofauna</a:t>
            </a:r>
            <a:r>
              <a:rPr lang="hr-HR" dirty="0" smtClean="0">
                <a:latin typeface="Arial" pitchFamily="34" charset="0"/>
                <a:cs typeface="Arial" pitchFamily="34" charset="0"/>
              </a:rPr>
              <a:t> Turopolja</a:t>
            </a:r>
            <a:endParaRPr lang="hr-HR" dirty="0">
              <a:latin typeface="Arial" pitchFamily="34" charset="0"/>
              <a:cs typeface="Arial" pitchFamily="34" charset="0"/>
            </a:endParaRPr>
          </a:p>
        </p:txBody>
      </p:sp>
      <p:pic>
        <p:nvPicPr>
          <p:cNvPr id="6" name="Picture 6" descr="ElapheLongissima3"/>
          <p:cNvPicPr>
            <a:picLocks noChangeAspect="1" noChangeArrowheads="1"/>
          </p:cNvPicPr>
          <p:nvPr/>
        </p:nvPicPr>
        <p:blipFill>
          <a:blip r:embed="rId2" cstate="print"/>
          <a:srcRect/>
          <a:stretch>
            <a:fillRect/>
          </a:stretch>
        </p:blipFill>
        <p:spPr bwMode="auto">
          <a:xfrm>
            <a:off x="4356100" y="188913"/>
            <a:ext cx="792163" cy="452437"/>
          </a:xfrm>
          <a:prstGeom prst="rect">
            <a:avLst/>
          </a:prstGeom>
          <a:noFill/>
        </p:spPr>
      </p:pic>
      <p:pic>
        <p:nvPicPr>
          <p:cNvPr id="7" name="Picture 7" descr="sljepić"/>
          <p:cNvPicPr>
            <a:picLocks noChangeAspect="1" noChangeArrowheads="1"/>
          </p:cNvPicPr>
          <p:nvPr/>
        </p:nvPicPr>
        <p:blipFill>
          <a:blip r:embed="rId3"/>
          <a:srcRect/>
          <a:stretch>
            <a:fillRect/>
          </a:stretch>
        </p:blipFill>
        <p:spPr bwMode="auto">
          <a:xfrm>
            <a:off x="539750" y="1268413"/>
            <a:ext cx="2592388" cy="1954212"/>
          </a:xfrm>
          <a:prstGeom prst="rect">
            <a:avLst/>
          </a:prstGeom>
          <a:noFill/>
        </p:spPr>
      </p:pic>
      <p:pic>
        <p:nvPicPr>
          <p:cNvPr id="8" name="Picture 8" descr="livadna gušterica"/>
          <p:cNvPicPr>
            <a:picLocks noChangeAspect="1" noChangeArrowheads="1"/>
          </p:cNvPicPr>
          <p:nvPr/>
        </p:nvPicPr>
        <p:blipFill>
          <a:blip r:embed="rId4" cstate="print"/>
          <a:srcRect/>
          <a:stretch>
            <a:fillRect/>
          </a:stretch>
        </p:blipFill>
        <p:spPr bwMode="auto">
          <a:xfrm>
            <a:off x="3419475" y="1268413"/>
            <a:ext cx="2592388" cy="1941512"/>
          </a:xfrm>
          <a:prstGeom prst="rect">
            <a:avLst/>
          </a:prstGeom>
          <a:noFill/>
        </p:spPr>
      </p:pic>
      <p:pic>
        <p:nvPicPr>
          <p:cNvPr id="9" name="Picture 9" descr="bjelouška"/>
          <p:cNvPicPr>
            <a:picLocks noChangeAspect="1" noChangeArrowheads="1"/>
          </p:cNvPicPr>
          <p:nvPr/>
        </p:nvPicPr>
        <p:blipFill>
          <a:blip r:embed="rId5"/>
          <a:srcRect/>
          <a:stretch>
            <a:fillRect/>
          </a:stretch>
        </p:blipFill>
        <p:spPr bwMode="auto">
          <a:xfrm>
            <a:off x="6300788" y="1268413"/>
            <a:ext cx="2160587" cy="1954212"/>
          </a:xfrm>
          <a:prstGeom prst="rect">
            <a:avLst/>
          </a:prstGeom>
          <a:noFill/>
        </p:spPr>
      </p:pic>
      <p:pic>
        <p:nvPicPr>
          <p:cNvPr id="10" name="Picture 10" descr="Natrix_tessellata"/>
          <p:cNvPicPr>
            <a:picLocks noChangeAspect="1" noChangeArrowheads="1"/>
          </p:cNvPicPr>
          <p:nvPr/>
        </p:nvPicPr>
        <p:blipFill>
          <a:blip r:embed="rId6"/>
          <a:srcRect/>
          <a:stretch>
            <a:fillRect/>
          </a:stretch>
        </p:blipFill>
        <p:spPr bwMode="auto">
          <a:xfrm>
            <a:off x="539750" y="3860800"/>
            <a:ext cx="2665413" cy="1817688"/>
          </a:xfrm>
          <a:prstGeom prst="rect">
            <a:avLst/>
          </a:prstGeom>
          <a:noFill/>
        </p:spPr>
      </p:pic>
      <p:pic>
        <p:nvPicPr>
          <p:cNvPr id="11" name="Picture 11" descr="vipera_berus_hansta"/>
          <p:cNvPicPr>
            <a:picLocks noChangeAspect="1" noChangeArrowheads="1"/>
          </p:cNvPicPr>
          <p:nvPr/>
        </p:nvPicPr>
        <p:blipFill>
          <a:blip r:embed="rId7" cstate="print"/>
          <a:srcRect/>
          <a:stretch>
            <a:fillRect/>
          </a:stretch>
        </p:blipFill>
        <p:spPr bwMode="auto">
          <a:xfrm>
            <a:off x="3419475" y="3860800"/>
            <a:ext cx="2592388" cy="1828800"/>
          </a:xfrm>
          <a:prstGeom prst="rect">
            <a:avLst/>
          </a:prstGeom>
          <a:noFill/>
        </p:spPr>
      </p:pic>
      <p:pic>
        <p:nvPicPr>
          <p:cNvPr id="12" name="Picture 12" descr="ElapheLongissima3"/>
          <p:cNvPicPr>
            <a:picLocks noChangeAspect="1" noChangeArrowheads="1"/>
          </p:cNvPicPr>
          <p:nvPr/>
        </p:nvPicPr>
        <p:blipFill>
          <a:blip r:embed="rId8"/>
          <a:srcRect/>
          <a:stretch>
            <a:fillRect/>
          </a:stretch>
        </p:blipFill>
        <p:spPr bwMode="auto">
          <a:xfrm>
            <a:off x="6300788" y="3860800"/>
            <a:ext cx="2087562" cy="1233488"/>
          </a:xfrm>
          <a:prstGeom prst="rect">
            <a:avLst/>
          </a:prstGeom>
          <a:noFill/>
        </p:spPr>
      </p:pic>
      <p:pic>
        <p:nvPicPr>
          <p:cNvPr id="13" name="Picture 13" descr="coronella austriaca"/>
          <p:cNvPicPr>
            <a:picLocks noChangeAspect="1" noChangeArrowheads="1"/>
          </p:cNvPicPr>
          <p:nvPr/>
        </p:nvPicPr>
        <p:blipFill>
          <a:blip r:embed="rId9"/>
          <a:srcRect/>
          <a:stretch>
            <a:fillRect/>
          </a:stretch>
        </p:blipFill>
        <p:spPr bwMode="auto">
          <a:xfrm>
            <a:off x="6300788" y="5157788"/>
            <a:ext cx="2089150" cy="1563687"/>
          </a:xfrm>
          <a:prstGeom prst="rect">
            <a:avLst/>
          </a:prstGeom>
          <a:noFill/>
        </p:spPr>
      </p:pic>
      <p:sp>
        <p:nvSpPr>
          <p:cNvPr id="14" name="Text Box 14"/>
          <p:cNvSpPr txBox="1">
            <a:spLocks noChangeArrowheads="1"/>
          </p:cNvSpPr>
          <p:nvPr/>
        </p:nvSpPr>
        <p:spPr bwMode="auto">
          <a:xfrm>
            <a:off x="1403350" y="836613"/>
            <a:ext cx="888385"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Sljepić</a:t>
            </a:r>
          </a:p>
        </p:txBody>
      </p:sp>
      <p:sp>
        <p:nvSpPr>
          <p:cNvPr id="15" name="Text Box 15"/>
          <p:cNvSpPr txBox="1">
            <a:spLocks noChangeArrowheads="1"/>
          </p:cNvSpPr>
          <p:nvPr/>
        </p:nvSpPr>
        <p:spPr bwMode="auto">
          <a:xfrm>
            <a:off x="3708400" y="836613"/>
            <a:ext cx="2059923"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Livadna gušterica</a:t>
            </a:r>
          </a:p>
        </p:txBody>
      </p:sp>
      <p:sp>
        <p:nvSpPr>
          <p:cNvPr id="16" name="Text Box 16"/>
          <p:cNvSpPr txBox="1">
            <a:spLocks noChangeArrowheads="1"/>
          </p:cNvSpPr>
          <p:nvPr/>
        </p:nvSpPr>
        <p:spPr bwMode="auto">
          <a:xfrm>
            <a:off x="6804025" y="836613"/>
            <a:ext cx="1210588"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Bjelouška</a:t>
            </a:r>
          </a:p>
        </p:txBody>
      </p:sp>
      <p:sp>
        <p:nvSpPr>
          <p:cNvPr id="17" name="Text Box 17"/>
          <p:cNvSpPr txBox="1">
            <a:spLocks noChangeArrowheads="1"/>
          </p:cNvSpPr>
          <p:nvPr/>
        </p:nvSpPr>
        <p:spPr bwMode="auto">
          <a:xfrm>
            <a:off x="1187450" y="3429000"/>
            <a:ext cx="1466850" cy="366713"/>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Ribarica ???</a:t>
            </a:r>
          </a:p>
        </p:txBody>
      </p:sp>
      <p:sp>
        <p:nvSpPr>
          <p:cNvPr id="18" name="Text Box 18"/>
          <p:cNvSpPr txBox="1">
            <a:spLocks noChangeArrowheads="1"/>
          </p:cNvSpPr>
          <p:nvPr/>
        </p:nvSpPr>
        <p:spPr bwMode="auto">
          <a:xfrm>
            <a:off x="3708400" y="3429000"/>
            <a:ext cx="2087563" cy="366713"/>
          </a:xfrm>
          <a:prstGeom prst="rect">
            <a:avLst/>
          </a:prstGeom>
          <a:solidFill>
            <a:srgbClr val="66FF66">
              <a:alpha val="50000"/>
            </a:srgbClr>
          </a:solidFill>
          <a:ln w="9525">
            <a:noFill/>
            <a:miter lim="800000"/>
            <a:headEnd/>
            <a:tailEnd/>
          </a:ln>
          <a:effectLst/>
        </p:spPr>
        <p:txBody>
          <a:bodyPr>
            <a:spAutoFit/>
          </a:bodyPr>
          <a:lstStyle/>
          <a:p>
            <a:r>
              <a:rPr lang="hr-HR">
                <a:latin typeface="Arial" pitchFamily="34" charset="0"/>
                <a:cs typeface="Arial" pitchFamily="34" charset="0"/>
              </a:rPr>
              <a:t>Riđovka (2 oblika)</a:t>
            </a:r>
          </a:p>
        </p:txBody>
      </p:sp>
      <p:sp>
        <p:nvSpPr>
          <p:cNvPr id="19" name="Text Box 19"/>
          <p:cNvSpPr txBox="1">
            <a:spLocks noChangeArrowheads="1"/>
          </p:cNvSpPr>
          <p:nvPr/>
        </p:nvSpPr>
        <p:spPr bwMode="auto">
          <a:xfrm>
            <a:off x="6372225" y="3429000"/>
            <a:ext cx="2017027"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Eskulapova zmija</a:t>
            </a:r>
          </a:p>
        </p:txBody>
      </p:sp>
      <p:sp>
        <p:nvSpPr>
          <p:cNvPr id="20" name="Text Box 20"/>
          <p:cNvSpPr txBox="1">
            <a:spLocks noChangeArrowheads="1"/>
          </p:cNvSpPr>
          <p:nvPr/>
        </p:nvSpPr>
        <p:spPr bwMode="auto">
          <a:xfrm>
            <a:off x="5076825" y="6308725"/>
            <a:ext cx="1156086"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Smukulja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36497" y="333375"/>
            <a:ext cx="3484467" cy="369332"/>
          </a:xfrm>
          <a:prstGeom prst="rect">
            <a:avLst/>
          </a:prstGeom>
          <a:noFill/>
          <a:ln w="9525">
            <a:noFill/>
            <a:miter lim="800000"/>
            <a:headEnd/>
            <a:tailEnd/>
          </a:ln>
          <a:effectLst/>
        </p:spPr>
        <p:txBody>
          <a:bodyPr wrap="square">
            <a:spAutoFit/>
          </a:bodyPr>
          <a:lstStyle/>
          <a:p>
            <a:r>
              <a:rPr lang="hr-HR" dirty="0" err="1" smtClean="0">
                <a:latin typeface="Arial" pitchFamily="34" charset="0"/>
                <a:cs typeface="Arial" pitchFamily="34" charset="0"/>
              </a:rPr>
              <a:t>Ornitofauna</a:t>
            </a:r>
            <a:r>
              <a:rPr lang="hr-HR" dirty="0" smtClean="0">
                <a:latin typeface="Arial" pitchFamily="34" charset="0"/>
                <a:cs typeface="Arial" pitchFamily="34" charset="0"/>
              </a:rPr>
              <a:t> Turopolja</a:t>
            </a:r>
            <a:endParaRPr lang="hr-HR" dirty="0">
              <a:latin typeface="Arial" pitchFamily="34" charset="0"/>
              <a:cs typeface="Arial" pitchFamily="34" charset="0"/>
            </a:endParaRPr>
          </a:p>
        </p:txBody>
      </p:sp>
      <p:pic>
        <p:nvPicPr>
          <p:cNvPr id="5" name="Picture 5" descr="crex"/>
          <p:cNvPicPr>
            <a:picLocks noChangeAspect="1" noChangeArrowheads="1"/>
          </p:cNvPicPr>
          <p:nvPr/>
        </p:nvPicPr>
        <p:blipFill>
          <a:blip r:embed="rId2" cstate="print"/>
          <a:srcRect/>
          <a:stretch>
            <a:fillRect/>
          </a:stretch>
        </p:blipFill>
        <p:spPr bwMode="auto">
          <a:xfrm>
            <a:off x="4371278" y="188913"/>
            <a:ext cx="617344" cy="487362"/>
          </a:xfrm>
          <a:prstGeom prst="rect">
            <a:avLst/>
          </a:prstGeom>
          <a:noFill/>
        </p:spPr>
      </p:pic>
      <p:sp>
        <p:nvSpPr>
          <p:cNvPr id="6" name="Line 6"/>
          <p:cNvSpPr>
            <a:spLocks noChangeShapeType="1"/>
          </p:cNvSpPr>
          <p:nvPr/>
        </p:nvSpPr>
        <p:spPr bwMode="auto">
          <a:xfrm>
            <a:off x="504798" y="762000"/>
            <a:ext cx="8134406"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7" name="Rectangle 7"/>
          <p:cNvSpPr>
            <a:spLocks noChangeArrowheads="1"/>
          </p:cNvSpPr>
          <p:nvPr/>
        </p:nvSpPr>
        <p:spPr bwMode="auto">
          <a:xfrm>
            <a:off x="214282" y="1109663"/>
            <a:ext cx="8715436" cy="915987"/>
          </a:xfrm>
          <a:prstGeom prst="rect">
            <a:avLst/>
          </a:prstGeom>
          <a:noFill/>
          <a:ln w="9525">
            <a:noFill/>
            <a:miter lim="800000"/>
            <a:headEnd/>
            <a:tailEnd/>
          </a:ln>
          <a:effectLst/>
        </p:spPr>
        <p:txBody>
          <a:bodyPr wrap="square" anchor="ctr">
            <a:spAutoFit/>
          </a:bodyPr>
          <a:lstStyle/>
          <a:p>
            <a:r>
              <a:rPr lang="hr-HR" b="1">
                <a:latin typeface="Arial" pitchFamily="34" charset="0"/>
                <a:cs typeface="Arial" pitchFamily="34" charset="0"/>
              </a:rPr>
              <a:t>●</a:t>
            </a:r>
            <a:r>
              <a:rPr lang="hr-HR">
                <a:latin typeface="Arial" pitchFamily="34" charset="0"/>
                <a:cs typeface="Arial" pitchFamily="34" charset="0"/>
              </a:rPr>
              <a:t> </a:t>
            </a:r>
            <a:r>
              <a:rPr lang="hr-HR" b="1" u="sng">
                <a:latin typeface="Arial" pitchFamily="34" charset="0"/>
                <a:cs typeface="Arial" pitchFamily="34" charset="0"/>
              </a:rPr>
              <a:t>65. vrsta ptica gnjezdarica</a:t>
            </a:r>
          </a:p>
          <a:p>
            <a:r>
              <a:rPr lang="hr-HR">
                <a:latin typeface="Arial" pitchFamily="34" charset="0"/>
                <a:cs typeface="Arial" pitchFamily="34" charset="0"/>
              </a:rPr>
              <a:t>Najbogatije stanište pticama su vrbovo - topolove šume uz rijeku Odru (28. vrsta ptica i 88. jedinki na povrsini od 10 ha). </a:t>
            </a:r>
          </a:p>
        </p:txBody>
      </p:sp>
      <p:pic>
        <p:nvPicPr>
          <p:cNvPr id="8" name="Picture 8" descr="crex"/>
          <p:cNvPicPr>
            <a:picLocks noChangeAspect="1" noChangeArrowheads="1"/>
          </p:cNvPicPr>
          <p:nvPr/>
        </p:nvPicPr>
        <p:blipFill>
          <a:blip r:embed="rId3"/>
          <a:srcRect/>
          <a:stretch>
            <a:fillRect/>
          </a:stretch>
        </p:blipFill>
        <p:spPr bwMode="auto">
          <a:xfrm>
            <a:off x="1096596" y="2492375"/>
            <a:ext cx="2180371" cy="1717675"/>
          </a:xfrm>
          <a:prstGeom prst="rect">
            <a:avLst/>
          </a:prstGeom>
          <a:noFill/>
        </p:spPr>
      </p:pic>
      <p:pic>
        <p:nvPicPr>
          <p:cNvPr id="9" name="Picture 9" descr="tachybatus"/>
          <p:cNvPicPr>
            <a:picLocks noChangeAspect="1" noChangeArrowheads="1"/>
          </p:cNvPicPr>
          <p:nvPr/>
        </p:nvPicPr>
        <p:blipFill>
          <a:blip r:embed="rId4" cstate="print"/>
          <a:srcRect/>
          <a:stretch>
            <a:fillRect/>
          </a:stretch>
        </p:blipFill>
        <p:spPr bwMode="auto">
          <a:xfrm>
            <a:off x="4049718" y="2492375"/>
            <a:ext cx="2195502" cy="1727200"/>
          </a:xfrm>
          <a:prstGeom prst="rect">
            <a:avLst/>
          </a:prstGeom>
          <a:noFill/>
        </p:spPr>
      </p:pic>
      <p:pic>
        <p:nvPicPr>
          <p:cNvPr id="10" name="Picture 10" descr="tytoo alba"/>
          <p:cNvPicPr>
            <a:picLocks noChangeAspect="1" noChangeArrowheads="1"/>
          </p:cNvPicPr>
          <p:nvPr/>
        </p:nvPicPr>
        <p:blipFill>
          <a:blip r:embed="rId5"/>
          <a:srcRect/>
          <a:stretch>
            <a:fillRect/>
          </a:stretch>
        </p:blipFill>
        <p:spPr bwMode="auto">
          <a:xfrm>
            <a:off x="6978584" y="2492375"/>
            <a:ext cx="1224095" cy="1655763"/>
          </a:xfrm>
          <a:prstGeom prst="rect">
            <a:avLst/>
          </a:prstGeom>
          <a:noFill/>
        </p:spPr>
      </p:pic>
      <p:pic>
        <p:nvPicPr>
          <p:cNvPr id="11" name="Picture 11" descr="ciconia ciconia"/>
          <p:cNvPicPr>
            <a:picLocks noChangeAspect="1" noChangeArrowheads="1"/>
          </p:cNvPicPr>
          <p:nvPr/>
        </p:nvPicPr>
        <p:blipFill>
          <a:blip r:embed="rId6"/>
          <a:srcRect/>
          <a:stretch>
            <a:fillRect/>
          </a:stretch>
        </p:blipFill>
        <p:spPr bwMode="auto">
          <a:xfrm>
            <a:off x="1509113" y="4724400"/>
            <a:ext cx="1331524" cy="1733550"/>
          </a:xfrm>
          <a:prstGeom prst="rect">
            <a:avLst/>
          </a:prstGeom>
          <a:noFill/>
        </p:spPr>
      </p:pic>
      <p:pic>
        <p:nvPicPr>
          <p:cNvPr id="12" name="Picture 12" descr="blackstork-ciconianigra2"/>
          <p:cNvPicPr>
            <a:picLocks noChangeAspect="1" noChangeArrowheads="1"/>
          </p:cNvPicPr>
          <p:nvPr/>
        </p:nvPicPr>
        <p:blipFill>
          <a:blip r:embed="rId7" cstate="print"/>
          <a:srcRect/>
          <a:stretch>
            <a:fillRect/>
          </a:stretch>
        </p:blipFill>
        <p:spPr bwMode="auto">
          <a:xfrm>
            <a:off x="4049755" y="4724400"/>
            <a:ext cx="2197016" cy="1728788"/>
          </a:xfrm>
          <a:prstGeom prst="rect">
            <a:avLst/>
          </a:prstGeom>
          <a:noFill/>
        </p:spPr>
      </p:pic>
      <p:pic>
        <p:nvPicPr>
          <p:cNvPr id="13" name="Picture 13" descr="Hirundo_rustica_14116"/>
          <p:cNvPicPr>
            <a:picLocks noChangeAspect="1" noChangeArrowheads="1"/>
          </p:cNvPicPr>
          <p:nvPr/>
        </p:nvPicPr>
        <p:blipFill>
          <a:blip r:embed="rId8" cstate="print"/>
          <a:srcRect/>
          <a:stretch>
            <a:fillRect/>
          </a:stretch>
        </p:blipFill>
        <p:spPr bwMode="auto">
          <a:xfrm>
            <a:off x="6839478" y="5084763"/>
            <a:ext cx="1441982" cy="1135062"/>
          </a:xfrm>
          <a:prstGeom prst="rect">
            <a:avLst/>
          </a:prstGeom>
          <a:noFill/>
        </p:spPr>
      </p:pic>
      <p:sp>
        <p:nvSpPr>
          <p:cNvPr id="14" name="Rectangle 16"/>
          <p:cNvSpPr>
            <a:spLocks noChangeArrowheads="1"/>
          </p:cNvSpPr>
          <p:nvPr/>
        </p:nvSpPr>
        <p:spPr bwMode="auto">
          <a:xfrm>
            <a:off x="1573259" y="2060575"/>
            <a:ext cx="1034958" cy="366713"/>
          </a:xfrm>
          <a:prstGeom prst="rect">
            <a:avLst/>
          </a:prstGeom>
          <a:solidFill>
            <a:srgbClr val="66FF66">
              <a:alpha val="50000"/>
            </a:srgbClr>
          </a:solidFill>
          <a:ln w="9525">
            <a:noFill/>
            <a:miter lim="800000"/>
            <a:headEnd/>
            <a:tailEnd/>
          </a:ln>
          <a:effectLst/>
        </p:spPr>
        <p:txBody>
          <a:bodyPr wrap="square" anchor="ctr">
            <a:spAutoFit/>
          </a:bodyPr>
          <a:lstStyle/>
          <a:p>
            <a:r>
              <a:rPr lang="hr-HR">
                <a:latin typeface="Arial" pitchFamily="34" charset="0"/>
                <a:cs typeface="Arial" pitchFamily="34" charset="0"/>
              </a:rPr>
              <a:t>Prdavac </a:t>
            </a:r>
          </a:p>
        </p:txBody>
      </p:sp>
      <p:sp>
        <p:nvSpPr>
          <p:cNvPr id="15" name="Rectangle 17"/>
          <p:cNvSpPr>
            <a:spLocks noChangeArrowheads="1"/>
          </p:cNvSpPr>
          <p:nvPr/>
        </p:nvSpPr>
        <p:spPr bwMode="auto">
          <a:xfrm>
            <a:off x="4357686" y="2000240"/>
            <a:ext cx="1679411" cy="369332"/>
          </a:xfrm>
          <a:prstGeom prst="rect">
            <a:avLst/>
          </a:prstGeom>
          <a:solidFill>
            <a:srgbClr val="66FF66">
              <a:alpha val="50000"/>
            </a:srgbClr>
          </a:solidFill>
          <a:ln w="9525">
            <a:noFill/>
            <a:miter lim="800000"/>
            <a:headEnd/>
            <a:tailEnd/>
          </a:ln>
          <a:effectLst/>
        </p:spPr>
        <p:txBody>
          <a:bodyPr wrap="square" anchor="ctr">
            <a:spAutoFit/>
          </a:bodyPr>
          <a:lstStyle/>
          <a:p>
            <a:r>
              <a:rPr lang="hr-HR">
                <a:latin typeface="Arial" pitchFamily="34" charset="0"/>
                <a:cs typeface="Arial" pitchFamily="34" charset="0"/>
              </a:rPr>
              <a:t>Mali gnjurac </a:t>
            </a:r>
          </a:p>
        </p:txBody>
      </p:sp>
      <p:sp>
        <p:nvSpPr>
          <p:cNvPr id="16" name="Rectangle 18"/>
          <p:cNvSpPr>
            <a:spLocks noChangeArrowheads="1"/>
          </p:cNvSpPr>
          <p:nvPr/>
        </p:nvSpPr>
        <p:spPr bwMode="auto">
          <a:xfrm>
            <a:off x="7047023" y="2060575"/>
            <a:ext cx="1102086" cy="369332"/>
          </a:xfrm>
          <a:prstGeom prst="rect">
            <a:avLst/>
          </a:prstGeom>
          <a:solidFill>
            <a:srgbClr val="66FF66">
              <a:alpha val="50000"/>
            </a:srgbClr>
          </a:solidFill>
          <a:ln w="9525">
            <a:noFill/>
            <a:miter lim="800000"/>
            <a:headEnd/>
            <a:tailEnd/>
          </a:ln>
          <a:effectLst/>
        </p:spPr>
        <p:txBody>
          <a:bodyPr wrap="square" anchor="ctr">
            <a:spAutoFit/>
          </a:bodyPr>
          <a:lstStyle/>
          <a:p>
            <a:r>
              <a:rPr lang="hr-HR">
                <a:latin typeface="Arial" pitchFamily="34" charset="0"/>
                <a:cs typeface="Arial" pitchFamily="34" charset="0"/>
              </a:rPr>
              <a:t>Kukuvija </a:t>
            </a:r>
          </a:p>
        </p:txBody>
      </p:sp>
      <p:sp>
        <p:nvSpPr>
          <p:cNvPr id="17" name="Rectangle 19"/>
          <p:cNvSpPr>
            <a:spLocks noChangeArrowheads="1"/>
          </p:cNvSpPr>
          <p:nvPr/>
        </p:nvSpPr>
        <p:spPr bwMode="auto">
          <a:xfrm>
            <a:off x="1782315" y="4292600"/>
            <a:ext cx="756548" cy="366713"/>
          </a:xfrm>
          <a:prstGeom prst="rect">
            <a:avLst/>
          </a:prstGeom>
          <a:solidFill>
            <a:srgbClr val="66FF66">
              <a:alpha val="50000"/>
            </a:srgbClr>
          </a:solidFill>
          <a:ln w="9525">
            <a:noFill/>
            <a:miter lim="800000"/>
            <a:headEnd/>
            <a:tailEnd/>
          </a:ln>
          <a:effectLst/>
        </p:spPr>
        <p:txBody>
          <a:bodyPr wrap="square" anchor="ctr">
            <a:spAutoFit/>
          </a:bodyPr>
          <a:lstStyle/>
          <a:p>
            <a:r>
              <a:rPr lang="hr-HR">
                <a:latin typeface="Arial" pitchFamily="34" charset="0"/>
                <a:cs typeface="Arial" pitchFamily="34" charset="0"/>
              </a:rPr>
              <a:t>Roda </a:t>
            </a:r>
          </a:p>
        </p:txBody>
      </p:sp>
      <p:sp>
        <p:nvSpPr>
          <p:cNvPr id="18" name="Rectangle 20"/>
          <p:cNvSpPr>
            <a:spLocks noChangeArrowheads="1"/>
          </p:cNvSpPr>
          <p:nvPr/>
        </p:nvSpPr>
        <p:spPr bwMode="auto">
          <a:xfrm>
            <a:off x="4000496" y="4286256"/>
            <a:ext cx="2240321" cy="369332"/>
          </a:xfrm>
          <a:prstGeom prst="rect">
            <a:avLst/>
          </a:prstGeom>
          <a:solidFill>
            <a:srgbClr val="66FF66">
              <a:alpha val="50000"/>
            </a:srgbClr>
          </a:solidFill>
          <a:ln w="9525">
            <a:noFill/>
            <a:miter lim="800000"/>
            <a:headEnd/>
            <a:tailEnd/>
          </a:ln>
          <a:effectLst/>
        </p:spPr>
        <p:txBody>
          <a:bodyPr wrap="square" anchor="ctr">
            <a:spAutoFit/>
          </a:bodyPr>
          <a:lstStyle/>
          <a:p>
            <a:r>
              <a:rPr lang="hr-HR" dirty="0">
                <a:latin typeface="Arial" pitchFamily="34" charset="0"/>
                <a:cs typeface="Arial" pitchFamily="34" charset="0"/>
              </a:rPr>
              <a:t>Crna roda (2 para)</a:t>
            </a:r>
          </a:p>
        </p:txBody>
      </p:sp>
      <p:sp>
        <p:nvSpPr>
          <p:cNvPr id="19" name="Rectangle 21"/>
          <p:cNvSpPr>
            <a:spLocks noChangeArrowheads="1"/>
          </p:cNvSpPr>
          <p:nvPr/>
        </p:nvSpPr>
        <p:spPr bwMode="auto">
          <a:xfrm>
            <a:off x="7048348" y="4292600"/>
            <a:ext cx="1156005" cy="366713"/>
          </a:xfrm>
          <a:prstGeom prst="rect">
            <a:avLst/>
          </a:prstGeom>
          <a:solidFill>
            <a:srgbClr val="66FF66">
              <a:alpha val="50000"/>
            </a:srgbClr>
          </a:solidFill>
          <a:ln w="9525">
            <a:noFill/>
            <a:miter lim="800000"/>
            <a:headEnd/>
            <a:tailEnd/>
          </a:ln>
          <a:effectLst/>
        </p:spPr>
        <p:txBody>
          <a:bodyPr wrap="square" anchor="ctr">
            <a:spAutoFit/>
          </a:bodyPr>
          <a:lstStyle/>
          <a:p>
            <a:r>
              <a:rPr lang="hr-HR">
                <a:latin typeface="Arial" pitchFamily="34" charset="0"/>
                <a:cs typeface="Arial" pitchFamily="34" charset="0"/>
              </a:rPr>
              <a:t>Lastavica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5" name="Text Box 5"/>
          <p:cNvSpPr txBox="1">
            <a:spLocks noChangeArrowheads="1"/>
          </p:cNvSpPr>
          <p:nvPr/>
        </p:nvSpPr>
        <p:spPr bwMode="auto">
          <a:xfrm>
            <a:off x="250825" y="333375"/>
            <a:ext cx="2403287" cy="369332"/>
          </a:xfrm>
          <a:prstGeom prst="rect">
            <a:avLst/>
          </a:prstGeom>
          <a:noFill/>
          <a:ln w="9525">
            <a:noFill/>
            <a:miter lim="800000"/>
            <a:headEnd/>
            <a:tailEnd/>
          </a:ln>
          <a:effectLst/>
        </p:spPr>
        <p:txBody>
          <a:bodyPr wrap="none">
            <a:spAutoFit/>
          </a:bodyPr>
          <a:lstStyle/>
          <a:p>
            <a:r>
              <a:rPr lang="hr-HR" dirty="0" err="1" smtClean="0">
                <a:latin typeface="Arial" pitchFamily="34" charset="0"/>
                <a:cs typeface="Arial" pitchFamily="34" charset="0"/>
              </a:rPr>
              <a:t>Ornitofauna</a:t>
            </a:r>
            <a:r>
              <a:rPr lang="hr-HR" dirty="0" smtClean="0">
                <a:latin typeface="Arial" pitchFamily="34" charset="0"/>
                <a:cs typeface="Arial" pitchFamily="34" charset="0"/>
              </a:rPr>
              <a:t> Turopolja</a:t>
            </a:r>
            <a:endParaRPr lang="hr-HR" dirty="0">
              <a:latin typeface="Arial" pitchFamily="34" charset="0"/>
              <a:cs typeface="Arial" pitchFamily="34" charset="0"/>
            </a:endParaRPr>
          </a:p>
        </p:txBody>
      </p:sp>
      <p:pic>
        <p:nvPicPr>
          <p:cNvPr id="6" name="Picture 6" descr="crex"/>
          <p:cNvPicPr>
            <a:picLocks noChangeAspect="1" noChangeArrowheads="1"/>
          </p:cNvPicPr>
          <p:nvPr/>
        </p:nvPicPr>
        <p:blipFill>
          <a:blip r:embed="rId2" cstate="print"/>
          <a:srcRect/>
          <a:stretch>
            <a:fillRect/>
          </a:stretch>
        </p:blipFill>
        <p:spPr bwMode="auto">
          <a:xfrm>
            <a:off x="4356100" y="188913"/>
            <a:ext cx="647700" cy="487362"/>
          </a:xfrm>
          <a:prstGeom prst="rect">
            <a:avLst/>
          </a:prstGeom>
          <a:noFill/>
        </p:spPr>
      </p:pic>
      <p:pic>
        <p:nvPicPr>
          <p:cNvPr id="7" name="Picture 7" descr="orao kliktaš"/>
          <p:cNvPicPr>
            <a:picLocks noChangeAspect="1" noChangeArrowheads="1"/>
          </p:cNvPicPr>
          <p:nvPr/>
        </p:nvPicPr>
        <p:blipFill>
          <a:blip r:embed="rId3" cstate="print"/>
          <a:srcRect/>
          <a:stretch>
            <a:fillRect/>
          </a:stretch>
        </p:blipFill>
        <p:spPr bwMode="auto">
          <a:xfrm>
            <a:off x="323850" y="1341438"/>
            <a:ext cx="1995488" cy="2663825"/>
          </a:xfrm>
          <a:prstGeom prst="rect">
            <a:avLst/>
          </a:prstGeom>
          <a:noFill/>
        </p:spPr>
      </p:pic>
      <p:pic>
        <p:nvPicPr>
          <p:cNvPr id="8" name="Picture 8" descr="haliaetus_albicilla"/>
          <p:cNvPicPr>
            <a:picLocks noChangeAspect="1" noChangeArrowheads="1"/>
          </p:cNvPicPr>
          <p:nvPr/>
        </p:nvPicPr>
        <p:blipFill>
          <a:blip r:embed="rId4"/>
          <a:srcRect/>
          <a:stretch>
            <a:fillRect/>
          </a:stretch>
        </p:blipFill>
        <p:spPr bwMode="auto">
          <a:xfrm>
            <a:off x="3059113" y="1268413"/>
            <a:ext cx="2808287" cy="2695575"/>
          </a:xfrm>
          <a:prstGeom prst="rect">
            <a:avLst/>
          </a:prstGeom>
          <a:noFill/>
        </p:spPr>
      </p:pic>
      <p:sp>
        <p:nvSpPr>
          <p:cNvPr id="9" name="Rectangle 9"/>
          <p:cNvSpPr>
            <a:spLocks noChangeArrowheads="1"/>
          </p:cNvSpPr>
          <p:nvPr/>
        </p:nvSpPr>
        <p:spPr bwMode="auto">
          <a:xfrm>
            <a:off x="179388" y="908050"/>
            <a:ext cx="2470228" cy="369332"/>
          </a:xfrm>
          <a:prstGeom prst="rect">
            <a:avLst/>
          </a:prstGeom>
          <a:solidFill>
            <a:srgbClr val="66FF66">
              <a:alpha val="50000"/>
            </a:srgbClr>
          </a:solidFill>
          <a:ln w="9525">
            <a:noFill/>
            <a:miter lim="800000"/>
            <a:headEnd/>
            <a:tailEnd/>
          </a:ln>
          <a:effectLst/>
        </p:spPr>
        <p:txBody>
          <a:bodyPr wrap="none" anchor="ctr">
            <a:spAutoFit/>
          </a:bodyPr>
          <a:lstStyle/>
          <a:p>
            <a:r>
              <a:rPr lang="hr-HR">
                <a:latin typeface="Arial" pitchFamily="34" charset="0"/>
                <a:cs typeface="Arial" pitchFamily="34" charset="0"/>
              </a:rPr>
              <a:t>Orao kliktaš (2 para?)</a:t>
            </a:r>
          </a:p>
        </p:txBody>
      </p:sp>
      <p:sp>
        <p:nvSpPr>
          <p:cNvPr id="10" name="Rectangle 10"/>
          <p:cNvSpPr>
            <a:spLocks noChangeArrowheads="1"/>
          </p:cNvSpPr>
          <p:nvPr/>
        </p:nvSpPr>
        <p:spPr bwMode="auto">
          <a:xfrm>
            <a:off x="3059113" y="836613"/>
            <a:ext cx="2827505" cy="369332"/>
          </a:xfrm>
          <a:prstGeom prst="rect">
            <a:avLst/>
          </a:prstGeom>
          <a:solidFill>
            <a:srgbClr val="66FF66">
              <a:alpha val="50000"/>
            </a:srgbClr>
          </a:solidFill>
          <a:ln w="9525">
            <a:noFill/>
            <a:miter lim="800000"/>
            <a:headEnd/>
            <a:tailEnd/>
          </a:ln>
          <a:effectLst/>
        </p:spPr>
        <p:txBody>
          <a:bodyPr wrap="none" anchor="ctr">
            <a:spAutoFit/>
          </a:bodyPr>
          <a:lstStyle/>
          <a:p>
            <a:r>
              <a:rPr lang="hr-HR">
                <a:latin typeface="Arial" pitchFamily="34" charset="0"/>
                <a:cs typeface="Arial" pitchFamily="34" charset="0"/>
              </a:rPr>
              <a:t>Orao štekavac (5 parova)</a:t>
            </a:r>
          </a:p>
        </p:txBody>
      </p:sp>
      <p:pic>
        <p:nvPicPr>
          <p:cNvPr id="11" name="Picture 11" descr="jastreb"/>
          <p:cNvPicPr>
            <a:picLocks noChangeAspect="1" noChangeArrowheads="1"/>
          </p:cNvPicPr>
          <p:nvPr/>
        </p:nvPicPr>
        <p:blipFill>
          <a:blip r:embed="rId5"/>
          <a:srcRect/>
          <a:stretch>
            <a:fillRect/>
          </a:stretch>
        </p:blipFill>
        <p:spPr bwMode="auto">
          <a:xfrm>
            <a:off x="6011863" y="1268413"/>
            <a:ext cx="2808287" cy="1865312"/>
          </a:xfrm>
          <a:prstGeom prst="rect">
            <a:avLst/>
          </a:prstGeom>
          <a:noFill/>
        </p:spPr>
      </p:pic>
      <p:pic>
        <p:nvPicPr>
          <p:cNvPr id="12" name="Picture 12" descr="kobac"/>
          <p:cNvPicPr>
            <a:picLocks noChangeAspect="1" noChangeArrowheads="1"/>
          </p:cNvPicPr>
          <p:nvPr/>
        </p:nvPicPr>
        <p:blipFill>
          <a:blip r:embed="rId6" cstate="print"/>
          <a:srcRect/>
          <a:stretch>
            <a:fillRect/>
          </a:stretch>
        </p:blipFill>
        <p:spPr bwMode="auto">
          <a:xfrm>
            <a:off x="323850" y="4652963"/>
            <a:ext cx="1944688" cy="1293812"/>
          </a:xfrm>
          <a:prstGeom prst="rect">
            <a:avLst/>
          </a:prstGeom>
          <a:noFill/>
        </p:spPr>
      </p:pic>
      <p:pic>
        <p:nvPicPr>
          <p:cNvPr id="13" name="Picture 13" descr="škanjac"/>
          <p:cNvPicPr>
            <a:picLocks noChangeAspect="1" noChangeArrowheads="1"/>
          </p:cNvPicPr>
          <p:nvPr/>
        </p:nvPicPr>
        <p:blipFill>
          <a:blip r:embed="rId7"/>
          <a:srcRect/>
          <a:stretch>
            <a:fillRect/>
          </a:stretch>
        </p:blipFill>
        <p:spPr bwMode="auto">
          <a:xfrm>
            <a:off x="3059113" y="4508500"/>
            <a:ext cx="2808287" cy="2076450"/>
          </a:xfrm>
          <a:prstGeom prst="rect">
            <a:avLst/>
          </a:prstGeom>
          <a:noFill/>
        </p:spPr>
      </p:pic>
      <p:pic>
        <p:nvPicPr>
          <p:cNvPr id="14" name="Picture 14" descr="Falco_tinnunculus"/>
          <p:cNvPicPr>
            <a:picLocks noChangeAspect="1" noChangeArrowheads="1"/>
          </p:cNvPicPr>
          <p:nvPr/>
        </p:nvPicPr>
        <p:blipFill>
          <a:blip r:embed="rId8" cstate="print"/>
          <a:srcRect/>
          <a:stretch>
            <a:fillRect/>
          </a:stretch>
        </p:blipFill>
        <p:spPr bwMode="auto">
          <a:xfrm>
            <a:off x="6804025" y="3933825"/>
            <a:ext cx="1679575" cy="2519363"/>
          </a:xfrm>
          <a:prstGeom prst="rect">
            <a:avLst/>
          </a:prstGeom>
          <a:noFill/>
        </p:spPr>
      </p:pic>
      <p:sp>
        <p:nvSpPr>
          <p:cNvPr id="15" name="Rectangle 15"/>
          <p:cNvSpPr>
            <a:spLocks noChangeArrowheads="1"/>
          </p:cNvSpPr>
          <p:nvPr/>
        </p:nvSpPr>
        <p:spPr bwMode="auto">
          <a:xfrm>
            <a:off x="6948488" y="836613"/>
            <a:ext cx="933450" cy="366712"/>
          </a:xfrm>
          <a:prstGeom prst="rect">
            <a:avLst/>
          </a:prstGeom>
          <a:solidFill>
            <a:srgbClr val="66FF66">
              <a:alpha val="50000"/>
            </a:srgbClr>
          </a:solidFill>
          <a:ln w="9525">
            <a:noFill/>
            <a:miter lim="800000"/>
            <a:headEnd/>
            <a:tailEnd/>
          </a:ln>
          <a:effectLst/>
        </p:spPr>
        <p:txBody>
          <a:bodyPr wrap="none" anchor="ctr">
            <a:spAutoFit/>
          </a:bodyPr>
          <a:lstStyle/>
          <a:p>
            <a:r>
              <a:rPr lang="hr-HR">
                <a:latin typeface="Arial" pitchFamily="34" charset="0"/>
                <a:cs typeface="Arial" pitchFamily="34" charset="0"/>
              </a:rPr>
              <a:t>Jastreb</a:t>
            </a:r>
          </a:p>
        </p:txBody>
      </p:sp>
      <p:sp>
        <p:nvSpPr>
          <p:cNvPr id="16" name="Rectangle 16"/>
          <p:cNvSpPr>
            <a:spLocks noChangeArrowheads="1"/>
          </p:cNvSpPr>
          <p:nvPr/>
        </p:nvSpPr>
        <p:spPr bwMode="auto">
          <a:xfrm>
            <a:off x="755650" y="4221163"/>
            <a:ext cx="848502" cy="369332"/>
          </a:xfrm>
          <a:prstGeom prst="rect">
            <a:avLst/>
          </a:prstGeom>
          <a:solidFill>
            <a:srgbClr val="66FF66">
              <a:alpha val="50000"/>
            </a:srgbClr>
          </a:solidFill>
          <a:ln w="9525">
            <a:noFill/>
            <a:miter lim="800000"/>
            <a:headEnd/>
            <a:tailEnd/>
          </a:ln>
          <a:effectLst/>
        </p:spPr>
        <p:txBody>
          <a:bodyPr wrap="none" anchor="ctr">
            <a:spAutoFit/>
          </a:bodyPr>
          <a:lstStyle/>
          <a:p>
            <a:r>
              <a:rPr lang="hr-HR">
                <a:latin typeface="Arial" pitchFamily="34" charset="0"/>
                <a:cs typeface="Arial" pitchFamily="34" charset="0"/>
              </a:rPr>
              <a:t>Kobac</a:t>
            </a:r>
          </a:p>
        </p:txBody>
      </p:sp>
      <p:sp>
        <p:nvSpPr>
          <p:cNvPr id="17" name="Rectangle 17"/>
          <p:cNvSpPr>
            <a:spLocks noChangeArrowheads="1"/>
          </p:cNvSpPr>
          <p:nvPr/>
        </p:nvSpPr>
        <p:spPr bwMode="auto">
          <a:xfrm>
            <a:off x="4067175" y="4076700"/>
            <a:ext cx="996950" cy="366713"/>
          </a:xfrm>
          <a:prstGeom prst="rect">
            <a:avLst/>
          </a:prstGeom>
          <a:solidFill>
            <a:srgbClr val="66FF66">
              <a:alpha val="50000"/>
            </a:srgbClr>
          </a:solidFill>
          <a:ln w="9525">
            <a:noFill/>
            <a:miter lim="800000"/>
            <a:headEnd/>
            <a:tailEnd/>
          </a:ln>
          <a:effectLst/>
        </p:spPr>
        <p:txBody>
          <a:bodyPr wrap="none" anchor="ctr">
            <a:spAutoFit/>
          </a:bodyPr>
          <a:lstStyle/>
          <a:p>
            <a:r>
              <a:rPr lang="hr-HR">
                <a:latin typeface="Arial" pitchFamily="34" charset="0"/>
                <a:cs typeface="Arial" pitchFamily="34" charset="0"/>
              </a:rPr>
              <a:t>Škanjac</a:t>
            </a:r>
          </a:p>
        </p:txBody>
      </p:sp>
      <p:sp>
        <p:nvSpPr>
          <p:cNvPr id="18" name="Rectangle 18"/>
          <p:cNvSpPr>
            <a:spLocks noChangeArrowheads="1"/>
          </p:cNvSpPr>
          <p:nvPr/>
        </p:nvSpPr>
        <p:spPr bwMode="auto">
          <a:xfrm>
            <a:off x="7092950" y="3500438"/>
            <a:ext cx="1031051" cy="369332"/>
          </a:xfrm>
          <a:prstGeom prst="rect">
            <a:avLst/>
          </a:prstGeom>
          <a:solidFill>
            <a:srgbClr val="66FF66">
              <a:alpha val="50000"/>
            </a:srgbClr>
          </a:solidFill>
          <a:ln w="9525">
            <a:noFill/>
            <a:miter lim="800000"/>
            <a:headEnd/>
            <a:tailEnd/>
          </a:ln>
          <a:effectLst/>
        </p:spPr>
        <p:txBody>
          <a:bodyPr wrap="none" anchor="ctr">
            <a:spAutoFit/>
          </a:bodyPr>
          <a:lstStyle/>
          <a:p>
            <a:r>
              <a:rPr lang="hr-HR">
                <a:latin typeface="Arial" pitchFamily="34" charset="0"/>
                <a:cs typeface="Arial" pitchFamily="34" charset="0"/>
              </a:rPr>
              <a:t>Vjetruša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282" y="1857364"/>
            <a:ext cx="8929718"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GRAD VELIKA GORICA</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lang="hr-HR" dirty="0" smtClean="0">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spomenik prirode:</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b="1" dirty="0" smtClean="0">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hrast lužnjak u dvorištu područne škole u </a:t>
            </a:r>
            <a:r>
              <a:rPr kumimoji="0" lang="hr-HR"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Rakitovcu</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dirty="0" smtClean="0">
                <a:latin typeface="Arial" pitchFamily="34" charset="0"/>
                <a:ea typeface="Calibri" pitchFamily="34" charset="0"/>
                <a:cs typeface="Arial" pitchFamily="34" charset="0"/>
              </a:rPr>
              <a:t> ■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značajni krajobraz:</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b="1" dirty="0" smtClean="0">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Turopoljski lug i vlažne livade uz Odru južno od </a:t>
            </a:r>
            <a:r>
              <a:rPr kumimoji="0" lang="hr-HR"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Veleševca</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 dio</a:t>
            </a:r>
            <a:endParaRPr kumimoji="0" lang="hr-HR"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500034" y="785794"/>
            <a:ext cx="8429684" cy="369332"/>
          </a:xfrm>
          <a:prstGeom prst="rect">
            <a:avLst/>
          </a:prstGeom>
        </p:spPr>
        <p:txBody>
          <a:bodyPr wrap="square">
            <a:spAutoFit/>
          </a:bodyPr>
          <a:lstStyle/>
          <a:p>
            <a:pPr lvl="0" fontAlgn="base">
              <a:spcBef>
                <a:spcPct val="0"/>
              </a:spcBef>
              <a:spcAft>
                <a:spcPct val="0"/>
              </a:spcAft>
            </a:pPr>
            <a:r>
              <a:rPr lang="hr-HR" dirty="0" smtClean="0">
                <a:latin typeface="Arial" pitchFamily="34" charset="0"/>
                <a:ea typeface="Calibri" pitchFamily="34" charset="0"/>
                <a:cs typeface="Arial" pitchFamily="34" charset="0"/>
              </a:rPr>
              <a:t>ZAŠTIĆENI </a:t>
            </a:r>
            <a:r>
              <a:rPr lang="hr-HR" dirty="0" smtClean="0">
                <a:latin typeface="Arial" pitchFamily="34" charset="0"/>
                <a:ea typeface="Calibri" pitchFamily="34" charset="0"/>
                <a:cs typeface="Arial" pitchFamily="34" charset="0"/>
              </a:rPr>
              <a:t>DJELOVI PRIRODE (Zakon o zaštiti prirode)</a:t>
            </a:r>
            <a:endParaRPr lang="hr-HR" sz="800" dirty="0" smtClean="0">
              <a:latin typeface="Arial" pitchFamily="34" charset="0"/>
              <a:cs typeface="Arial" pitchFamily="34" charset="0"/>
            </a:endParaRPr>
          </a:p>
        </p:txBody>
      </p:sp>
      <p:pic>
        <p:nvPicPr>
          <p:cNvPr id="1027" name="Picture 3" descr="C:\Users\Damir\Desktop\Biološka raznolikost Turopolja\Turopolje\Hrst-rakitovec-14-5-2017.JPG"/>
          <p:cNvPicPr>
            <a:picLocks noChangeAspect="1" noChangeArrowheads="1"/>
          </p:cNvPicPr>
          <p:nvPr/>
        </p:nvPicPr>
        <p:blipFill>
          <a:blip r:embed="rId2" cstate="print"/>
          <a:srcRect/>
          <a:stretch>
            <a:fillRect/>
          </a:stretch>
        </p:blipFill>
        <p:spPr bwMode="auto">
          <a:xfrm>
            <a:off x="-11887200" y="-8915400"/>
            <a:ext cx="2400000" cy="1800000"/>
          </a:xfrm>
          <a:prstGeom prst="rect">
            <a:avLst/>
          </a:prstGeom>
          <a:noFill/>
        </p:spPr>
      </p:pic>
      <p:pic>
        <p:nvPicPr>
          <p:cNvPr id="14" name="Picture 13" descr="Hrst-rakitovec-14-5-2017.JPG"/>
          <p:cNvPicPr>
            <a:picLocks noChangeAspect="1"/>
          </p:cNvPicPr>
          <p:nvPr/>
        </p:nvPicPr>
        <p:blipFill>
          <a:blip r:embed="rId3" cstate="print"/>
          <a:stretch>
            <a:fillRect/>
          </a:stretch>
        </p:blipFill>
        <p:spPr>
          <a:xfrm>
            <a:off x="4199574" y="3286124"/>
            <a:ext cx="4476780" cy="3357586"/>
          </a:xfrm>
          <a:prstGeom prst="rect">
            <a:avLst/>
          </a:prstGeom>
        </p:spPr>
      </p:pic>
      <p:pic>
        <p:nvPicPr>
          <p:cNvPr id="15" name="Picture 14" descr="DSCF0051.JPG"/>
          <p:cNvPicPr>
            <a:picLocks noChangeAspect="1"/>
          </p:cNvPicPr>
          <p:nvPr/>
        </p:nvPicPr>
        <p:blipFill>
          <a:blip r:embed="rId4" cstate="print"/>
          <a:stretch>
            <a:fillRect/>
          </a:stretch>
        </p:blipFill>
        <p:spPr>
          <a:xfrm>
            <a:off x="928661" y="3286124"/>
            <a:ext cx="4476781" cy="3357586"/>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5" name="Text Box 5"/>
          <p:cNvSpPr txBox="1">
            <a:spLocks noChangeArrowheads="1"/>
          </p:cNvSpPr>
          <p:nvPr/>
        </p:nvSpPr>
        <p:spPr bwMode="auto">
          <a:xfrm>
            <a:off x="250825" y="333375"/>
            <a:ext cx="2532809" cy="369332"/>
          </a:xfrm>
          <a:prstGeom prst="rect">
            <a:avLst/>
          </a:prstGeom>
          <a:noFill/>
          <a:ln w="9525">
            <a:noFill/>
            <a:miter lim="800000"/>
            <a:headEnd/>
            <a:tailEnd/>
          </a:ln>
          <a:effectLst/>
        </p:spPr>
        <p:txBody>
          <a:bodyPr wrap="none">
            <a:spAutoFit/>
          </a:bodyPr>
          <a:lstStyle/>
          <a:p>
            <a:r>
              <a:rPr lang="hr-HR" dirty="0" smtClean="0">
                <a:latin typeface="Arial" pitchFamily="34" charset="0"/>
                <a:cs typeface="Arial" pitchFamily="34" charset="0"/>
              </a:rPr>
              <a:t>Sitni </a:t>
            </a:r>
            <a:r>
              <a:rPr lang="hr-HR" dirty="0" err="1">
                <a:latin typeface="Arial" pitchFamily="34" charset="0"/>
                <a:cs typeface="Arial" pitchFamily="34" charset="0"/>
              </a:rPr>
              <a:t>terestrički</a:t>
            </a:r>
            <a:r>
              <a:rPr lang="hr-HR" dirty="0">
                <a:latin typeface="Arial" pitchFamily="34" charset="0"/>
                <a:cs typeface="Arial" pitchFamily="34" charset="0"/>
              </a:rPr>
              <a:t> sisavci</a:t>
            </a:r>
          </a:p>
        </p:txBody>
      </p:sp>
      <p:pic>
        <p:nvPicPr>
          <p:cNvPr id="6" name="Picture 6" descr="260px-Neomys_anomalus"/>
          <p:cNvPicPr>
            <a:picLocks noChangeAspect="1" noChangeArrowheads="1"/>
          </p:cNvPicPr>
          <p:nvPr/>
        </p:nvPicPr>
        <p:blipFill>
          <a:blip r:embed="rId2"/>
          <a:srcRect/>
          <a:stretch>
            <a:fillRect/>
          </a:stretch>
        </p:blipFill>
        <p:spPr bwMode="auto">
          <a:xfrm>
            <a:off x="3924300" y="188913"/>
            <a:ext cx="935038" cy="468312"/>
          </a:xfrm>
          <a:prstGeom prst="rect">
            <a:avLst/>
          </a:prstGeom>
          <a:noFill/>
        </p:spPr>
      </p:pic>
      <p:pic>
        <p:nvPicPr>
          <p:cNvPr id="8" name="Picture 8" descr="IMGP0838"/>
          <p:cNvPicPr>
            <a:picLocks noChangeAspect="1" noChangeArrowheads="1"/>
          </p:cNvPicPr>
          <p:nvPr/>
        </p:nvPicPr>
        <p:blipFill>
          <a:blip r:embed="rId3" cstate="print"/>
          <a:srcRect/>
          <a:stretch>
            <a:fillRect/>
          </a:stretch>
        </p:blipFill>
        <p:spPr bwMode="auto">
          <a:xfrm>
            <a:off x="5724525" y="1412875"/>
            <a:ext cx="3119438" cy="2089150"/>
          </a:xfrm>
          <a:prstGeom prst="rect">
            <a:avLst/>
          </a:prstGeom>
          <a:noFill/>
        </p:spPr>
      </p:pic>
      <p:pic>
        <p:nvPicPr>
          <p:cNvPr id="9" name="Picture 9" descr="IMG_0832"/>
          <p:cNvPicPr>
            <a:picLocks noChangeAspect="1" noChangeArrowheads="1"/>
          </p:cNvPicPr>
          <p:nvPr/>
        </p:nvPicPr>
        <p:blipFill>
          <a:blip r:embed="rId4"/>
          <a:srcRect/>
          <a:stretch>
            <a:fillRect/>
          </a:stretch>
        </p:blipFill>
        <p:spPr bwMode="auto">
          <a:xfrm>
            <a:off x="5724525" y="3644900"/>
            <a:ext cx="3095625" cy="2232025"/>
          </a:xfrm>
          <a:prstGeom prst="rect">
            <a:avLst/>
          </a:prstGeom>
          <a:noFill/>
        </p:spPr>
      </p:pic>
      <p:sp>
        <p:nvSpPr>
          <p:cNvPr id="10" name="Rectangle 10"/>
          <p:cNvSpPr>
            <a:spLocks noChangeArrowheads="1"/>
          </p:cNvSpPr>
          <p:nvPr/>
        </p:nvSpPr>
        <p:spPr bwMode="auto">
          <a:xfrm>
            <a:off x="0" y="6021388"/>
            <a:ext cx="9144000" cy="641350"/>
          </a:xfrm>
          <a:prstGeom prst="rect">
            <a:avLst/>
          </a:prstGeom>
          <a:noFill/>
          <a:ln w="9525">
            <a:noFill/>
            <a:miter lim="800000"/>
            <a:headEnd/>
            <a:tailEnd/>
          </a:ln>
          <a:effectLst/>
        </p:spPr>
        <p:txBody>
          <a:bodyPr anchor="ctr">
            <a:spAutoFit/>
          </a:bodyPr>
          <a:lstStyle/>
          <a:p>
            <a:r>
              <a:rPr lang="hr-HR" b="1" dirty="0">
                <a:latin typeface="Arial" pitchFamily="34" charset="0"/>
                <a:cs typeface="Arial" pitchFamily="34" charset="0"/>
              </a:rPr>
              <a:t>●</a:t>
            </a:r>
            <a:r>
              <a:rPr lang="hr-HR" dirty="0">
                <a:latin typeface="Arial" pitchFamily="34" charset="0"/>
                <a:cs typeface="Arial" pitchFamily="34" charset="0"/>
              </a:rPr>
              <a:t> </a:t>
            </a:r>
            <a:r>
              <a:rPr lang="hr-HR" b="1" u="sng" dirty="0">
                <a:latin typeface="Arial" pitchFamily="34" charset="0"/>
                <a:cs typeface="Arial" pitchFamily="34" charset="0"/>
              </a:rPr>
              <a:t>Alpski </a:t>
            </a:r>
            <a:r>
              <a:rPr lang="hr-HR" b="1" u="sng" dirty="0" err="1">
                <a:latin typeface="Arial" pitchFamily="34" charset="0"/>
                <a:cs typeface="Arial" pitchFamily="34" charset="0"/>
              </a:rPr>
              <a:t>voluharić</a:t>
            </a:r>
            <a:r>
              <a:rPr lang="hr-HR" u="sng" dirty="0">
                <a:latin typeface="Arial" pitchFamily="34" charset="0"/>
                <a:cs typeface="Arial" pitchFamily="34" charset="0"/>
              </a:rPr>
              <a:t> </a:t>
            </a:r>
            <a:r>
              <a:rPr lang="hr-HR" dirty="0">
                <a:latin typeface="Arial" pitchFamily="34" charset="0"/>
                <a:cs typeface="Arial" pitchFamily="34" charset="0"/>
              </a:rPr>
              <a:t>(</a:t>
            </a:r>
            <a:r>
              <a:rPr lang="hr-HR" i="1" dirty="0" err="1">
                <a:latin typeface="Arial" pitchFamily="34" charset="0"/>
                <a:cs typeface="Arial" pitchFamily="34" charset="0"/>
              </a:rPr>
              <a:t>Microtus</a:t>
            </a:r>
            <a:r>
              <a:rPr lang="hr-HR" i="1" dirty="0">
                <a:latin typeface="Arial" pitchFamily="34" charset="0"/>
                <a:cs typeface="Arial" pitchFamily="34" charset="0"/>
              </a:rPr>
              <a:t> </a:t>
            </a:r>
            <a:r>
              <a:rPr lang="hr-HR" i="1" dirty="0" err="1">
                <a:latin typeface="Arial" pitchFamily="34" charset="0"/>
                <a:cs typeface="Arial" pitchFamily="34" charset="0"/>
              </a:rPr>
              <a:t>liechtensteini</a:t>
            </a:r>
            <a:r>
              <a:rPr lang="hr-HR" dirty="0">
                <a:latin typeface="Arial" pitchFamily="34" charset="0"/>
                <a:cs typeface="Arial" pitchFamily="34" charset="0"/>
              </a:rPr>
              <a:t>) je </a:t>
            </a:r>
            <a:r>
              <a:rPr lang="hr-HR" b="1" u="sng" dirty="0">
                <a:latin typeface="Arial" pitchFamily="34" charset="0"/>
                <a:cs typeface="Arial" pitchFamily="34" charset="0"/>
              </a:rPr>
              <a:t>glacijalni relikt</a:t>
            </a:r>
            <a:r>
              <a:rPr lang="hr-HR" u="sng" dirty="0">
                <a:latin typeface="Arial" pitchFamily="34" charset="0"/>
                <a:cs typeface="Arial" pitchFamily="34" charset="0"/>
              </a:rPr>
              <a:t> </a:t>
            </a:r>
            <a:r>
              <a:rPr lang="hr-HR" dirty="0">
                <a:latin typeface="Arial" pitchFamily="34" charset="0"/>
                <a:cs typeface="Arial" pitchFamily="34" charset="0"/>
              </a:rPr>
              <a:t>šume Turopoljski lug – ova tipično gorska vrsta sisavca pronađena je u poplavnim jasenovim šumama. </a:t>
            </a:r>
          </a:p>
        </p:txBody>
      </p:sp>
      <p:sp>
        <p:nvSpPr>
          <p:cNvPr id="11" name="Rectangle 10"/>
          <p:cNvSpPr/>
          <p:nvPr/>
        </p:nvSpPr>
        <p:spPr>
          <a:xfrm>
            <a:off x="142844" y="1500174"/>
            <a:ext cx="5572164" cy="4524315"/>
          </a:xfrm>
          <a:prstGeom prst="rect">
            <a:avLst/>
          </a:prstGeom>
        </p:spPr>
        <p:txBody>
          <a:bodyPr wrap="square">
            <a:spAutoFit/>
          </a:bodyPr>
          <a:lstStyle/>
          <a:p>
            <a:r>
              <a:rPr lang="hr-HR" b="1" dirty="0" smtClean="0">
                <a:latin typeface="Arial" pitchFamily="34" charset="0"/>
                <a:cs typeface="Arial" pitchFamily="34" charset="0"/>
              </a:rPr>
              <a:t>●</a:t>
            </a:r>
            <a:r>
              <a:rPr lang="hr-HR" dirty="0" smtClean="0">
                <a:latin typeface="Arial" pitchFamily="34" charset="0"/>
                <a:cs typeface="Arial" pitchFamily="34" charset="0"/>
              </a:rPr>
              <a:t> </a:t>
            </a:r>
            <a:r>
              <a:rPr lang="hr-HR" b="1" dirty="0" smtClean="0">
                <a:latin typeface="Arial" pitchFamily="34" charset="0"/>
                <a:cs typeface="Arial" pitchFamily="34" charset="0"/>
              </a:rPr>
              <a:t>Popis sitnih sisavaca dosad nađenih u šumama Turopoljskog </a:t>
            </a:r>
            <a:r>
              <a:rPr lang="hr-HR" b="1" dirty="0" smtClean="0">
                <a:latin typeface="Arial" pitchFamily="34" charset="0"/>
                <a:cs typeface="Arial" pitchFamily="34" charset="0"/>
              </a:rPr>
              <a:t>luga:</a:t>
            </a:r>
            <a:endParaRPr lang="hr-HR" b="1" dirty="0" smtClean="0">
              <a:latin typeface="Arial" pitchFamily="34" charset="0"/>
              <a:cs typeface="Arial" pitchFamily="34" charset="0"/>
            </a:endParaRPr>
          </a:p>
          <a:p>
            <a:r>
              <a:rPr lang="hr-HR" dirty="0" smtClean="0">
                <a:latin typeface="Arial" pitchFamily="34" charset="0"/>
                <a:cs typeface="Arial" pitchFamily="34" charset="0"/>
              </a:rPr>
              <a:t>1. </a:t>
            </a:r>
            <a:r>
              <a:rPr lang="hr-HR" i="1" dirty="0" err="1" smtClean="0">
                <a:latin typeface="Arial" pitchFamily="34" charset="0"/>
                <a:cs typeface="Arial" pitchFamily="34" charset="0"/>
              </a:rPr>
              <a:t>Neomys</a:t>
            </a:r>
            <a:r>
              <a:rPr lang="hr-HR" i="1" dirty="0" smtClean="0">
                <a:latin typeface="Arial" pitchFamily="34" charset="0"/>
                <a:cs typeface="Arial" pitchFamily="34" charset="0"/>
              </a:rPr>
              <a:t> </a:t>
            </a:r>
            <a:r>
              <a:rPr lang="hr-HR" i="1" dirty="0" err="1" smtClean="0">
                <a:latin typeface="Arial" pitchFamily="34" charset="0"/>
                <a:cs typeface="Arial" pitchFamily="34" charset="0"/>
              </a:rPr>
              <a:t>anomalus</a:t>
            </a:r>
            <a:r>
              <a:rPr lang="hr-HR" dirty="0" smtClean="0">
                <a:latin typeface="Arial" pitchFamily="34" charset="0"/>
                <a:cs typeface="Arial" pitchFamily="34" charset="0"/>
              </a:rPr>
              <a:t> - močvarna rovka</a:t>
            </a:r>
            <a:br>
              <a:rPr lang="hr-HR" dirty="0" smtClean="0">
                <a:latin typeface="Arial" pitchFamily="34" charset="0"/>
                <a:cs typeface="Arial" pitchFamily="34" charset="0"/>
              </a:rPr>
            </a:br>
            <a:r>
              <a:rPr lang="hr-HR" dirty="0" smtClean="0">
                <a:latin typeface="Arial" pitchFamily="34" charset="0"/>
                <a:cs typeface="Arial" pitchFamily="34" charset="0"/>
              </a:rPr>
              <a:t>2. </a:t>
            </a:r>
            <a:r>
              <a:rPr lang="hr-HR" i="1" dirty="0" err="1" smtClean="0">
                <a:latin typeface="Arial" pitchFamily="34" charset="0"/>
                <a:cs typeface="Arial" pitchFamily="34" charset="0"/>
              </a:rPr>
              <a:t>Neomys</a:t>
            </a:r>
            <a:r>
              <a:rPr lang="hr-HR" i="1" dirty="0" smtClean="0">
                <a:latin typeface="Arial" pitchFamily="34" charset="0"/>
                <a:cs typeface="Arial" pitchFamily="34" charset="0"/>
              </a:rPr>
              <a:t> </a:t>
            </a:r>
            <a:r>
              <a:rPr lang="hr-HR" i="1" dirty="0" err="1" smtClean="0">
                <a:latin typeface="Arial" pitchFamily="34" charset="0"/>
                <a:cs typeface="Arial" pitchFamily="34" charset="0"/>
              </a:rPr>
              <a:t>fodiens</a:t>
            </a:r>
            <a:r>
              <a:rPr lang="hr-HR" dirty="0" smtClean="0">
                <a:latin typeface="Arial" pitchFamily="34" charset="0"/>
                <a:cs typeface="Arial" pitchFamily="34" charset="0"/>
              </a:rPr>
              <a:t> - </a:t>
            </a:r>
            <a:r>
              <a:rPr lang="hr-HR" dirty="0" err="1" smtClean="0">
                <a:latin typeface="Arial" pitchFamily="34" charset="0"/>
                <a:cs typeface="Arial" pitchFamily="34" charset="0"/>
              </a:rPr>
              <a:t>vodenrovka</a:t>
            </a:r>
            <a:r>
              <a:rPr lang="hr-HR" dirty="0" smtClean="0">
                <a:latin typeface="Arial" pitchFamily="34" charset="0"/>
                <a:cs typeface="Arial" pitchFamily="34" charset="0"/>
              </a:rPr>
              <a:t/>
            </a:r>
            <a:br>
              <a:rPr lang="hr-HR" dirty="0" smtClean="0">
                <a:latin typeface="Arial" pitchFamily="34" charset="0"/>
                <a:cs typeface="Arial" pitchFamily="34" charset="0"/>
              </a:rPr>
            </a:br>
            <a:r>
              <a:rPr lang="hr-HR" dirty="0" smtClean="0">
                <a:latin typeface="Arial" pitchFamily="34" charset="0"/>
                <a:cs typeface="Arial" pitchFamily="34" charset="0"/>
              </a:rPr>
              <a:t>3. </a:t>
            </a:r>
            <a:r>
              <a:rPr lang="hr-HR" i="1" dirty="0" err="1" smtClean="0">
                <a:latin typeface="Arial" pitchFamily="34" charset="0"/>
                <a:cs typeface="Arial" pitchFamily="34" charset="0"/>
              </a:rPr>
              <a:t>Sorex</a:t>
            </a:r>
            <a:r>
              <a:rPr lang="hr-HR" i="1" dirty="0" smtClean="0">
                <a:latin typeface="Arial" pitchFamily="34" charset="0"/>
                <a:cs typeface="Arial" pitchFamily="34" charset="0"/>
              </a:rPr>
              <a:t> </a:t>
            </a:r>
            <a:r>
              <a:rPr lang="hr-HR" i="1" dirty="0" err="1" smtClean="0">
                <a:latin typeface="Arial" pitchFamily="34" charset="0"/>
                <a:cs typeface="Arial" pitchFamily="34" charset="0"/>
              </a:rPr>
              <a:t>araneus</a:t>
            </a:r>
            <a:r>
              <a:rPr lang="hr-HR" dirty="0" smtClean="0">
                <a:latin typeface="Arial" pitchFamily="34" charset="0"/>
                <a:cs typeface="Arial" pitchFamily="34" charset="0"/>
              </a:rPr>
              <a:t> - šumska voluharica</a:t>
            </a:r>
            <a:br>
              <a:rPr lang="hr-HR" dirty="0" smtClean="0">
                <a:latin typeface="Arial" pitchFamily="34" charset="0"/>
                <a:cs typeface="Arial" pitchFamily="34" charset="0"/>
              </a:rPr>
            </a:br>
            <a:r>
              <a:rPr lang="hr-HR" dirty="0" smtClean="0">
                <a:latin typeface="Arial" pitchFamily="34" charset="0"/>
                <a:cs typeface="Arial" pitchFamily="34" charset="0"/>
              </a:rPr>
              <a:t>4. </a:t>
            </a:r>
            <a:r>
              <a:rPr lang="hr-HR" i="1" dirty="0" err="1" smtClean="0">
                <a:latin typeface="Arial" pitchFamily="34" charset="0"/>
                <a:cs typeface="Arial" pitchFamily="34" charset="0"/>
              </a:rPr>
              <a:t>Sorex</a:t>
            </a:r>
            <a:r>
              <a:rPr lang="hr-HR" i="1" dirty="0" smtClean="0">
                <a:latin typeface="Arial" pitchFamily="34" charset="0"/>
                <a:cs typeface="Arial" pitchFamily="34" charset="0"/>
              </a:rPr>
              <a:t> </a:t>
            </a:r>
            <a:r>
              <a:rPr lang="hr-HR" i="1" dirty="0" err="1" smtClean="0">
                <a:latin typeface="Arial" pitchFamily="34" charset="0"/>
                <a:cs typeface="Arial" pitchFamily="34" charset="0"/>
              </a:rPr>
              <a:t>minutus</a:t>
            </a:r>
            <a:r>
              <a:rPr lang="hr-HR" dirty="0" smtClean="0">
                <a:latin typeface="Arial" pitchFamily="34" charset="0"/>
                <a:cs typeface="Arial" pitchFamily="34" charset="0"/>
              </a:rPr>
              <a:t> - mala rovka</a:t>
            </a:r>
            <a:br>
              <a:rPr lang="hr-HR" dirty="0" smtClean="0">
                <a:latin typeface="Arial" pitchFamily="34" charset="0"/>
                <a:cs typeface="Arial" pitchFamily="34" charset="0"/>
              </a:rPr>
            </a:br>
            <a:r>
              <a:rPr lang="hr-HR" dirty="0" smtClean="0">
                <a:latin typeface="Arial" pitchFamily="34" charset="0"/>
                <a:cs typeface="Arial" pitchFamily="34" charset="0"/>
              </a:rPr>
              <a:t>5. </a:t>
            </a:r>
            <a:r>
              <a:rPr lang="hr-HR" i="1" dirty="0" err="1" smtClean="0">
                <a:latin typeface="Arial" pitchFamily="34" charset="0"/>
                <a:cs typeface="Arial" pitchFamily="34" charset="0"/>
              </a:rPr>
              <a:t>Talpa</a:t>
            </a:r>
            <a:r>
              <a:rPr lang="hr-HR" i="1" dirty="0" smtClean="0">
                <a:latin typeface="Arial" pitchFamily="34" charset="0"/>
                <a:cs typeface="Arial" pitchFamily="34" charset="0"/>
              </a:rPr>
              <a:t> </a:t>
            </a:r>
            <a:r>
              <a:rPr lang="hr-HR" i="1" dirty="0" err="1" smtClean="0">
                <a:latin typeface="Arial" pitchFamily="34" charset="0"/>
                <a:cs typeface="Arial" pitchFamily="34" charset="0"/>
              </a:rPr>
              <a:t>auropea</a:t>
            </a:r>
            <a:r>
              <a:rPr lang="hr-HR" dirty="0" smtClean="0">
                <a:latin typeface="Arial" pitchFamily="34" charset="0"/>
                <a:cs typeface="Arial" pitchFamily="34" charset="0"/>
              </a:rPr>
              <a:t> - krtica</a:t>
            </a:r>
            <a:br>
              <a:rPr lang="hr-HR" dirty="0" smtClean="0">
                <a:latin typeface="Arial" pitchFamily="34" charset="0"/>
                <a:cs typeface="Arial" pitchFamily="34" charset="0"/>
              </a:rPr>
            </a:br>
            <a:r>
              <a:rPr lang="hr-HR" dirty="0" smtClean="0">
                <a:latin typeface="Arial" pitchFamily="34" charset="0"/>
                <a:cs typeface="Arial" pitchFamily="34" charset="0"/>
              </a:rPr>
              <a:t>6. </a:t>
            </a:r>
            <a:r>
              <a:rPr lang="hr-HR" i="1" dirty="0" err="1" smtClean="0">
                <a:latin typeface="Arial" pitchFamily="34" charset="0"/>
                <a:cs typeface="Arial" pitchFamily="34" charset="0"/>
              </a:rPr>
              <a:t>Clethrionomys</a:t>
            </a:r>
            <a:r>
              <a:rPr lang="hr-HR" i="1" dirty="0" smtClean="0">
                <a:latin typeface="Arial" pitchFamily="34" charset="0"/>
                <a:cs typeface="Arial" pitchFamily="34" charset="0"/>
              </a:rPr>
              <a:t> </a:t>
            </a:r>
            <a:r>
              <a:rPr lang="hr-HR" i="1" dirty="0" err="1" smtClean="0">
                <a:latin typeface="Arial" pitchFamily="34" charset="0"/>
                <a:cs typeface="Arial" pitchFamily="34" charset="0"/>
              </a:rPr>
              <a:t>glareolus</a:t>
            </a:r>
            <a:r>
              <a:rPr lang="hr-HR" dirty="0" smtClean="0">
                <a:latin typeface="Arial" pitchFamily="34" charset="0"/>
                <a:cs typeface="Arial" pitchFamily="34" charset="0"/>
              </a:rPr>
              <a:t> - riđa voluharica</a:t>
            </a:r>
            <a:br>
              <a:rPr lang="hr-HR" dirty="0" smtClean="0">
                <a:latin typeface="Arial" pitchFamily="34" charset="0"/>
                <a:cs typeface="Arial" pitchFamily="34" charset="0"/>
              </a:rPr>
            </a:br>
            <a:r>
              <a:rPr lang="hr-HR" dirty="0" smtClean="0">
                <a:latin typeface="Arial" pitchFamily="34" charset="0"/>
                <a:cs typeface="Arial" pitchFamily="34" charset="0"/>
              </a:rPr>
              <a:t>7. </a:t>
            </a:r>
            <a:r>
              <a:rPr lang="hr-HR" i="1" dirty="0" err="1" smtClean="0">
                <a:latin typeface="Arial" pitchFamily="34" charset="0"/>
                <a:cs typeface="Arial" pitchFamily="34" charset="0"/>
              </a:rPr>
              <a:t>Microtus</a:t>
            </a:r>
            <a:r>
              <a:rPr lang="hr-HR" i="1" dirty="0" smtClean="0">
                <a:latin typeface="Arial" pitchFamily="34" charset="0"/>
                <a:cs typeface="Arial" pitchFamily="34" charset="0"/>
              </a:rPr>
              <a:t> </a:t>
            </a:r>
            <a:r>
              <a:rPr lang="hr-HR" i="1" dirty="0" err="1" smtClean="0">
                <a:latin typeface="Arial" pitchFamily="34" charset="0"/>
                <a:cs typeface="Arial" pitchFamily="34" charset="0"/>
              </a:rPr>
              <a:t>agrestis</a:t>
            </a:r>
            <a:r>
              <a:rPr lang="hr-HR" dirty="0" smtClean="0">
                <a:latin typeface="Arial" pitchFamily="34" charset="0"/>
                <a:cs typeface="Arial" pitchFamily="34" charset="0"/>
              </a:rPr>
              <a:t> - livadna voluharica</a:t>
            </a:r>
            <a:br>
              <a:rPr lang="hr-HR" dirty="0" smtClean="0">
                <a:latin typeface="Arial" pitchFamily="34" charset="0"/>
                <a:cs typeface="Arial" pitchFamily="34" charset="0"/>
              </a:rPr>
            </a:br>
            <a:r>
              <a:rPr lang="hr-HR" dirty="0" smtClean="0">
                <a:latin typeface="Arial" pitchFamily="34" charset="0"/>
                <a:cs typeface="Arial" pitchFamily="34" charset="0"/>
              </a:rPr>
              <a:t>8. </a:t>
            </a:r>
            <a:r>
              <a:rPr lang="hr-HR" i="1" dirty="0" err="1" smtClean="0">
                <a:latin typeface="Arial" pitchFamily="34" charset="0"/>
                <a:cs typeface="Arial" pitchFamily="34" charset="0"/>
              </a:rPr>
              <a:t>Microtus</a:t>
            </a:r>
            <a:r>
              <a:rPr lang="hr-HR" i="1" dirty="0" smtClean="0">
                <a:latin typeface="Arial" pitchFamily="34" charset="0"/>
                <a:cs typeface="Arial" pitchFamily="34" charset="0"/>
              </a:rPr>
              <a:t> </a:t>
            </a:r>
            <a:r>
              <a:rPr lang="hr-HR" i="1" dirty="0" err="1" smtClean="0">
                <a:latin typeface="Arial" pitchFamily="34" charset="0"/>
                <a:cs typeface="Arial" pitchFamily="34" charset="0"/>
              </a:rPr>
              <a:t>arvalis</a:t>
            </a:r>
            <a:r>
              <a:rPr lang="hr-HR" dirty="0" smtClean="0">
                <a:latin typeface="Arial" pitchFamily="34" charset="0"/>
                <a:cs typeface="Arial" pitchFamily="34" charset="0"/>
              </a:rPr>
              <a:t> - poljska voluharica</a:t>
            </a:r>
            <a:br>
              <a:rPr lang="hr-HR" dirty="0" smtClean="0">
                <a:latin typeface="Arial" pitchFamily="34" charset="0"/>
                <a:cs typeface="Arial" pitchFamily="34" charset="0"/>
              </a:rPr>
            </a:br>
            <a:r>
              <a:rPr lang="hr-HR" dirty="0" smtClean="0">
                <a:latin typeface="Arial" pitchFamily="34" charset="0"/>
                <a:cs typeface="Arial" pitchFamily="34" charset="0"/>
              </a:rPr>
              <a:t>9. </a:t>
            </a:r>
            <a:r>
              <a:rPr lang="hr-HR" i="1" u="sng" dirty="0" err="1" smtClean="0">
                <a:latin typeface="Arial" pitchFamily="34" charset="0"/>
                <a:cs typeface="Arial" pitchFamily="34" charset="0"/>
              </a:rPr>
              <a:t>Microtus</a:t>
            </a:r>
            <a:r>
              <a:rPr lang="hr-HR" i="1" u="sng" dirty="0" smtClean="0">
                <a:latin typeface="Arial" pitchFamily="34" charset="0"/>
                <a:cs typeface="Arial" pitchFamily="34" charset="0"/>
              </a:rPr>
              <a:t> </a:t>
            </a:r>
            <a:r>
              <a:rPr lang="hr-HR" i="1" u="sng" dirty="0" err="1" smtClean="0">
                <a:latin typeface="Arial" pitchFamily="34" charset="0"/>
                <a:cs typeface="Arial" pitchFamily="34" charset="0"/>
              </a:rPr>
              <a:t>liechtensteini</a:t>
            </a:r>
            <a:r>
              <a:rPr lang="hr-HR" u="sng" dirty="0" smtClean="0">
                <a:latin typeface="Arial" pitchFamily="34" charset="0"/>
                <a:cs typeface="Arial" pitchFamily="34" charset="0"/>
              </a:rPr>
              <a:t> - </a:t>
            </a:r>
            <a:r>
              <a:rPr lang="hr-HR" u="sng" dirty="0" err="1" smtClean="0">
                <a:latin typeface="Arial" pitchFamily="34" charset="0"/>
                <a:cs typeface="Arial" pitchFamily="34" charset="0"/>
              </a:rPr>
              <a:t>istočnoalpski</a:t>
            </a:r>
            <a:r>
              <a:rPr lang="hr-HR" u="sng" dirty="0" smtClean="0">
                <a:latin typeface="Arial" pitchFamily="34" charset="0"/>
                <a:cs typeface="Arial" pitchFamily="34" charset="0"/>
              </a:rPr>
              <a:t> </a:t>
            </a:r>
            <a:r>
              <a:rPr lang="hr-HR" u="sng" dirty="0" err="1" smtClean="0">
                <a:latin typeface="Arial" pitchFamily="34" charset="0"/>
                <a:cs typeface="Arial" pitchFamily="34" charset="0"/>
              </a:rPr>
              <a:t>voluharić</a:t>
            </a:r>
            <a:r>
              <a:rPr lang="hr-HR" dirty="0" smtClean="0">
                <a:latin typeface="Arial" pitchFamily="34" charset="0"/>
                <a:cs typeface="Arial" pitchFamily="34" charset="0"/>
              </a:rPr>
              <a:t/>
            </a:r>
            <a:br>
              <a:rPr lang="hr-HR" dirty="0" smtClean="0">
                <a:latin typeface="Arial" pitchFamily="34" charset="0"/>
                <a:cs typeface="Arial" pitchFamily="34" charset="0"/>
              </a:rPr>
            </a:br>
            <a:r>
              <a:rPr lang="hr-HR" dirty="0" smtClean="0">
                <a:latin typeface="Arial" pitchFamily="34" charset="0"/>
                <a:cs typeface="Arial" pitchFamily="34" charset="0"/>
              </a:rPr>
              <a:t>10. </a:t>
            </a:r>
            <a:r>
              <a:rPr lang="hr-HR" i="1" dirty="0" err="1" smtClean="0">
                <a:latin typeface="Arial" pitchFamily="34" charset="0"/>
                <a:cs typeface="Arial" pitchFamily="34" charset="0"/>
              </a:rPr>
              <a:t>Apodemus</a:t>
            </a:r>
            <a:r>
              <a:rPr lang="hr-HR" i="1" dirty="0" smtClean="0">
                <a:latin typeface="Arial" pitchFamily="34" charset="0"/>
                <a:cs typeface="Arial" pitchFamily="34" charset="0"/>
              </a:rPr>
              <a:t> </a:t>
            </a:r>
            <a:r>
              <a:rPr lang="hr-HR" i="1" dirty="0" err="1" smtClean="0">
                <a:latin typeface="Arial" pitchFamily="34" charset="0"/>
                <a:cs typeface="Arial" pitchFamily="34" charset="0"/>
              </a:rPr>
              <a:t>agrarius</a:t>
            </a:r>
            <a:r>
              <a:rPr lang="hr-HR" dirty="0" smtClean="0">
                <a:latin typeface="Arial" pitchFamily="34" charset="0"/>
                <a:cs typeface="Arial" pitchFamily="34" charset="0"/>
              </a:rPr>
              <a:t> - poljski miš</a:t>
            </a:r>
            <a:br>
              <a:rPr lang="hr-HR" dirty="0" smtClean="0">
                <a:latin typeface="Arial" pitchFamily="34" charset="0"/>
                <a:cs typeface="Arial" pitchFamily="34" charset="0"/>
              </a:rPr>
            </a:br>
            <a:r>
              <a:rPr lang="hr-HR" dirty="0" smtClean="0">
                <a:latin typeface="Arial" pitchFamily="34" charset="0"/>
                <a:cs typeface="Arial" pitchFamily="34" charset="0"/>
              </a:rPr>
              <a:t>11. </a:t>
            </a:r>
            <a:r>
              <a:rPr lang="hr-HR" i="1" dirty="0" err="1" smtClean="0">
                <a:latin typeface="Arial" pitchFamily="34" charset="0"/>
                <a:cs typeface="Arial" pitchFamily="34" charset="0"/>
              </a:rPr>
              <a:t>Apodemus</a:t>
            </a:r>
            <a:r>
              <a:rPr lang="hr-HR" i="1" dirty="0" smtClean="0">
                <a:latin typeface="Arial" pitchFamily="34" charset="0"/>
                <a:cs typeface="Arial" pitchFamily="34" charset="0"/>
              </a:rPr>
              <a:t> </a:t>
            </a:r>
            <a:r>
              <a:rPr lang="hr-HR" i="1" dirty="0" err="1" smtClean="0">
                <a:latin typeface="Arial" pitchFamily="34" charset="0"/>
                <a:cs typeface="Arial" pitchFamily="34" charset="0"/>
              </a:rPr>
              <a:t>flavicollis</a:t>
            </a:r>
            <a:r>
              <a:rPr lang="hr-HR" dirty="0" smtClean="0">
                <a:latin typeface="Arial" pitchFamily="34" charset="0"/>
                <a:cs typeface="Arial" pitchFamily="34" charset="0"/>
              </a:rPr>
              <a:t> - </a:t>
            </a:r>
            <a:r>
              <a:rPr lang="hr-HR" dirty="0" err="1" smtClean="0">
                <a:latin typeface="Arial" pitchFamily="34" charset="0"/>
                <a:cs typeface="Arial" pitchFamily="34" charset="0"/>
              </a:rPr>
              <a:t>žutogrli</a:t>
            </a:r>
            <a:r>
              <a:rPr lang="hr-HR" dirty="0" smtClean="0">
                <a:latin typeface="Arial" pitchFamily="34" charset="0"/>
                <a:cs typeface="Arial" pitchFamily="34" charset="0"/>
              </a:rPr>
              <a:t> </a:t>
            </a:r>
            <a:r>
              <a:rPr lang="hr-HR" dirty="0" err="1" smtClean="0">
                <a:latin typeface="Arial" pitchFamily="34" charset="0"/>
                <a:cs typeface="Arial" pitchFamily="34" charset="0"/>
              </a:rPr>
              <a:t>žumski</a:t>
            </a:r>
            <a:r>
              <a:rPr lang="hr-HR" dirty="0" smtClean="0">
                <a:latin typeface="Arial" pitchFamily="34" charset="0"/>
                <a:cs typeface="Arial" pitchFamily="34" charset="0"/>
              </a:rPr>
              <a:t> miš</a:t>
            </a:r>
            <a:br>
              <a:rPr lang="hr-HR" dirty="0" smtClean="0">
                <a:latin typeface="Arial" pitchFamily="34" charset="0"/>
                <a:cs typeface="Arial" pitchFamily="34" charset="0"/>
              </a:rPr>
            </a:br>
            <a:r>
              <a:rPr lang="hr-HR" dirty="0" smtClean="0">
                <a:latin typeface="Arial" pitchFamily="34" charset="0"/>
                <a:cs typeface="Arial" pitchFamily="34" charset="0"/>
              </a:rPr>
              <a:t>12. </a:t>
            </a:r>
            <a:r>
              <a:rPr lang="hr-HR" i="1" dirty="0" err="1" smtClean="0">
                <a:latin typeface="Arial" pitchFamily="34" charset="0"/>
                <a:cs typeface="Arial" pitchFamily="34" charset="0"/>
              </a:rPr>
              <a:t>Apodemus</a:t>
            </a:r>
            <a:r>
              <a:rPr lang="hr-HR" i="1" dirty="0" smtClean="0">
                <a:latin typeface="Arial" pitchFamily="34" charset="0"/>
                <a:cs typeface="Arial" pitchFamily="34" charset="0"/>
              </a:rPr>
              <a:t> </a:t>
            </a:r>
            <a:r>
              <a:rPr lang="hr-HR" i="1" dirty="0" err="1" smtClean="0">
                <a:latin typeface="Arial" pitchFamily="34" charset="0"/>
                <a:cs typeface="Arial" pitchFamily="34" charset="0"/>
              </a:rPr>
              <a:t>sylvaticus</a:t>
            </a:r>
            <a:r>
              <a:rPr lang="hr-HR" dirty="0" smtClean="0">
                <a:latin typeface="Arial" pitchFamily="34" charset="0"/>
                <a:cs typeface="Arial" pitchFamily="34" charset="0"/>
              </a:rPr>
              <a:t> - šumski miš</a:t>
            </a:r>
            <a:br>
              <a:rPr lang="hr-HR" dirty="0" smtClean="0">
                <a:latin typeface="Arial" pitchFamily="34" charset="0"/>
                <a:cs typeface="Arial" pitchFamily="34" charset="0"/>
              </a:rPr>
            </a:br>
            <a:r>
              <a:rPr lang="hr-HR" dirty="0" smtClean="0">
                <a:latin typeface="Arial" pitchFamily="34" charset="0"/>
                <a:cs typeface="Arial" pitchFamily="34" charset="0"/>
              </a:rPr>
              <a:t>13. </a:t>
            </a:r>
            <a:r>
              <a:rPr lang="hr-HR" i="1" dirty="0" err="1" smtClean="0">
                <a:latin typeface="Arial" pitchFamily="34" charset="0"/>
                <a:cs typeface="Arial" pitchFamily="34" charset="0"/>
              </a:rPr>
              <a:t>Micromys</a:t>
            </a:r>
            <a:r>
              <a:rPr lang="hr-HR" i="1" dirty="0" smtClean="0">
                <a:latin typeface="Arial" pitchFamily="34" charset="0"/>
                <a:cs typeface="Arial" pitchFamily="34" charset="0"/>
              </a:rPr>
              <a:t> </a:t>
            </a:r>
            <a:r>
              <a:rPr lang="hr-HR" i="1" dirty="0" err="1" smtClean="0">
                <a:latin typeface="Arial" pitchFamily="34" charset="0"/>
                <a:cs typeface="Arial" pitchFamily="34" charset="0"/>
              </a:rPr>
              <a:t>minutus</a:t>
            </a:r>
            <a:r>
              <a:rPr lang="hr-HR" dirty="0" smtClean="0">
                <a:latin typeface="Arial" pitchFamily="34" charset="0"/>
                <a:cs typeface="Arial" pitchFamily="34" charset="0"/>
              </a:rPr>
              <a:t> - patuljasti miš</a:t>
            </a:r>
            <a:br>
              <a:rPr lang="hr-HR" dirty="0" smtClean="0">
                <a:latin typeface="Arial" pitchFamily="34" charset="0"/>
                <a:cs typeface="Arial" pitchFamily="34" charset="0"/>
              </a:rPr>
            </a:br>
            <a:r>
              <a:rPr lang="hr-HR" dirty="0" smtClean="0">
                <a:latin typeface="Arial" pitchFamily="34" charset="0"/>
                <a:cs typeface="Arial" pitchFamily="34" charset="0"/>
              </a:rPr>
              <a:t>14. </a:t>
            </a:r>
            <a:r>
              <a:rPr lang="hr-HR" i="1" dirty="0" err="1" smtClean="0">
                <a:latin typeface="Arial" pitchFamily="34" charset="0"/>
                <a:cs typeface="Arial" pitchFamily="34" charset="0"/>
              </a:rPr>
              <a:t>Micromys</a:t>
            </a:r>
            <a:r>
              <a:rPr lang="hr-HR" i="1" dirty="0" smtClean="0">
                <a:latin typeface="Arial" pitchFamily="34" charset="0"/>
                <a:cs typeface="Arial" pitchFamily="34" charset="0"/>
              </a:rPr>
              <a:t> </a:t>
            </a:r>
            <a:r>
              <a:rPr lang="hr-HR" i="1" dirty="0" err="1" smtClean="0">
                <a:latin typeface="Arial" pitchFamily="34" charset="0"/>
                <a:cs typeface="Arial" pitchFamily="34" charset="0"/>
              </a:rPr>
              <a:t>avellanarius</a:t>
            </a:r>
            <a:r>
              <a:rPr lang="hr-HR" dirty="0" smtClean="0">
                <a:latin typeface="Arial" pitchFamily="34" charset="0"/>
                <a:cs typeface="Arial" pitchFamily="34" charset="0"/>
              </a:rPr>
              <a:t> - puh orašar</a:t>
            </a:r>
            <a:endParaRPr lang="hr-HR"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5" name="Text Box 5"/>
          <p:cNvSpPr txBox="1">
            <a:spLocks noChangeArrowheads="1"/>
          </p:cNvSpPr>
          <p:nvPr/>
        </p:nvSpPr>
        <p:spPr bwMode="auto">
          <a:xfrm>
            <a:off x="250825" y="333375"/>
            <a:ext cx="2532809" cy="369332"/>
          </a:xfrm>
          <a:prstGeom prst="rect">
            <a:avLst/>
          </a:prstGeom>
          <a:noFill/>
          <a:ln w="9525">
            <a:noFill/>
            <a:miter lim="800000"/>
            <a:headEnd/>
            <a:tailEnd/>
          </a:ln>
          <a:effectLst/>
        </p:spPr>
        <p:txBody>
          <a:bodyPr wrap="none">
            <a:spAutoFit/>
          </a:bodyPr>
          <a:lstStyle/>
          <a:p>
            <a:r>
              <a:rPr lang="hr-HR" dirty="0" smtClean="0">
                <a:latin typeface="Arial" pitchFamily="34" charset="0"/>
                <a:cs typeface="Arial" pitchFamily="34" charset="0"/>
              </a:rPr>
              <a:t>Sitni </a:t>
            </a:r>
            <a:r>
              <a:rPr lang="hr-HR" dirty="0" err="1">
                <a:latin typeface="Arial" pitchFamily="34" charset="0"/>
                <a:cs typeface="Arial" pitchFamily="34" charset="0"/>
              </a:rPr>
              <a:t>terestrički</a:t>
            </a:r>
            <a:r>
              <a:rPr lang="hr-HR" dirty="0">
                <a:latin typeface="Arial" pitchFamily="34" charset="0"/>
                <a:cs typeface="Arial" pitchFamily="34" charset="0"/>
              </a:rPr>
              <a:t> sisavci</a:t>
            </a:r>
          </a:p>
        </p:txBody>
      </p:sp>
      <p:pic>
        <p:nvPicPr>
          <p:cNvPr id="6" name="Picture 6" descr="260px-Neomys_anomalus"/>
          <p:cNvPicPr>
            <a:picLocks noChangeAspect="1" noChangeArrowheads="1"/>
          </p:cNvPicPr>
          <p:nvPr/>
        </p:nvPicPr>
        <p:blipFill>
          <a:blip r:embed="rId2"/>
          <a:srcRect/>
          <a:stretch>
            <a:fillRect/>
          </a:stretch>
        </p:blipFill>
        <p:spPr bwMode="auto">
          <a:xfrm>
            <a:off x="3924300" y="188913"/>
            <a:ext cx="935038" cy="468312"/>
          </a:xfrm>
          <a:prstGeom prst="rect">
            <a:avLst/>
          </a:prstGeom>
          <a:noFill/>
        </p:spPr>
      </p:pic>
      <p:pic>
        <p:nvPicPr>
          <p:cNvPr id="7" name="Picture 7" descr="močvarna rovka"/>
          <p:cNvPicPr>
            <a:picLocks noChangeAspect="1" noChangeArrowheads="1"/>
          </p:cNvPicPr>
          <p:nvPr/>
        </p:nvPicPr>
        <p:blipFill>
          <a:blip r:embed="rId3" cstate="print"/>
          <a:srcRect/>
          <a:stretch>
            <a:fillRect/>
          </a:stretch>
        </p:blipFill>
        <p:spPr bwMode="auto">
          <a:xfrm>
            <a:off x="755650" y="1484313"/>
            <a:ext cx="2441575" cy="1603375"/>
          </a:xfrm>
          <a:prstGeom prst="rect">
            <a:avLst/>
          </a:prstGeom>
          <a:noFill/>
        </p:spPr>
      </p:pic>
      <p:sp>
        <p:nvSpPr>
          <p:cNvPr id="8" name="Rectangle 8"/>
          <p:cNvSpPr>
            <a:spLocks noChangeArrowheads="1"/>
          </p:cNvSpPr>
          <p:nvPr/>
        </p:nvSpPr>
        <p:spPr bwMode="auto">
          <a:xfrm>
            <a:off x="1116013" y="981075"/>
            <a:ext cx="1871987"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Močvarna rovka</a:t>
            </a:r>
          </a:p>
        </p:txBody>
      </p:sp>
      <p:pic>
        <p:nvPicPr>
          <p:cNvPr id="9" name="Picture 9" descr="neomys fodiens"/>
          <p:cNvPicPr>
            <a:picLocks noChangeAspect="1" noChangeArrowheads="1"/>
          </p:cNvPicPr>
          <p:nvPr/>
        </p:nvPicPr>
        <p:blipFill>
          <a:blip r:embed="rId4" cstate="print"/>
          <a:srcRect/>
          <a:stretch>
            <a:fillRect/>
          </a:stretch>
        </p:blipFill>
        <p:spPr bwMode="auto">
          <a:xfrm>
            <a:off x="3419475" y="1484313"/>
            <a:ext cx="2447925" cy="1573212"/>
          </a:xfrm>
          <a:prstGeom prst="rect">
            <a:avLst/>
          </a:prstGeom>
          <a:noFill/>
        </p:spPr>
      </p:pic>
      <p:sp>
        <p:nvSpPr>
          <p:cNvPr id="10" name="Rectangle 10"/>
          <p:cNvSpPr>
            <a:spLocks noChangeArrowheads="1"/>
          </p:cNvSpPr>
          <p:nvPr/>
        </p:nvSpPr>
        <p:spPr bwMode="auto">
          <a:xfrm>
            <a:off x="3995738" y="981075"/>
            <a:ext cx="1456874"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Vodenrovka</a:t>
            </a:r>
          </a:p>
        </p:txBody>
      </p:sp>
      <p:pic>
        <p:nvPicPr>
          <p:cNvPr id="11" name="Picture 11" descr="šumska voluharica"/>
          <p:cNvPicPr>
            <a:picLocks noChangeAspect="1" noChangeArrowheads="1"/>
          </p:cNvPicPr>
          <p:nvPr/>
        </p:nvPicPr>
        <p:blipFill>
          <a:blip r:embed="rId5"/>
          <a:srcRect/>
          <a:stretch>
            <a:fillRect/>
          </a:stretch>
        </p:blipFill>
        <p:spPr bwMode="auto">
          <a:xfrm>
            <a:off x="6156325" y="1484313"/>
            <a:ext cx="2160588" cy="1577975"/>
          </a:xfrm>
          <a:prstGeom prst="rect">
            <a:avLst/>
          </a:prstGeom>
          <a:noFill/>
        </p:spPr>
      </p:pic>
      <p:sp>
        <p:nvSpPr>
          <p:cNvPr id="12" name="Rectangle 12"/>
          <p:cNvSpPr>
            <a:spLocks noChangeArrowheads="1"/>
          </p:cNvSpPr>
          <p:nvPr/>
        </p:nvSpPr>
        <p:spPr bwMode="auto">
          <a:xfrm>
            <a:off x="6156325" y="981075"/>
            <a:ext cx="2167260"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Šumska voluharica</a:t>
            </a:r>
          </a:p>
        </p:txBody>
      </p:sp>
      <p:pic>
        <p:nvPicPr>
          <p:cNvPr id="13" name="Picture 13" descr="Sorex_minutus-1"/>
          <p:cNvPicPr>
            <a:picLocks noChangeAspect="1" noChangeArrowheads="1"/>
          </p:cNvPicPr>
          <p:nvPr/>
        </p:nvPicPr>
        <p:blipFill>
          <a:blip r:embed="rId6" cstate="print"/>
          <a:srcRect/>
          <a:stretch>
            <a:fillRect/>
          </a:stretch>
        </p:blipFill>
        <p:spPr bwMode="auto">
          <a:xfrm>
            <a:off x="755650" y="3933825"/>
            <a:ext cx="2376488" cy="1781175"/>
          </a:xfrm>
          <a:prstGeom prst="rect">
            <a:avLst/>
          </a:prstGeom>
          <a:noFill/>
        </p:spPr>
      </p:pic>
      <p:sp>
        <p:nvSpPr>
          <p:cNvPr id="14" name="Rectangle 14"/>
          <p:cNvSpPr>
            <a:spLocks noChangeArrowheads="1"/>
          </p:cNvSpPr>
          <p:nvPr/>
        </p:nvSpPr>
        <p:spPr bwMode="auto">
          <a:xfrm>
            <a:off x="1258888" y="3429000"/>
            <a:ext cx="1346010"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Mala rovka</a:t>
            </a:r>
          </a:p>
        </p:txBody>
      </p:sp>
      <p:pic>
        <p:nvPicPr>
          <p:cNvPr id="15" name="Picture 15" descr="krtica"/>
          <p:cNvPicPr>
            <a:picLocks noChangeAspect="1" noChangeArrowheads="1"/>
          </p:cNvPicPr>
          <p:nvPr/>
        </p:nvPicPr>
        <p:blipFill>
          <a:blip r:embed="rId7" cstate="print"/>
          <a:srcRect/>
          <a:stretch>
            <a:fillRect/>
          </a:stretch>
        </p:blipFill>
        <p:spPr bwMode="auto">
          <a:xfrm>
            <a:off x="3348038" y="4076700"/>
            <a:ext cx="2376487" cy="1474788"/>
          </a:xfrm>
          <a:prstGeom prst="rect">
            <a:avLst/>
          </a:prstGeom>
          <a:noFill/>
        </p:spPr>
      </p:pic>
      <p:sp>
        <p:nvSpPr>
          <p:cNvPr id="16" name="Rectangle 16"/>
          <p:cNvSpPr>
            <a:spLocks noChangeArrowheads="1"/>
          </p:cNvSpPr>
          <p:nvPr/>
        </p:nvSpPr>
        <p:spPr bwMode="auto">
          <a:xfrm>
            <a:off x="4067175" y="3429000"/>
            <a:ext cx="774571"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Krtica</a:t>
            </a:r>
          </a:p>
        </p:txBody>
      </p:sp>
      <p:pic>
        <p:nvPicPr>
          <p:cNvPr id="17" name="Picture 17" descr="riđa voluharica"/>
          <p:cNvPicPr>
            <a:picLocks noChangeAspect="1" noChangeArrowheads="1"/>
          </p:cNvPicPr>
          <p:nvPr/>
        </p:nvPicPr>
        <p:blipFill>
          <a:blip r:embed="rId8"/>
          <a:srcRect/>
          <a:stretch>
            <a:fillRect/>
          </a:stretch>
        </p:blipFill>
        <p:spPr bwMode="auto">
          <a:xfrm>
            <a:off x="5940425" y="4005263"/>
            <a:ext cx="2519363" cy="1676400"/>
          </a:xfrm>
          <a:prstGeom prst="rect">
            <a:avLst/>
          </a:prstGeom>
          <a:noFill/>
        </p:spPr>
      </p:pic>
      <p:sp>
        <p:nvSpPr>
          <p:cNvPr id="18" name="Rectangle 18"/>
          <p:cNvSpPr>
            <a:spLocks noChangeArrowheads="1"/>
          </p:cNvSpPr>
          <p:nvPr/>
        </p:nvSpPr>
        <p:spPr bwMode="auto">
          <a:xfrm>
            <a:off x="6372225" y="3500438"/>
            <a:ext cx="1798569"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Riđa voluharica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5" name="Text Box 5"/>
          <p:cNvSpPr txBox="1">
            <a:spLocks noChangeArrowheads="1"/>
          </p:cNvSpPr>
          <p:nvPr/>
        </p:nvSpPr>
        <p:spPr bwMode="auto">
          <a:xfrm>
            <a:off x="250825" y="333375"/>
            <a:ext cx="2532809" cy="369332"/>
          </a:xfrm>
          <a:prstGeom prst="rect">
            <a:avLst/>
          </a:prstGeom>
          <a:noFill/>
          <a:ln w="9525">
            <a:noFill/>
            <a:miter lim="800000"/>
            <a:headEnd/>
            <a:tailEnd/>
          </a:ln>
          <a:effectLst/>
        </p:spPr>
        <p:txBody>
          <a:bodyPr wrap="none">
            <a:spAutoFit/>
          </a:bodyPr>
          <a:lstStyle/>
          <a:p>
            <a:r>
              <a:rPr lang="hr-HR" dirty="0" smtClean="0">
                <a:latin typeface="Arial" pitchFamily="34" charset="0"/>
                <a:cs typeface="Arial" pitchFamily="34" charset="0"/>
              </a:rPr>
              <a:t>Sitni </a:t>
            </a:r>
            <a:r>
              <a:rPr lang="hr-HR" dirty="0" err="1">
                <a:latin typeface="Arial" pitchFamily="34" charset="0"/>
                <a:cs typeface="Arial" pitchFamily="34" charset="0"/>
              </a:rPr>
              <a:t>terestrički</a:t>
            </a:r>
            <a:r>
              <a:rPr lang="hr-HR" dirty="0">
                <a:latin typeface="Arial" pitchFamily="34" charset="0"/>
                <a:cs typeface="Arial" pitchFamily="34" charset="0"/>
              </a:rPr>
              <a:t> sisavci</a:t>
            </a:r>
          </a:p>
        </p:txBody>
      </p:sp>
      <p:pic>
        <p:nvPicPr>
          <p:cNvPr id="6" name="Picture 6" descr="260px-Neomys_anomalus"/>
          <p:cNvPicPr>
            <a:picLocks noChangeAspect="1" noChangeArrowheads="1"/>
          </p:cNvPicPr>
          <p:nvPr/>
        </p:nvPicPr>
        <p:blipFill>
          <a:blip r:embed="rId2"/>
          <a:srcRect/>
          <a:stretch>
            <a:fillRect/>
          </a:stretch>
        </p:blipFill>
        <p:spPr bwMode="auto">
          <a:xfrm>
            <a:off x="3924300" y="188913"/>
            <a:ext cx="935038" cy="468312"/>
          </a:xfrm>
          <a:prstGeom prst="rect">
            <a:avLst/>
          </a:prstGeom>
          <a:noFill/>
        </p:spPr>
      </p:pic>
      <p:pic>
        <p:nvPicPr>
          <p:cNvPr id="7" name="Picture 7" descr="livadna voluharica"/>
          <p:cNvPicPr>
            <a:picLocks noChangeAspect="1" noChangeArrowheads="1"/>
          </p:cNvPicPr>
          <p:nvPr/>
        </p:nvPicPr>
        <p:blipFill>
          <a:blip r:embed="rId3" cstate="print"/>
          <a:srcRect/>
          <a:stretch>
            <a:fillRect/>
          </a:stretch>
        </p:blipFill>
        <p:spPr bwMode="auto">
          <a:xfrm>
            <a:off x="395288" y="1557338"/>
            <a:ext cx="2303462" cy="1727200"/>
          </a:xfrm>
          <a:prstGeom prst="rect">
            <a:avLst/>
          </a:prstGeom>
          <a:noFill/>
        </p:spPr>
      </p:pic>
      <p:sp>
        <p:nvSpPr>
          <p:cNvPr id="8" name="Rectangle 8"/>
          <p:cNvSpPr>
            <a:spLocks noChangeArrowheads="1"/>
          </p:cNvSpPr>
          <p:nvPr/>
        </p:nvSpPr>
        <p:spPr bwMode="auto">
          <a:xfrm>
            <a:off x="539750" y="1052513"/>
            <a:ext cx="2180020"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Livadna voluharica</a:t>
            </a:r>
          </a:p>
        </p:txBody>
      </p:sp>
      <p:pic>
        <p:nvPicPr>
          <p:cNvPr id="9" name="Picture 9" descr="microtus_arvalis_4779a"/>
          <p:cNvPicPr>
            <a:picLocks noChangeAspect="1" noChangeArrowheads="1"/>
          </p:cNvPicPr>
          <p:nvPr/>
        </p:nvPicPr>
        <p:blipFill>
          <a:blip r:embed="rId4"/>
          <a:srcRect/>
          <a:stretch>
            <a:fillRect/>
          </a:stretch>
        </p:blipFill>
        <p:spPr bwMode="auto">
          <a:xfrm>
            <a:off x="2916238" y="1557338"/>
            <a:ext cx="2592387" cy="1727200"/>
          </a:xfrm>
          <a:prstGeom prst="rect">
            <a:avLst/>
          </a:prstGeom>
          <a:noFill/>
        </p:spPr>
      </p:pic>
      <p:sp>
        <p:nvSpPr>
          <p:cNvPr id="10" name="Rectangle 10"/>
          <p:cNvSpPr>
            <a:spLocks noChangeArrowheads="1"/>
          </p:cNvSpPr>
          <p:nvPr/>
        </p:nvSpPr>
        <p:spPr bwMode="auto">
          <a:xfrm>
            <a:off x="3276600" y="1052513"/>
            <a:ext cx="2109104"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Poljska voluharica</a:t>
            </a:r>
          </a:p>
        </p:txBody>
      </p:sp>
      <p:pic>
        <p:nvPicPr>
          <p:cNvPr id="11" name="Picture 11" descr="a-agrarius02"/>
          <p:cNvPicPr>
            <a:picLocks noChangeAspect="1" noChangeArrowheads="1"/>
          </p:cNvPicPr>
          <p:nvPr/>
        </p:nvPicPr>
        <p:blipFill>
          <a:blip r:embed="rId5"/>
          <a:srcRect/>
          <a:stretch>
            <a:fillRect/>
          </a:stretch>
        </p:blipFill>
        <p:spPr bwMode="auto">
          <a:xfrm>
            <a:off x="5651500" y="1557338"/>
            <a:ext cx="2592388" cy="1728787"/>
          </a:xfrm>
          <a:prstGeom prst="rect">
            <a:avLst/>
          </a:prstGeom>
          <a:noFill/>
        </p:spPr>
      </p:pic>
      <p:sp>
        <p:nvSpPr>
          <p:cNvPr id="12" name="Rectangle 12"/>
          <p:cNvSpPr>
            <a:spLocks noChangeArrowheads="1"/>
          </p:cNvSpPr>
          <p:nvPr/>
        </p:nvSpPr>
        <p:spPr bwMode="auto">
          <a:xfrm>
            <a:off x="6227763" y="1052513"/>
            <a:ext cx="1315938"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Poljski miš</a:t>
            </a:r>
          </a:p>
        </p:txBody>
      </p:sp>
      <p:pic>
        <p:nvPicPr>
          <p:cNvPr id="13" name="Picture 13" descr="žutogrli miš"/>
          <p:cNvPicPr>
            <a:picLocks noChangeAspect="1" noChangeArrowheads="1"/>
          </p:cNvPicPr>
          <p:nvPr/>
        </p:nvPicPr>
        <p:blipFill>
          <a:blip r:embed="rId6"/>
          <a:srcRect/>
          <a:stretch>
            <a:fillRect/>
          </a:stretch>
        </p:blipFill>
        <p:spPr bwMode="auto">
          <a:xfrm>
            <a:off x="395288" y="3933825"/>
            <a:ext cx="2297112" cy="1739900"/>
          </a:xfrm>
          <a:prstGeom prst="rect">
            <a:avLst/>
          </a:prstGeom>
          <a:noFill/>
        </p:spPr>
      </p:pic>
      <p:sp>
        <p:nvSpPr>
          <p:cNvPr id="14" name="Rectangle 14"/>
          <p:cNvSpPr>
            <a:spLocks noChangeArrowheads="1"/>
          </p:cNvSpPr>
          <p:nvPr/>
        </p:nvSpPr>
        <p:spPr bwMode="auto">
          <a:xfrm>
            <a:off x="395288" y="3429000"/>
            <a:ext cx="2159566"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Žutogrli šumski miš</a:t>
            </a:r>
          </a:p>
        </p:txBody>
      </p:sp>
      <p:pic>
        <p:nvPicPr>
          <p:cNvPr id="15" name="Picture 15" descr="Apodemus_sylvaticus_bosmuis"/>
          <p:cNvPicPr>
            <a:picLocks noChangeAspect="1" noChangeArrowheads="1"/>
          </p:cNvPicPr>
          <p:nvPr/>
        </p:nvPicPr>
        <p:blipFill>
          <a:blip r:embed="rId7" cstate="print"/>
          <a:srcRect/>
          <a:stretch>
            <a:fillRect/>
          </a:stretch>
        </p:blipFill>
        <p:spPr bwMode="auto">
          <a:xfrm>
            <a:off x="2987675" y="3933825"/>
            <a:ext cx="2447925" cy="1727200"/>
          </a:xfrm>
          <a:prstGeom prst="rect">
            <a:avLst/>
          </a:prstGeom>
          <a:noFill/>
        </p:spPr>
      </p:pic>
      <p:sp>
        <p:nvSpPr>
          <p:cNvPr id="16" name="Rectangle 16"/>
          <p:cNvSpPr>
            <a:spLocks noChangeArrowheads="1"/>
          </p:cNvSpPr>
          <p:nvPr/>
        </p:nvSpPr>
        <p:spPr bwMode="auto">
          <a:xfrm>
            <a:off x="3492500" y="3500438"/>
            <a:ext cx="1374094"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Šumski miš</a:t>
            </a:r>
          </a:p>
        </p:txBody>
      </p:sp>
      <p:pic>
        <p:nvPicPr>
          <p:cNvPr id="17" name="Picture 17" descr="micromys minutus"/>
          <p:cNvPicPr>
            <a:picLocks noChangeAspect="1" noChangeArrowheads="1"/>
          </p:cNvPicPr>
          <p:nvPr/>
        </p:nvPicPr>
        <p:blipFill>
          <a:blip r:embed="rId8"/>
          <a:srcRect/>
          <a:stretch>
            <a:fillRect/>
          </a:stretch>
        </p:blipFill>
        <p:spPr bwMode="auto">
          <a:xfrm>
            <a:off x="5580063" y="3860800"/>
            <a:ext cx="1395412" cy="2303463"/>
          </a:xfrm>
          <a:prstGeom prst="rect">
            <a:avLst/>
          </a:prstGeom>
          <a:noFill/>
        </p:spPr>
      </p:pic>
      <p:sp>
        <p:nvSpPr>
          <p:cNvPr id="18" name="Rectangle 18"/>
          <p:cNvSpPr>
            <a:spLocks noChangeArrowheads="1"/>
          </p:cNvSpPr>
          <p:nvPr/>
        </p:nvSpPr>
        <p:spPr bwMode="auto">
          <a:xfrm>
            <a:off x="5508625" y="3429000"/>
            <a:ext cx="1563441" cy="36933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Patuljasti miš</a:t>
            </a:r>
          </a:p>
        </p:txBody>
      </p:sp>
      <p:pic>
        <p:nvPicPr>
          <p:cNvPr id="19" name="Picture 19" descr="puh orašar"/>
          <p:cNvPicPr>
            <a:picLocks noChangeAspect="1" noChangeArrowheads="1"/>
          </p:cNvPicPr>
          <p:nvPr/>
        </p:nvPicPr>
        <p:blipFill>
          <a:blip r:embed="rId9"/>
          <a:srcRect/>
          <a:stretch>
            <a:fillRect/>
          </a:stretch>
        </p:blipFill>
        <p:spPr bwMode="auto">
          <a:xfrm>
            <a:off x="7092950" y="3860800"/>
            <a:ext cx="1692275" cy="1131888"/>
          </a:xfrm>
          <a:prstGeom prst="rect">
            <a:avLst/>
          </a:prstGeom>
          <a:noFill/>
        </p:spPr>
      </p:pic>
      <p:sp>
        <p:nvSpPr>
          <p:cNvPr id="20" name="Rectangle 20"/>
          <p:cNvSpPr>
            <a:spLocks noChangeArrowheads="1"/>
          </p:cNvSpPr>
          <p:nvPr/>
        </p:nvSpPr>
        <p:spPr bwMode="auto">
          <a:xfrm>
            <a:off x="7308850" y="3429000"/>
            <a:ext cx="1301750" cy="366713"/>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Puh orašar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5" name="Text Box 5"/>
          <p:cNvSpPr txBox="1">
            <a:spLocks noChangeArrowheads="1"/>
          </p:cNvSpPr>
          <p:nvPr/>
        </p:nvSpPr>
        <p:spPr bwMode="auto">
          <a:xfrm>
            <a:off x="250825" y="333375"/>
            <a:ext cx="1566647" cy="369332"/>
          </a:xfrm>
          <a:prstGeom prst="rect">
            <a:avLst/>
          </a:prstGeom>
          <a:noFill/>
          <a:ln w="9525">
            <a:noFill/>
            <a:miter lim="800000"/>
            <a:headEnd/>
            <a:tailEnd/>
          </a:ln>
          <a:effectLst/>
        </p:spPr>
        <p:txBody>
          <a:bodyPr wrap="none">
            <a:spAutoFit/>
          </a:bodyPr>
          <a:lstStyle/>
          <a:p>
            <a:r>
              <a:rPr lang="hr-HR" dirty="0" smtClean="0">
                <a:latin typeface="Arial" pitchFamily="34" charset="0"/>
                <a:cs typeface="Arial" pitchFamily="34" charset="0"/>
              </a:rPr>
              <a:t>Ostali </a:t>
            </a:r>
            <a:r>
              <a:rPr lang="hr-HR" dirty="0">
                <a:latin typeface="Arial" pitchFamily="34" charset="0"/>
                <a:cs typeface="Arial" pitchFamily="34" charset="0"/>
              </a:rPr>
              <a:t>sisavci</a:t>
            </a:r>
          </a:p>
        </p:txBody>
      </p:sp>
      <p:pic>
        <p:nvPicPr>
          <p:cNvPr id="6" name="Picture 6" descr="Rød_ræv_(Vulpes_vulpes)"/>
          <p:cNvPicPr>
            <a:picLocks noChangeAspect="1" noChangeArrowheads="1"/>
          </p:cNvPicPr>
          <p:nvPr/>
        </p:nvPicPr>
        <p:blipFill>
          <a:blip r:embed="rId2" cstate="print"/>
          <a:srcRect/>
          <a:stretch>
            <a:fillRect/>
          </a:stretch>
        </p:blipFill>
        <p:spPr bwMode="auto">
          <a:xfrm>
            <a:off x="4284663" y="138113"/>
            <a:ext cx="792162" cy="555625"/>
          </a:xfrm>
          <a:prstGeom prst="rect">
            <a:avLst/>
          </a:prstGeom>
          <a:noFill/>
        </p:spPr>
      </p:pic>
      <p:pic>
        <p:nvPicPr>
          <p:cNvPr id="7" name="Picture 7" descr="Mustela_erminea"/>
          <p:cNvPicPr>
            <a:picLocks noChangeAspect="1" noChangeArrowheads="1"/>
          </p:cNvPicPr>
          <p:nvPr/>
        </p:nvPicPr>
        <p:blipFill>
          <a:blip r:embed="rId3" cstate="print"/>
          <a:srcRect/>
          <a:stretch>
            <a:fillRect/>
          </a:stretch>
        </p:blipFill>
        <p:spPr bwMode="auto">
          <a:xfrm>
            <a:off x="323850" y="1412875"/>
            <a:ext cx="2592388" cy="1725613"/>
          </a:xfrm>
          <a:prstGeom prst="rect">
            <a:avLst/>
          </a:prstGeom>
          <a:noFill/>
        </p:spPr>
      </p:pic>
      <p:sp>
        <p:nvSpPr>
          <p:cNvPr id="8" name="Rectangle 8"/>
          <p:cNvSpPr>
            <a:spLocks noChangeArrowheads="1"/>
          </p:cNvSpPr>
          <p:nvPr/>
        </p:nvSpPr>
        <p:spPr bwMode="auto">
          <a:xfrm>
            <a:off x="1187450" y="981075"/>
            <a:ext cx="895350" cy="366713"/>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Zerdav</a:t>
            </a:r>
          </a:p>
        </p:txBody>
      </p:sp>
      <p:pic>
        <p:nvPicPr>
          <p:cNvPr id="9" name="Picture 9" descr="tvor"/>
          <p:cNvPicPr>
            <a:picLocks noChangeAspect="1" noChangeArrowheads="1"/>
          </p:cNvPicPr>
          <p:nvPr/>
        </p:nvPicPr>
        <p:blipFill>
          <a:blip r:embed="rId4" cstate="print"/>
          <a:srcRect/>
          <a:stretch>
            <a:fillRect/>
          </a:stretch>
        </p:blipFill>
        <p:spPr bwMode="auto">
          <a:xfrm>
            <a:off x="3276600" y="1412875"/>
            <a:ext cx="2736850" cy="1735138"/>
          </a:xfrm>
          <a:prstGeom prst="rect">
            <a:avLst/>
          </a:prstGeom>
          <a:noFill/>
        </p:spPr>
      </p:pic>
      <p:sp>
        <p:nvSpPr>
          <p:cNvPr id="10" name="Rectangle 10"/>
          <p:cNvSpPr>
            <a:spLocks noChangeArrowheads="1"/>
          </p:cNvSpPr>
          <p:nvPr/>
        </p:nvSpPr>
        <p:spPr bwMode="auto">
          <a:xfrm>
            <a:off x="4211638" y="981075"/>
            <a:ext cx="641350" cy="366713"/>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Tvor</a:t>
            </a:r>
          </a:p>
        </p:txBody>
      </p:sp>
      <p:pic>
        <p:nvPicPr>
          <p:cNvPr id="11" name="Picture 11" descr="jazavac"/>
          <p:cNvPicPr>
            <a:picLocks noChangeAspect="1" noChangeArrowheads="1"/>
          </p:cNvPicPr>
          <p:nvPr/>
        </p:nvPicPr>
        <p:blipFill>
          <a:blip r:embed="rId5"/>
          <a:srcRect/>
          <a:stretch>
            <a:fillRect/>
          </a:stretch>
        </p:blipFill>
        <p:spPr bwMode="auto">
          <a:xfrm>
            <a:off x="395288" y="3789363"/>
            <a:ext cx="2519362" cy="1890712"/>
          </a:xfrm>
          <a:prstGeom prst="rect">
            <a:avLst/>
          </a:prstGeom>
          <a:noFill/>
        </p:spPr>
      </p:pic>
      <p:sp>
        <p:nvSpPr>
          <p:cNvPr id="12" name="Rectangle 12"/>
          <p:cNvSpPr>
            <a:spLocks noChangeArrowheads="1"/>
          </p:cNvSpPr>
          <p:nvPr/>
        </p:nvSpPr>
        <p:spPr bwMode="auto">
          <a:xfrm>
            <a:off x="1116013" y="3357563"/>
            <a:ext cx="1022350" cy="36671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Jazavac</a:t>
            </a:r>
          </a:p>
        </p:txBody>
      </p:sp>
      <p:pic>
        <p:nvPicPr>
          <p:cNvPr id="13" name="Picture 13" descr="Rød_ræv_(Vulpes_vulpes)"/>
          <p:cNvPicPr>
            <a:picLocks noChangeAspect="1" noChangeArrowheads="1"/>
          </p:cNvPicPr>
          <p:nvPr/>
        </p:nvPicPr>
        <p:blipFill>
          <a:blip r:embed="rId6" cstate="print"/>
          <a:srcRect/>
          <a:stretch>
            <a:fillRect/>
          </a:stretch>
        </p:blipFill>
        <p:spPr bwMode="auto">
          <a:xfrm>
            <a:off x="3203575" y="3789363"/>
            <a:ext cx="2736850" cy="1916112"/>
          </a:xfrm>
          <a:prstGeom prst="rect">
            <a:avLst/>
          </a:prstGeom>
          <a:noFill/>
        </p:spPr>
      </p:pic>
      <p:sp>
        <p:nvSpPr>
          <p:cNvPr id="14" name="Rectangle 14"/>
          <p:cNvSpPr>
            <a:spLocks noChangeArrowheads="1"/>
          </p:cNvSpPr>
          <p:nvPr/>
        </p:nvSpPr>
        <p:spPr bwMode="auto">
          <a:xfrm>
            <a:off x="4067175" y="3357563"/>
            <a:ext cx="768350" cy="36671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Lisica</a:t>
            </a:r>
          </a:p>
        </p:txBody>
      </p:sp>
      <p:sp>
        <p:nvSpPr>
          <p:cNvPr id="15" name="Rectangle 15"/>
          <p:cNvSpPr>
            <a:spLocks noChangeArrowheads="1"/>
          </p:cNvSpPr>
          <p:nvPr/>
        </p:nvSpPr>
        <p:spPr bwMode="auto">
          <a:xfrm>
            <a:off x="7092950" y="981075"/>
            <a:ext cx="717550" cy="366713"/>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Kuna</a:t>
            </a:r>
          </a:p>
        </p:txBody>
      </p:sp>
      <p:pic>
        <p:nvPicPr>
          <p:cNvPr id="16" name="Picture 16" descr="Canis_lupus_laying_in_grass"/>
          <p:cNvPicPr>
            <a:picLocks noChangeAspect="1" noChangeArrowheads="1"/>
          </p:cNvPicPr>
          <p:nvPr/>
        </p:nvPicPr>
        <p:blipFill>
          <a:blip r:embed="rId7" cstate="print"/>
          <a:srcRect/>
          <a:stretch>
            <a:fillRect/>
          </a:stretch>
        </p:blipFill>
        <p:spPr bwMode="auto">
          <a:xfrm>
            <a:off x="6084888" y="3789363"/>
            <a:ext cx="2735262" cy="1944687"/>
          </a:xfrm>
          <a:prstGeom prst="rect">
            <a:avLst/>
          </a:prstGeom>
          <a:noFill/>
        </p:spPr>
      </p:pic>
      <p:sp>
        <p:nvSpPr>
          <p:cNvPr id="17" name="Rectangle 17"/>
          <p:cNvSpPr>
            <a:spLocks noChangeArrowheads="1"/>
          </p:cNvSpPr>
          <p:nvPr/>
        </p:nvSpPr>
        <p:spPr bwMode="auto">
          <a:xfrm>
            <a:off x="7092950" y="3357563"/>
            <a:ext cx="577850" cy="36671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Vuk</a:t>
            </a:r>
          </a:p>
        </p:txBody>
      </p:sp>
      <p:pic>
        <p:nvPicPr>
          <p:cNvPr id="18" name="Picture 18"/>
          <p:cNvPicPr>
            <a:picLocks noChangeAspect="1" noChangeArrowheads="1"/>
          </p:cNvPicPr>
          <p:nvPr/>
        </p:nvPicPr>
        <p:blipFill>
          <a:blip r:embed="rId8"/>
          <a:srcRect/>
          <a:stretch>
            <a:fillRect/>
          </a:stretch>
        </p:blipFill>
        <p:spPr bwMode="auto">
          <a:xfrm>
            <a:off x="6300788" y="1412875"/>
            <a:ext cx="2305050" cy="1730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latin typeface="Arial" pitchFamily="34" charset="0"/>
              <a:cs typeface="Arial" pitchFamily="34" charset="0"/>
            </a:endParaRPr>
          </a:p>
        </p:txBody>
      </p:sp>
      <p:sp>
        <p:nvSpPr>
          <p:cNvPr id="5" name="Text Box 5"/>
          <p:cNvSpPr txBox="1">
            <a:spLocks noChangeArrowheads="1"/>
          </p:cNvSpPr>
          <p:nvPr/>
        </p:nvSpPr>
        <p:spPr bwMode="auto">
          <a:xfrm>
            <a:off x="250825" y="333375"/>
            <a:ext cx="1566647" cy="369332"/>
          </a:xfrm>
          <a:prstGeom prst="rect">
            <a:avLst/>
          </a:prstGeom>
          <a:noFill/>
          <a:ln w="9525">
            <a:noFill/>
            <a:miter lim="800000"/>
            <a:headEnd/>
            <a:tailEnd/>
          </a:ln>
          <a:effectLst/>
        </p:spPr>
        <p:txBody>
          <a:bodyPr wrap="none">
            <a:spAutoFit/>
          </a:bodyPr>
          <a:lstStyle/>
          <a:p>
            <a:r>
              <a:rPr lang="hr-HR" dirty="0" smtClean="0">
                <a:latin typeface="Arial" pitchFamily="34" charset="0"/>
                <a:cs typeface="Arial" pitchFamily="34" charset="0"/>
              </a:rPr>
              <a:t>Ostali </a:t>
            </a:r>
            <a:r>
              <a:rPr lang="hr-HR" dirty="0">
                <a:latin typeface="Arial" pitchFamily="34" charset="0"/>
                <a:cs typeface="Arial" pitchFamily="34" charset="0"/>
              </a:rPr>
              <a:t>sisavci</a:t>
            </a:r>
          </a:p>
        </p:txBody>
      </p:sp>
      <p:pic>
        <p:nvPicPr>
          <p:cNvPr id="6" name="Picture 6" descr="Rød_ræv_(Vulpes_vulpes)"/>
          <p:cNvPicPr>
            <a:picLocks noChangeAspect="1" noChangeArrowheads="1"/>
          </p:cNvPicPr>
          <p:nvPr/>
        </p:nvPicPr>
        <p:blipFill>
          <a:blip r:embed="rId2" cstate="print"/>
          <a:srcRect/>
          <a:stretch>
            <a:fillRect/>
          </a:stretch>
        </p:blipFill>
        <p:spPr bwMode="auto">
          <a:xfrm>
            <a:off x="4284663" y="138113"/>
            <a:ext cx="792162" cy="555625"/>
          </a:xfrm>
          <a:prstGeom prst="rect">
            <a:avLst/>
          </a:prstGeom>
          <a:noFill/>
        </p:spPr>
      </p:pic>
      <p:pic>
        <p:nvPicPr>
          <p:cNvPr id="7" name="Picture 7" descr="divlja mačka"/>
          <p:cNvPicPr>
            <a:picLocks noChangeAspect="1" noChangeArrowheads="1"/>
          </p:cNvPicPr>
          <p:nvPr/>
        </p:nvPicPr>
        <p:blipFill>
          <a:blip r:embed="rId3"/>
          <a:srcRect/>
          <a:stretch>
            <a:fillRect/>
          </a:stretch>
        </p:blipFill>
        <p:spPr bwMode="auto">
          <a:xfrm>
            <a:off x="539750" y="1412875"/>
            <a:ext cx="1792288" cy="2312988"/>
          </a:xfrm>
          <a:prstGeom prst="rect">
            <a:avLst/>
          </a:prstGeom>
          <a:noFill/>
        </p:spPr>
      </p:pic>
      <p:sp>
        <p:nvSpPr>
          <p:cNvPr id="8" name="Rectangle 8"/>
          <p:cNvSpPr>
            <a:spLocks noChangeArrowheads="1"/>
          </p:cNvSpPr>
          <p:nvPr/>
        </p:nvSpPr>
        <p:spPr bwMode="auto">
          <a:xfrm>
            <a:off x="684213" y="981075"/>
            <a:ext cx="1479550" cy="366713"/>
          </a:xfrm>
          <a:prstGeom prst="rect">
            <a:avLst/>
          </a:prstGeom>
          <a:solidFill>
            <a:srgbClr val="66FF66">
              <a:alpha val="50000"/>
            </a:srgbClr>
          </a:solidFill>
          <a:ln w="9525">
            <a:noFill/>
            <a:miter lim="800000"/>
            <a:headEnd/>
            <a:tailEnd/>
          </a:ln>
          <a:effectLst/>
        </p:spPr>
        <p:txBody>
          <a:bodyPr wrap="none">
            <a:spAutoFit/>
          </a:bodyPr>
          <a:lstStyle/>
          <a:p>
            <a:r>
              <a:rPr lang="hr-HR" dirty="0">
                <a:latin typeface="Arial" pitchFamily="34" charset="0"/>
                <a:cs typeface="Arial" pitchFamily="34" charset="0"/>
              </a:rPr>
              <a:t>Divlja mačka</a:t>
            </a:r>
          </a:p>
        </p:txBody>
      </p:sp>
      <p:pic>
        <p:nvPicPr>
          <p:cNvPr id="9" name="Picture 9" descr="divlji zec"/>
          <p:cNvPicPr>
            <a:picLocks noChangeAspect="1" noChangeArrowheads="1"/>
          </p:cNvPicPr>
          <p:nvPr/>
        </p:nvPicPr>
        <p:blipFill>
          <a:blip r:embed="rId4"/>
          <a:srcRect/>
          <a:stretch>
            <a:fillRect/>
          </a:stretch>
        </p:blipFill>
        <p:spPr bwMode="auto">
          <a:xfrm>
            <a:off x="2916238" y="1412875"/>
            <a:ext cx="1895475" cy="2303463"/>
          </a:xfrm>
          <a:prstGeom prst="rect">
            <a:avLst/>
          </a:prstGeom>
          <a:noFill/>
        </p:spPr>
      </p:pic>
      <p:sp>
        <p:nvSpPr>
          <p:cNvPr id="10" name="Rectangle 10"/>
          <p:cNvSpPr>
            <a:spLocks noChangeArrowheads="1"/>
          </p:cNvSpPr>
          <p:nvPr/>
        </p:nvSpPr>
        <p:spPr bwMode="auto">
          <a:xfrm>
            <a:off x="3348038" y="981075"/>
            <a:ext cx="1085850" cy="366713"/>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Divlji zec</a:t>
            </a:r>
          </a:p>
        </p:txBody>
      </p:sp>
      <p:pic>
        <p:nvPicPr>
          <p:cNvPr id="11" name="Picture 11" descr="y1pXWTeWK1u0WvT_ncnis7awAd-6VPTjXwx6KxV3VDfoafzc2eZuoVVIineG295WqEkOq1VC4s-8q4"/>
          <p:cNvPicPr>
            <a:picLocks noChangeAspect="1" noChangeArrowheads="1"/>
          </p:cNvPicPr>
          <p:nvPr/>
        </p:nvPicPr>
        <p:blipFill>
          <a:blip r:embed="rId5"/>
          <a:srcRect/>
          <a:stretch>
            <a:fillRect/>
          </a:stretch>
        </p:blipFill>
        <p:spPr bwMode="auto">
          <a:xfrm>
            <a:off x="5219700" y="1412875"/>
            <a:ext cx="3438525" cy="2303463"/>
          </a:xfrm>
          <a:prstGeom prst="rect">
            <a:avLst/>
          </a:prstGeom>
          <a:noFill/>
        </p:spPr>
      </p:pic>
      <p:sp>
        <p:nvSpPr>
          <p:cNvPr id="12" name="Rectangle 12"/>
          <p:cNvSpPr>
            <a:spLocks noChangeArrowheads="1"/>
          </p:cNvSpPr>
          <p:nvPr/>
        </p:nvSpPr>
        <p:spPr bwMode="auto">
          <a:xfrm>
            <a:off x="6227763" y="981075"/>
            <a:ext cx="1390650" cy="366713"/>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Divlja svinja</a:t>
            </a:r>
          </a:p>
        </p:txBody>
      </p:sp>
      <p:pic>
        <p:nvPicPr>
          <p:cNvPr id="13" name="Picture 13" descr="Capreolus_capreolus_2_Jojo"/>
          <p:cNvPicPr>
            <a:picLocks noChangeAspect="1" noChangeArrowheads="1"/>
          </p:cNvPicPr>
          <p:nvPr/>
        </p:nvPicPr>
        <p:blipFill>
          <a:blip r:embed="rId6" cstate="print"/>
          <a:srcRect/>
          <a:stretch>
            <a:fillRect/>
          </a:stretch>
        </p:blipFill>
        <p:spPr bwMode="auto">
          <a:xfrm>
            <a:off x="611188" y="4149725"/>
            <a:ext cx="4032250" cy="2374900"/>
          </a:xfrm>
          <a:prstGeom prst="rect">
            <a:avLst/>
          </a:prstGeom>
          <a:noFill/>
        </p:spPr>
      </p:pic>
      <p:sp>
        <p:nvSpPr>
          <p:cNvPr id="14" name="Rectangle 14"/>
          <p:cNvSpPr>
            <a:spLocks noChangeArrowheads="1"/>
          </p:cNvSpPr>
          <p:nvPr/>
        </p:nvSpPr>
        <p:spPr bwMode="auto">
          <a:xfrm>
            <a:off x="2339975" y="3789363"/>
            <a:ext cx="666750" cy="36671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Srna</a:t>
            </a:r>
          </a:p>
        </p:txBody>
      </p:sp>
      <p:pic>
        <p:nvPicPr>
          <p:cNvPr id="15" name="Picture 15" descr="Cervus_elaphus_16"/>
          <p:cNvPicPr>
            <a:picLocks noChangeAspect="1" noChangeArrowheads="1"/>
          </p:cNvPicPr>
          <p:nvPr/>
        </p:nvPicPr>
        <p:blipFill>
          <a:blip r:embed="rId7"/>
          <a:srcRect/>
          <a:stretch>
            <a:fillRect/>
          </a:stretch>
        </p:blipFill>
        <p:spPr bwMode="auto">
          <a:xfrm>
            <a:off x="5219700" y="4076700"/>
            <a:ext cx="3384550" cy="2486025"/>
          </a:xfrm>
          <a:prstGeom prst="rect">
            <a:avLst/>
          </a:prstGeom>
          <a:noFill/>
        </p:spPr>
      </p:pic>
      <p:sp>
        <p:nvSpPr>
          <p:cNvPr id="16" name="Rectangle 16"/>
          <p:cNvSpPr>
            <a:spLocks noChangeArrowheads="1"/>
          </p:cNvSpPr>
          <p:nvPr/>
        </p:nvSpPr>
        <p:spPr bwMode="auto">
          <a:xfrm>
            <a:off x="6659563" y="3716338"/>
            <a:ext cx="730250" cy="366712"/>
          </a:xfrm>
          <a:prstGeom prst="rect">
            <a:avLst/>
          </a:prstGeom>
          <a:solidFill>
            <a:srgbClr val="66FF66">
              <a:alpha val="50000"/>
            </a:srgbClr>
          </a:solidFill>
          <a:ln w="9525">
            <a:noFill/>
            <a:miter lim="800000"/>
            <a:headEnd/>
            <a:tailEnd/>
          </a:ln>
          <a:effectLst/>
        </p:spPr>
        <p:txBody>
          <a:bodyPr wrap="none">
            <a:spAutoFit/>
          </a:bodyPr>
          <a:lstStyle/>
          <a:p>
            <a:r>
              <a:rPr lang="hr-HR">
                <a:latin typeface="Arial" pitchFamily="34" charset="0"/>
                <a:cs typeface="Arial" pitchFamily="34" charset="0"/>
              </a:rPr>
              <a:t>Jelen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p>
        </p:txBody>
      </p:sp>
      <p:sp>
        <p:nvSpPr>
          <p:cNvPr id="5" name="Text Box 5"/>
          <p:cNvSpPr txBox="1">
            <a:spLocks noChangeArrowheads="1"/>
          </p:cNvSpPr>
          <p:nvPr/>
        </p:nvSpPr>
        <p:spPr bwMode="auto">
          <a:xfrm>
            <a:off x="250825" y="333375"/>
            <a:ext cx="920445" cy="369332"/>
          </a:xfrm>
          <a:prstGeom prst="rect">
            <a:avLst/>
          </a:prstGeom>
          <a:noFill/>
          <a:ln w="9525">
            <a:noFill/>
            <a:miter lim="800000"/>
            <a:headEnd/>
            <a:tailEnd/>
          </a:ln>
          <a:effectLst/>
        </p:spPr>
        <p:txBody>
          <a:bodyPr wrap="none">
            <a:spAutoFit/>
          </a:bodyPr>
          <a:lstStyle/>
          <a:p>
            <a:r>
              <a:rPr lang="hr-HR" dirty="0" smtClean="0"/>
              <a:t>Šišmiši</a:t>
            </a:r>
            <a:endParaRPr lang="hr-HR" dirty="0"/>
          </a:p>
        </p:txBody>
      </p:sp>
      <p:pic>
        <p:nvPicPr>
          <p:cNvPr id="6" name="Picture 7" descr="Myotis blythii"/>
          <p:cNvPicPr>
            <a:picLocks noChangeAspect="1" noChangeArrowheads="1"/>
          </p:cNvPicPr>
          <p:nvPr/>
        </p:nvPicPr>
        <p:blipFill>
          <a:blip r:embed="rId2" cstate="print"/>
          <a:srcRect/>
          <a:stretch>
            <a:fillRect/>
          </a:stretch>
        </p:blipFill>
        <p:spPr bwMode="auto">
          <a:xfrm>
            <a:off x="4284663" y="138113"/>
            <a:ext cx="792162" cy="554037"/>
          </a:xfrm>
          <a:prstGeom prst="rect">
            <a:avLst/>
          </a:prstGeom>
          <a:noFill/>
        </p:spPr>
      </p:pic>
      <p:sp>
        <p:nvSpPr>
          <p:cNvPr id="7" name="Rectangle 8"/>
          <p:cNvSpPr>
            <a:spLocks noChangeArrowheads="1"/>
          </p:cNvSpPr>
          <p:nvPr/>
        </p:nvSpPr>
        <p:spPr bwMode="auto">
          <a:xfrm>
            <a:off x="571472" y="1071546"/>
            <a:ext cx="8045450" cy="646331"/>
          </a:xfrm>
          <a:prstGeom prst="rect">
            <a:avLst/>
          </a:prstGeom>
          <a:noFill/>
          <a:ln w="9525">
            <a:noFill/>
            <a:miter lim="800000"/>
            <a:headEnd/>
            <a:tailEnd/>
          </a:ln>
          <a:effectLst/>
        </p:spPr>
        <p:txBody>
          <a:bodyPr anchor="ctr">
            <a:spAutoFit/>
          </a:bodyPr>
          <a:lstStyle/>
          <a:p>
            <a:r>
              <a:rPr lang="hr-HR" b="1" dirty="0"/>
              <a:t>●</a:t>
            </a:r>
            <a:r>
              <a:rPr lang="hr-HR" dirty="0"/>
              <a:t> Registrirano je </a:t>
            </a:r>
            <a:r>
              <a:rPr lang="hr-HR" b="1" u="sng" dirty="0"/>
              <a:t>11. vrsta šišmiša iz tri roda</a:t>
            </a:r>
            <a:r>
              <a:rPr lang="hr-HR" dirty="0"/>
              <a:t> (popis vjerojatno nije konačan)</a:t>
            </a:r>
          </a:p>
        </p:txBody>
      </p:sp>
      <p:pic>
        <p:nvPicPr>
          <p:cNvPr id="9" name="Picture 11" descr="Myotis blythii"/>
          <p:cNvPicPr>
            <a:picLocks noChangeAspect="1" noChangeArrowheads="1"/>
          </p:cNvPicPr>
          <p:nvPr/>
        </p:nvPicPr>
        <p:blipFill>
          <a:blip r:embed="rId3"/>
          <a:srcRect/>
          <a:stretch>
            <a:fillRect/>
          </a:stretch>
        </p:blipFill>
        <p:spPr bwMode="auto">
          <a:xfrm>
            <a:off x="539750" y="5157788"/>
            <a:ext cx="7993063" cy="1484312"/>
          </a:xfrm>
          <a:prstGeom prst="rect">
            <a:avLst/>
          </a:prstGeom>
          <a:noFill/>
        </p:spPr>
      </p:pic>
      <p:sp>
        <p:nvSpPr>
          <p:cNvPr id="10" name="Rectangle 9"/>
          <p:cNvSpPr/>
          <p:nvPr/>
        </p:nvSpPr>
        <p:spPr>
          <a:xfrm>
            <a:off x="214282" y="1643050"/>
            <a:ext cx="8715436" cy="3416320"/>
          </a:xfrm>
          <a:prstGeom prst="rect">
            <a:avLst/>
          </a:prstGeom>
        </p:spPr>
        <p:txBody>
          <a:bodyPr wrap="square">
            <a:spAutoFit/>
          </a:bodyPr>
          <a:lstStyle/>
          <a:p>
            <a:r>
              <a:rPr lang="hr-HR" b="1" dirty="0" smtClean="0"/>
              <a:t>●</a:t>
            </a:r>
            <a:r>
              <a:rPr lang="hr-HR" dirty="0" smtClean="0"/>
              <a:t> </a:t>
            </a:r>
            <a:r>
              <a:rPr lang="hr-HR" b="1" dirty="0" smtClean="0"/>
              <a:t>Popis šišmiša dosad nađenih u šumama Turopoljskog luga (11):</a:t>
            </a:r>
          </a:p>
          <a:p>
            <a:r>
              <a:rPr lang="hr-HR" dirty="0" smtClean="0"/>
              <a:t>1. </a:t>
            </a:r>
            <a:r>
              <a:rPr lang="hr-HR" i="1" dirty="0" err="1" smtClean="0"/>
              <a:t>Rhinolophus</a:t>
            </a:r>
            <a:r>
              <a:rPr lang="hr-HR" i="1" dirty="0" smtClean="0"/>
              <a:t> </a:t>
            </a:r>
            <a:r>
              <a:rPr lang="hr-HR" i="1" dirty="0" err="1" smtClean="0"/>
              <a:t>ferrumequinum</a:t>
            </a:r>
            <a:r>
              <a:rPr lang="hr-HR" dirty="0" smtClean="0"/>
              <a:t> - veliki </a:t>
            </a:r>
            <a:r>
              <a:rPr lang="hr-HR" dirty="0" err="1" smtClean="0"/>
              <a:t>potkovnjak</a:t>
            </a:r>
            <a:r>
              <a:rPr lang="hr-HR" dirty="0" smtClean="0"/>
              <a:t/>
            </a:r>
            <a:br>
              <a:rPr lang="hr-HR" dirty="0" smtClean="0"/>
            </a:br>
            <a:r>
              <a:rPr lang="hr-HR" dirty="0" smtClean="0"/>
              <a:t>2. </a:t>
            </a:r>
            <a:r>
              <a:rPr lang="hr-HR" i="1" dirty="0" err="1" smtClean="0"/>
              <a:t>Nyctalus</a:t>
            </a:r>
            <a:r>
              <a:rPr lang="hr-HR" i="1" dirty="0" smtClean="0"/>
              <a:t> </a:t>
            </a:r>
            <a:r>
              <a:rPr lang="hr-HR" i="1" dirty="0" err="1" smtClean="0"/>
              <a:t>noctula</a:t>
            </a:r>
            <a:r>
              <a:rPr lang="hr-HR" dirty="0" smtClean="0"/>
              <a:t> - rani večernjak</a:t>
            </a:r>
            <a:br>
              <a:rPr lang="hr-HR" dirty="0" smtClean="0"/>
            </a:br>
            <a:r>
              <a:rPr lang="hr-HR" dirty="0" smtClean="0"/>
              <a:t>3. </a:t>
            </a:r>
            <a:r>
              <a:rPr lang="hr-HR" i="1" dirty="0" err="1" smtClean="0"/>
              <a:t>Plecotus</a:t>
            </a:r>
            <a:r>
              <a:rPr lang="hr-HR" i="1" dirty="0" smtClean="0"/>
              <a:t> </a:t>
            </a:r>
            <a:r>
              <a:rPr lang="hr-HR" i="1" dirty="0" err="1" smtClean="0"/>
              <a:t>auritus</a:t>
            </a:r>
            <a:r>
              <a:rPr lang="hr-HR" dirty="0" smtClean="0"/>
              <a:t> - smeđi </a:t>
            </a:r>
            <a:r>
              <a:rPr lang="hr-HR" dirty="0" err="1" smtClean="0"/>
              <a:t>dugoušan</a:t>
            </a:r>
            <a:r>
              <a:rPr lang="hr-HR" dirty="0" smtClean="0"/>
              <a:t/>
            </a:r>
            <a:br>
              <a:rPr lang="hr-HR" dirty="0" smtClean="0"/>
            </a:br>
            <a:r>
              <a:rPr lang="hr-HR" dirty="0" smtClean="0"/>
              <a:t>4. </a:t>
            </a:r>
            <a:r>
              <a:rPr lang="hr-HR" i="1" dirty="0" err="1" smtClean="0"/>
              <a:t>Pipistrellus</a:t>
            </a:r>
            <a:r>
              <a:rPr lang="hr-HR" i="1" dirty="0" smtClean="0"/>
              <a:t> </a:t>
            </a:r>
            <a:r>
              <a:rPr lang="hr-HR" i="1" dirty="0" err="1" smtClean="0"/>
              <a:t>pipistrellus</a:t>
            </a:r>
            <a:r>
              <a:rPr lang="hr-HR" dirty="0" smtClean="0"/>
              <a:t> - patuljasti šišmiš</a:t>
            </a:r>
            <a:br>
              <a:rPr lang="hr-HR" dirty="0" smtClean="0"/>
            </a:br>
            <a:r>
              <a:rPr lang="hr-HR" dirty="0" smtClean="0"/>
              <a:t>5. </a:t>
            </a:r>
            <a:r>
              <a:rPr lang="hr-HR" i="1" dirty="0" err="1" smtClean="0"/>
              <a:t>Pipistrellus</a:t>
            </a:r>
            <a:r>
              <a:rPr lang="hr-HR" i="1" dirty="0" smtClean="0"/>
              <a:t> </a:t>
            </a:r>
            <a:r>
              <a:rPr lang="hr-HR" i="1" dirty="0" err="1" smtClean="0"/>
              <a:t>pipistrellus</a:t>
            </a:r>
            <a:r>
              <a:rPr lang="hr-HR" dirty="0" smtClean="0"/>
              <a:t> </a:t>
            </a:r>
            <a:r>
              <a:rPr lang="hr-HR" b="1" u="sng" dirty="0" smtClean="0"/>
              <a:t>(45 </a:t>
            </a:r>
            <a:r>
              <a:rPr lang="hr-HR" b="1" u="sng" dirty="0" err="1" smtClean="0"/>
              <a:t>kHz</a:t>
            </a:r>
            <a:r>
              <a:rPr lang="hr-HR" b="1" u="sng" dirty="0" smtClean="0"/>
              <a:t> i 55 </a:t>
            </a:r>
            <a:r>
              <a:rPr lang="hr-HR" b="1" u="sng" dirty="0" err="1" smtClean="0"/>
              <a:t>kHz</a:t>
            </a:r>
            <a:r>
              <a:rPr lang="hr-HR" b="1" u="sng" dirty="0" smtClean="0"/>
              <a:t>)</a:t>
            </a:r>
            <a:r>
              <a:rPr lang="hr-HR" dirty="0" smtClean="0"/>
              <a:t> - </a:t>
            </a:r>
            <a:r>
              <a:rPr lang="hr-HR" dirty="0" err="1" smtClean="0"/>
              <a:t>fonički</a:t>
            </a:r>
            <a:r>
              <a:rPr lang="hr-HR" dirty="0" smtClean="0"/>
              <a:t> tipovi patuljastog šišmiša</a:t>
            </a:r>
            <a:br>
              <a:rPr lang="hr-HR" dirty="0" smtClean="0"/>
            </a:br>
            <a:r>
              <a:rPr lang="hr-HR" dirty="0" smtClean="0"/>
              <a:t>6. </a:t>
            </a:r>
            <a:r>
              <a:rPr lang="hr-HR" i="1" dirty="0" err="1" smtClean="0"/>
              <a:t>Pipistrellus</a:t>
            </a:r>
            <a:r>
              <a:rPr lang="hr-HR" i="1" dirty="0" smtClean="0"/>
              <a:t> </a:t>
            </a:r>
            <a:r>
              <a:rPr lang="hr-HR" i="1" dirty="0" err="1" smtClean="0"/>
              <a:t>nathusii</a:t>
            </a:r>
            <a:r>
              <a:rPr lang="hr-HR" dirty="0" smtClean="0"/>
              <a:t> - šumski šišmiš</a:t>
            </a:r>
            <a:br>
              <a:rPr lang="hr-HR" dirty="0" smtClean="0"/>
            </a:br>
            <a:r>
              <a:rPr lang="hr-HR" dirty="0" smtClean="0"/>
              <a:t>7. </a:t>
            </a:r>
            <a:r>
              <a:rPr lang="hr-HR" i="1" dirty="0" err="1" smtClean="0"/>
              <a:t>Myotis</a:t>
            </a:r>
            <a:r>
              <a:rPr lang="hr-HR" i="1" dirty="0" smtClean="0"/>
              <a:t> </a:t>
            </a:r>
            <a:r>
              <a:rPr lang="hr-HR" i="1" dirty="0" err="1" smtClean="0"/>
              <a:t>daubentoni</a:t>
            </a:r>
            <a:r>
              <a:rPr lang="hr-HR" dirty="0" smtClean="0"/>
              <a:t> - riječni šišmiši</a:t>
            </a:r>
            <a:br>
              <a:rPr lang="hr-HR" dirty="0" smtClean="0"/>
            </a:br>
            <a:r>
              <a:rPr lang="hr-HR" dirty="0" smtClean="0"/>
              <a:t>8. </a:t>
            </a:r>
            <a:r>
              <a:rPr lang="hr-HR" i="1" dirty="0" err="1" smtClean="0"/>
              <a:t>Myotis</a:t>
            </a:r>
            <a:r>
              <a:rPr lang="hr-HR" i="1" dirty="0" smtClean="0"/>
              <a:t> </a:t>
            </a:r>
            <a:r>
              <a:rPr lang="hr-HR" i="1" dirty="0" err="1" smtClean="0"/>
              <a:t>mystacinus</a:t>
            </a:r>
            <a:r>
              <a:rPr lang="hr-HR" dirty="0" smtClean="0"/>
              <a:t> - brkati šišmiš</a:t>
            </a:r>
            <a:br>
              <a:rPr lang="hr-HR" dirty="0" smtClean="0"/>
            </a:br>
            <a:r>
              <a:rPr lang="hr-HR" dirty="0" smtClean="0"/>
              <a:t>9. </a:t>
            </a:r>
            <a:r>
              <a:rPr lang="hr-HR" i="1" dirty="0" err="1" smtClean="0"/>
              <a:t>Myotis</a:t>
            </a:r>
            <a:r>
              <a:rPr lang="hr-HR" i="1" dirty="0" smtClean="0"/>
              <a:t> </a:t>
            </a:r>
            <a:r>
              <a:rPr lang="hr-HR" i="1" dirty="0" err="1" smtClean="0"/>
              <a:t>emarginatus</a:t>
            </a:r>
            <a:r>
              <a:rPr lang="hr-HR" dirty="0" smtClean="0"/>
              <a:t> - riđi šišmiš</a:t>
            </a:r>
            <a:br>
              <a:rPr lang="hr-HR" dirty="0" smtClean="0"/>
            </a:br>
            <a:r>
              <a:rPr lang="hr-HR" dirty="0" smtClean="0"/>
              <a:t>10. </a:t>
            </a:r>
            <a:r>
              <a:rPr lang="hr-HR" i="1" dirty="0" err="1" smtClean="0"/>
              <a:t>Myotis</a:t>
            </a:r>
            <a:r>
              <a:rPr lang="hr-HR" i="1" dirty="0" smtClean="0"/>
              <a:t> </a:t>
            </a:r>
            <a:r>
              <a:rPr lang="hr-HR" i="1" dirty="0" err="1" smtClean="0"/>
              <a:t>blythi</a:t>
            </a:r>
            <a:r>
              <a:rPr lang="hr-HR" i="1" dirty="0" smtClean="0"/>
              <a:t>/</a:t>
            </a:r>
            <a:r>
              <a:rPr lang="hr-HR" i="1" dirty="0" err="1" smtClean="0"/>
              <a:t>myotis</a:t>
            </a:r>
            <a:r>
              <a:rPr lang="hr-HR" dirty="0" smtClean="0"/>
              <a:t> - oštroumni šišmiš/veliki šišmiš</a:t>
            </a:r>
            <a:br>
              <a:rPr lang="hr-HR" dirty="0" smtClean="0"/>
            </a:br>
            <a:r>
              <a:rPr lang="hr-HR" dirty="0" smtClean="0"/>
              <a:t>11. </a:t>
            </a:r>
            <a:r>
              <a:rPr lang="hr-HR" i="1" dirty="0" err="1" smtClean="0"/>
              <a:t>Eptesicus</a:t>
            </a:r>
            <a:r>
              <a:rPr lang="hr-HR" i="1" dirty="0" smtClean="0"/>
              <a:t> </a:t>
            </a:r>
            <a:r>
              <a:rPr lang="hr-HR" i="1" dirty="0" err="1" smtClean="0"/>
              <a:t>serotinus</a:t>
            </a:r>
            <a:r>
              <a:rPr lang="hr-HR" dirty="0" smtClean="0"/>
              <a:t> - kasni </a:t>
            </a:r>
            <a:r>
              <a:rPr lang="hr-HR" dirty="0" err="1" smtClean="0"/>
              <a:t>noćnjak</a:t>
            </a:r>
            <a:endParaRPr lang="hr-H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p>
        </p:txBody>
      </p:sp>
      <p:pic>
        <p:nvPicPr>
          <p:cNvPr id="5" name="Picture 5" descr="Myotis blythii"/>
          <p:cNvPicPr>
            <a:picLocks noChangeAspect="1" noChangeArrowheads="1"/>
          </p:cNvPicPr>
          <p:nvPr/>
        </p:nvPicPr>
        <p:blipFill>
          <a:blip r:embed="rId2" cstate="print"/>
          <a:srcRect/>
          <a:stretch>
            <a:fillRect/>
          </a:stretch>
        </p:blipFill>
        <p:spPr bwMode="auto">
          <a:xfrm>
            <a:off x="4284663" y="138113"/>
            <a:ext cx="792162" cy="554037"/>
          </a:xfrm>
          <a:prstGeom prst="rect">
            <a:avLst/>
          </a:prstGeom>
          <a:noFill/>
        </p:spPr>
      </p:pic>
      <p:sp>
        <p:nvSpPr>
          <p:cNvPr id="6" name="Text Box 6"/>
          <p:cNvSpPr txBox="1">
            <a:spLocks noChangeArrowheads="1"/>
          </p:cNvSpPr>
          <p:nvPr/>
        </p:nvSpPr>
        <p:spPr bwMode="auto">
          <a:xfrm>
            <a:off x="250825" y="333375"/>
            <a:ext cx="920445" cy="369332"/>
          </a:xfrm>
          <a:prstGeom prst="rect">
            <a:avLst/>
          </a:prstGeom>
          <a:noFill/>
          <a:ln w="9525">
            <a:noFill/>
            <a:miter lim="800000"/>
            <a:headEnd/>
            <a:tailEnd/>
          </a:ln>
          <a:effectLst/>
        </p:spPr>
        <p:txBody>
          <a:bodyPr wrap="none">
            <a:spAutoFit/>
          </a:bodyPr>
          <a:lstStyle/>
          <a:p>
            <a:r>
              <a:rPr lang="hr-HR" dirty="0" smtClean="0"/>
              <a:t>Šišmiši</a:t>
            </a:r>
            <a:endParaRPr lang="hr-HR" dirty="0"/>
          </a:p>
        </p:txBody>
      </p:sp>
      <p:pic>
        <p:nvPicPr>
          <p:cNvPr id="7" name="Picture 7" descr="veliki potkovnjak"/>
          <p:cNvPicPr>
            <a:picLocks noChangeAspect="1" noChangeArrowheads="1"/>
          </p:cNvPicPr>
          <p:nvPr/>
        </p:nvPicPr>
        <p:blipFill>
          <a:blip r:embed="rId3"/>
          <a:srcRect/>
          <a:stretch>
            <a:fillRect/>
          </a:stretch>
        </p:blipFill>
        <p:spPr bwMode="auto">
          <a:xfrm>
            <a:off x="611188" y="1341438"/>
            <a:ext cx="2100262" cy="2449512"/>
          </a:xfrm>
          <a:prstGeom prst="rect">
            <a:avLst/>
          </a:prstGeom>
          <a:noFill/>
        </p:spPr>
      </p:pic>
      <p:sp>
        <p:nvSpPr>
          <p:cNvPr id="8" name="Rectangle 8"/>
          <p:cNvSpPr>
            <a:spLocks noChangeArrowheads="1"/>
          </p:cNvSpPr>
          <p:nvPr/>
        </p:nvSpPr>
        <p:spPr bwMode="auto">
          <a:xfrm>
            <a:off x="684213" y="908050"/>
            <a:ext cx="2025106" cy="369332"/>
          </a:xfrm>
          <a:prstGeom prst="rect">
            <a:avLst/>
          </a:prstGeom>
          <a:solidFill>
            <a:srgbClr val="66FF66">
              <a:alpha val="50000"/>
            </a:srgbClr>
          </a:solidFill>
          <a:ln w="9525">
            <a:noFill/>
            <a:miter lim="800000"/>
            <a:headEnd/>
            <a:tailEnd/>
          </a:ln>
          <a:effectLst/>
        </p:spPr>
        <p:txBody>
          <a:bodyPr wrap="none">
            <a:spAutoFit/>
          </a:bodyPr>
          <a:lstStyle/>
          <a:p>
            <a:r>
              <a:rPr lang="hr-HR"/>
              <a:t>Veliki potkovnjak</a:t>
            </a:r>
          </a:p>
        </p:txBody>
      </p:sp>
      <p:pic>
        <p:nvPicPr>
          <p:cNvPr id="9" name="Picture 9" descr="rani večernjak"/>
          <p:cNvPicPr>
            <a:picLocks noChangeAspect="1" noChangeArrowheads="1"/>
          </p:cNvPicPr>
          <p:nvPr/>
        </p:nvPicPr>
        <p:blipFill>
          <a:blip r:embed="rId4" cstate="print"/>
          <a:srcRect/>
          <a:stretch>
            <a:fillRect/>
          </a:stretch>
        </p:blipFill>
        <p:spPr bwMode="auto">
          <a:xfrm>
            <a:off x="3276600" y="1341438"/>
            <a:ext cx="1836738" cy="2447925"/>
          </a:xfrm>
          <a:prstGeom prst="rect">
            <a:avLst/>
          </a:prstGeom>
          <a:noFill/>
        </p:spPr>
      </p:pic>
      <p:sp>
        <p:nvSpPr>
          <p:cNvPr id="10" name="Rectangle 10"/>
          <p:cNvSpPr>
            <a:spLocks noChangeArrowheads="1"/>
          </p:cNvSpPr>
          <p:nvPr/>
        </p:nvSpPr>
        <p:spPr bwMode="auto">
          <a:xfrm>
            <a:off x="3348038" y="908050"/>
            <a:ext cx="1750287" cy="369332"/>
          </a:xfrm>
          <a:prstGeom prst="rect">
            <a:avLst/>
          </a:prstGeom>
          <a:solidFill>
            <a:srgbClr val="66FF66">
              <a:alpha val="50000"/>
            </a:srgbClr>
          </a:solidFill>
          <a:ln w="9525">
            <a:noFill/>
            <a:miter lim="800000"/>
            <a:headEnd/>
            <a:tailEnd/>
          </a:ln>
          <a:effectLst/>
        </p:spPr>
        <p:txBody>
          <a:bodyPr wrap="none">
            <a:spAutoFit/>
          </a:bodyPr>
          <a:lstStyle/>
          <a:p>
            <a:r>
              <a:rPr lang="hr-HR"/>
              <a:t>Rani večernjak</a:t>
            </a:r>
          </a:p>
        </p:txBody>
      </p:sp>
      <p:pic>
        <p:nvPicPr>
          <p:cNvPr id="11" name="Picture 11" descr="smeđi dugoušan"/>
          <p:cNvPicPr>
            <a:picLocks noChangeAspect="1" noChangeArrowheads="1"/>
          </p:cNvPicPr>
          <p:nvPr/>
        </p:nvPicPr>
        <p:blipFill>
          <a:blip r:embed="rId5" cstate="print"/>
          <a:srcRect/>
          <a:stretch>
            <a:fillRect/>
          </a:stretch>
        </p:blipFill>
        <p:spPr bwMode="auto">
          <a:xfrm>
            <a:off x="5435600" y="1341438"/>
            <a:ext cx="3240088" cy="2428875"/>
          </a:xfrm>
          <a:prstGeom prst="rect">
            <a:avLst/>
          </a:prstGeom>
          <a:noFill/>
        </p:spPr>
      </p:pic>
      <p:sp>
        <p:nvSpPr>
          <p:cNvPr id="12" name="Rectangle 12"/>
          <p:cNvSpPr>
            <a:spLocks noChangeArrowheads="1"/>
          </p:cNvSpPr>
          <p:nvPr/>
        </p:nvSpPr>
        <p:spPr bwMode="auto">
          <a:xfrm>
            <a:off x="6156325" y="908050"/>
            <a:ext cx="1917704" cy="369332"/>
          </a:xfrm>
          <a:prstGeom prst="rect">
            <a:avLst/>
          </a:prstGeom>
          <a:solidFill>
            <a:srgbClr val="66FF66">
              <a:alpha val="50000"/>
            </a:srgbClr>
          </a:solidFill>
          <a:ln w="9525">
            <a:noFill/>
            <a:miter lim="800000"/>
            <a:headEnd/>
            <a:tailEnd/>
          </a:ln>
          <a:effectLst/>
        </p:spPr>
        <p:txBody>
          <a:bodyPr wrap="none">
            <a:spAutoFit/>
          </a:bodyPr>
          <a:lstStyle/>
          <a:p>
            <a:r>
              <a:rPr lang="hr-HR"/>
              <a:t>Smeđi dugoušan</a:t>
            </a:r>
          </a:p>
        </p:txBody>
      </p:sp>
      <p:pic>
        <p:nvPicPr>
          <p:cNvPr id="13" name="Picture 15" descr="patuljasti"/>
          <p:cNvPicPr>
            <a:picLocks noChangeAspect="1" noChangeArrowheads="1"/>
          </p:cNvPicPr>
          <p:nvPr/>
        </p:nvPicPr>
        <p:blipFill>
          <a:blip r:embed="rId6"/>
          <a:srcRect/>
          <a:stretch>
            <a:fillRect/>
          </a:stretch>
        </p:blipFill>
        <p:spPr bwMode="auto">
          <a:xfrm>
            <a:off x="539750" y="4292600"/>
            <a:ext cx="2160588" cy="2160588"/>
          </a:xfrm>
          <a:prstGeom prst="rect">
            <a:avLst/>
          </a:prstGeom>
          <a:noFill/>
        </p:spPr>
      </p:pic>
      <p:sp>
        <p:nvSpPr>
          <p:cNvPr id="14" name="Rectangle 16"/>
          <p:cNvSpPr>
            <a:spLocks noChangeArrowheads="1"/>
          </p:cNvSpPr>
          <p:nvPr/>
        </p:nvSpPr>
        <p:spPr bwMode="auto">
          <a:xfrm>
            <a:off x="755650" y="3860800"/>
            <a:ext cx="1842364" cy="369332"/>
          </a:xfrm>
          <a:prstGeom prst="rect">
            <a:avLst/>
          </a:prstGeom>
          <a:solidFill>
            <a:srgbClr val="66FF66">
              <a:alpha val="50000"/>
            </a:srgbClr>
          </a:solidFill>
          <a:ln w="9525">
            <a:noFill/>
            <a:miter lim="800000"/>
            <a:headEnd/>
            <a:tailEnd/>
          </a:ln>
          <a:effectLst/>
        </p:spPr>
        <p:txBody>
          <a:bodyPr wrap="none">
            <a:spAutoFit/>
          </a:bodyPr>
          <a:lstStyle/>
          <a:p>
            <a:r>
              <a:rPr lang="hr-HR"/>
              <a:t>Patuljasti šišmiš</a:t>
            </a:r>
          </a:p>
        </p:txBody>
      </p:sp>
      <p:pic>
        <p:nvPicPr>
          <p:cNvPr id="15" name="Picture 17" descr="šumski"/>
          <p:cNvPicPr>
            <a:picLocks noChangeAspect="1" noChangeArrowheads="1"/>
          </p:cNvPicPr>
          <p:nvPr/>
        </p:nvPicPr>
        <p:blipFill>
          <a:blip r:embed="rId7" cstate="print"/>
          <a:srcRect/>
          <a:stretch>
            <a:fillRect/>
          </a:stretch>
        </p:blipFill>
        <p:spPr bwMode="auto">
          <a:xfrm>
            <a:off x="3276600" y="4652963"/>
            <a:ext cx="1944688" cy="1458912"/>
          </a:xfrm>
          <a:prstGeom prst="rect">
            <a:avLst/>
          </a:prstGeom>
          <a:noFill/>
        </p:spPr>
      </p:pic>
      <p:sp>
        <p:nvSpPr>
          <p:cNvPr id="16" name="Rectangle 18"/>
          <p:cNvSpPr>
            <a:spLocks noChangeArrowheads="1"/>
          </p:cNvSpPr>
          <p:nvPr/>
        </p:nvSpPr>
        <p:spPr bwMode="auto">
          <a:xfrm>
            <a:off x="3419475" y="4149725"/>
            <a:ext cx="1653017" cy="369332"/>
          </a:xfrm>
          <a:prstGeom prst="rect">
            <a:avLst/>
          </a:prstGeom>
          <a:solidFill>
            <a:srgbClr val="66FF66">
              <a:alpha val="50000"/>
            </a:srgbClr>
          </a:solidFill>
          <a:ln w="9525">
            <a:noFill/>
            <a:miter lim="800000"/>
            <a:headEnd/>
            <a:tailEnd/>
          </a:ln>
          <a:effectLst/>
        </p:spPr>
        <p:txBody>
          <a:bodyPr wrap="none">
            <a:spAutoFit/>
          </a:bodyPr>
          <a:lstStyle/>
          <a:p>
            <a:r>
              <a:rPr lang="hr-HR"/>
              <a:t>Šumski šišmiš</a:t>
            </a:r>
          </a:p>
        </p:txBody>
      </p:sp>
      <p:pic>
        <p:nvPicPr>
          <p:cNvPr id="17" name="Picture 19" descr="JCS Myotis daubentoni 14711"/>
          <p:cNvPicPr>
            <a:picLocks noChangeAspect="1" noChangeArrowheads="1"/>
          </p:cNvPicPr>
          <p:nvPr/>
        </p:nvPicPr>
        <p:blipFill>
          <a:blip r:embed="rId8"/>
          <a:srcRect/>
          <a:stretch>
            <a:fillRect/>
          </a:stretch>
        </p:blipFill>
        <p:spPr bwMode="auto">
          <a:xfrm>
            <a:off x="5724525" y="4365625"/>
            <a:ext cx="2736850" cy="2052638"/>
          </a:xfrm>
          <a:prstGeom prst="rect">
            <a:avLst/>
          </a:prstGeom>
          <a:noFill/>
        </p:spPr>
      </p:pic>
      <p:sp>
        <p:nvSpPr>
          <p:cNvPr id="18" name="Rectangle 20"/>
          <p:cNvSpPr>
            <a:spLocks noChangeArrowheads="1"/>
          </p:cNvSpPr>
          <p:nvPr/>
        </p:nvSpPr>
        <p:spPr bwMode="auto">
          <a:xfrm>
            <a:off x="6300788" y="3933825"/>
            <a:ext cx="1604927" cy="369332"/>
          </a:xfrm>
          <a:prstGeom prst="rect">
            <a:avLst/>
          </a:prstGeom>
          <a:solidFill>
            <a:srgbClr val="66FF66">
              <a:alpha val="50000"/>
            </a:srgbClr>
          </a:solidFill>
          <a:ln w="9525">
            <a:noFill/>
            <a:miter lim="800000"/>
            <a:headEnd/>
            <a:tailEnd/>
          </a:ln>
          <a:effectLst/>
        </p:spPr>
        <p:txBody>
          <a:bodyPr wrap="none">
            <a:spAutoFit/>
          </a:bodyPr>
          <a:lstStyle/>
          <a:p>
            <a:r>
              <a:rPr lang="hr-HR"/>
              <a:t>Riječni šišmiš</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p>
        </p:txBody>
      </p:sp>
      <p:sp>
        <p:nvSpPr>
          <p:cNvPr id="5" name="Text Box 5"/>
          <p:cNvSpPr txBox="1">
            <a:spLocks noChangeArrowheads="1"/>
          </p:cNvSpPr>
          <p:nvPr/>
        </p:nvSpPr>
        <p:spPr bwMode="auto">
          <a:xfrm>
            <a:off x="250825" y="333375"/>
            <a:ext cx="920445" cy="369332"/>
          </a:xfrm>
          <a:prstGeom prst="rect">
            <a:avLst/>
          </a:prstGeom>
          <a:noFill/>
          <a:ln w="9525">
            <a:noFill/>
            <a:miter lim="800000"/>
            <a:headEnd/>
            <a:tailEnd/>
          </a:ln>
          <a:effectLst/>
        </p:spPr>
        <p:txBody>
          <a:bodyPr wrap="none">
            <a:spAutoFit/>
          </a:bodyPr>
          <a:lstStyle/>
          <a:p>
            <a:r>
              <a:rPr lang="hr-HR" dirty="0" smtClean="0"/>
              <a:t>Šišmiši</a:t>
            </a:r>
            <a:endParaRPr lang="hr-HR" dirty="0"/>
          </a:p>
        </p:txBody>
      </p:sp>
      <p:pic>
        <p:nvPicPr>
          <p:cNvPr id="6" name="Picture 6" descr="Myotis blythii"/>
          <p:cNvPicPr>
            <a:picLocks noChangeAspect="1" noChangeArrowheads="1"/>
          </p:cNvPicPr>
          <p:nvPr/>
        </p:nvPicPr>
        <p:blipFill>
          <a:blip r:embed="rId2" cstate="print"/>
          <a:srcRect/>
          <a:stretch>
            <a:fillRect/>
          </a:stretch>
        </p:blipFill>
        <p:spPr bwMode="auto">
          <a:xfrm>
            <a:off x="4284663" y="138113"/>
            <a:ext cx="792162" cy="554037"/>
          </a:xfrm>
          <a:prstGeom prst="rect">
            <a:avLst/>
          </a:prstGeom>
          <a:noFill/>
        </p:spPr>
      </p:pic>
      <p:pic>
        <p:nvPicPr>
          <p:cNvPr id="7" name="Picture 7" descr="brkati"/>
          <p:cNvPicPr>
            <a:picLocks noChangeAspect="1" noChangeArrowheads="1"/>
          </p:cNvPicPr>
          <p:nvPr/>
        </p:nvPicPr>
        <p:blipFill>
          <a:blip r:embed="rId3"/>
          <a:srcRect/>
          <a:stretch>
            <a:fillRect/>
          </a:stretch>
        </p:blipFill>
        <p:spPr bwMode="auto">
          <a:xfrm>
            <a:off x="323850" y="1412875"/>
            <a:ext cx="3024188" cy="2098675"/>
          </a:xfrm>
          <a:prstGeom prst="rect">
            <a:avLst/>
          </a:prstGeom>
          <a:noFill/>
        </p:spPr>
      </p:pic>
      <p:sp>
        <p:nvSpPr>
          <p:cNvPr id="8" name="Rectangle 8"/>
          <p:cNvSpPr>
            <a:spLocks noChangeArrowheads="1"/>
          </p:cNvSpPr>
          <p:nvPr/>
        </p:nvSpPr>
        <p:spPr bwMode="auto">
          <a:xfrm>
            <a:off x="1042988" y="981075"/>
            <a:ext cx="1512145" cy="369332"/>
          </a:xfrm>
          <a:prstGeom prst="rect">
            <a:avLst/>
          </a:prstGeom>
          <a:solidFill>
            <a:srgbClr val="66FF66">
              <a:alpha val="50000"/>
            </a:srgbClr>
          </a:solidFill>
          <a:ln w="9525">
            <a:noFill/>
            <a:miter lim="800000"/>
            <a:headEnd/>
            <a:tailEnd/>
          </a:ln>
          <a:effectLst/>
        </p:spPr>
        <p:txBody>
          <a:bodyPr wrap="none">
            <a:spAutoFit/>
          </a:bodyPr>
          <a:lstStyle/>
          <a:p>
            <a:r>
              <a:rPr lang="hr-HR"/>
              <a:t>Brkati šišmiš</a:t>
            </a:r>
          </a:p>
        </p:txBody>
      </p:sp>
      <p:pic>
        <p:nvPicPr>
          <p:cNvPr id="9" name="Picture 9" descr="riđi"/>
          <p:cNvPicPr>
            <a:picLocks noChangeAspect="1" noChangeArrowheads="1"/>
          </p:cNvPicPr>
          <p:nvPr/>
        </p:nvPicPr>
        <p:blipFill>
          <a:blip r:embed="rId4"/>
          <a:srcRect/>
          <a:stretch>
            <a:fillRect/>
          </a:stretch>
        </p:blipFill>
        <p:spPr bwMode="auto">
          <a:xfrm>
            <a:off x="3563938" y="1412875"/>
            <a:ext cx="2057400" cy="2087563"/>
          </a:xfrm>
          <a:prstGeom prst="rect">
            <a:avLst/>
          </a:prstGeom>
          <a:noFill/>
        </p:spPr>
      </p:pic>
      <p:sp>
        <p:nvSpPr>
          <p:cNvPr id="10" name="Rectangle 10"/>
          <p:cNvSpPr>
            <a:spLocks noChangeArrowheads="1"/>
          </p:cNvSpPr>
          <p:nvPr/>
        </p:nvSpPr>
        <p:spPr bwMode="auto">
          <a:xfrm>
            <a:off x="3924300" y="981075"/>
            <a:ext cx="1276350" cy="366713"/>
          </a:xfrm>
          <a:prstGeom prst="rect">
            <a:avLst/>
          </a:prstGeom>
          <a:solidFill>
            <a:srgbClr val="66FF66">
              <a:alpha val="50000"/>
            </a:srgbClr>
          </a:solidFill>
          <a:ln w="9525">
            <a:noFill/>
            <a:miter lim="800000"/>
            <a:headEnd/>
            <a:tailEnd/>
          </a:ln>
          <a:effectLst/>
        </p:spPr>
        <p:txBody>
          <a:bodyPr wrap="none">
            <a:spAutoFit/>
          </a:bodyPr>
          <a:lstStyle/>
          <a:p>
            <a:r>
              <a:rPr lang="hr-HR"/>
              <a:t>Riđi šišmiš</a:t>
            </a:r>
          </a:p>
        </p:txBody>
      </p:sp>
      <p:pic>
        <p:nvPicPr>
          <p:cNvPr id="11" name="Picture 11" descr="Myotis blythii"/>
          <p:cNvPicPr>
            <a:picLocks noChangeAspect="1" noChangeArrowheads="1"/>
          </p:cNvPicPr>
          <p:nvPr/>
        </p:nvPicPr>
        <p:blipFill>
          <a:blip r:embed="rId5"/>
          <a:srcRect/>
          <a:stretch>
            <a:fillRect/>
          </a:stretch>
        </p:blipFill>
        <p:spPr bwMode="auto">
          <a:xfrm>
            <a:off x="5867400" y="1412875"/>
            <a:ext cx="2952750" cy="2068513"/>
          </a:xfrm>
          <a:prstGeom prst="rect">
            <a:avLst/>
          </a:prstGeom>
          <a:noFill/>
        </p:spPr>
      </p:pic>
      <p:sp>
        <p:nvSpPr>
          <p:cNvPr id="12" name="Rectangle 12"/>
          <p:cNvSpPr>
            <a:spLocks noChangeArrowheads="1"/>
          </p:cNvSpPr>
          <p:nvPr/>
        </p:nvSpPr>
        <p:spPr bwMode="auto">
          <a:xfrm>
            <a:off x="6300788" y="981075"/>
            <a:ext cx="2004459" cy="369332"/>
          </a:xfrm>
          <a:prstGeom prst="rect">
            <a:avLst/>
          </a:prstGeom>
          <a:solidFill>
            <a:srgbClr val="66FF66">
              <a:alpha val="50000"/>
            </a:srgbClr>
          </a:solidFill>
          <a:ln w="9525">
            <a:noFill/>
            <a:miter lim="800000"/>
            <a:headEnd/>
            <a:tailEnd/>
          </a:ln>
          <a:effectLst/>
        </p:spPr>
        <p:txBody>
          <a:bodyPr wrap="none">
            <a:spAutoFit/>
          </a:bodyPr>
          <a:lstStyle/>
          <a:p>
            <a:r>
              <a:rPr lang="hr-HR"/>
              <a:t>Oštroumni šišmiš</a:t>
            </a:r>
          </a:p>
        </p:txBody>
      </p:sp>
      <p:pic>
        <p:nvPicPr>
          <p:cNvPr id="13" name="Picture 13" descr="kasni nočnjak"/>
          <p:cNvPicPr>
            <a:picLocks noChangeAspect="1" noChangeArrowheads="1"/>
          </p:cNvPicPr>
          <p:nvPr/>
        </p:nvPicPr>
        <p:blipFill>
          <a:blip r:embed="rId6"/>
          <a:srcRect/>
          <a:stretch>
            <a:fillRect/>
          </a:stretch>
        </p:blipFill>
        <p:spPr bwMode="auto">
          <a:xfrm>
            <a:off x="2700338" y="4005263"/>
            <a:ext cx="3600450" cy="2698750"/>
          </a:xfrm>
          <a:prstGeom prst="rect">
            <a:avLst/>
          </a:prstGeom>
          <a:noFill/>
        </p:spPr>
      </p:pic>
      <p:sp>
        <p:nvSpPr>
          <p:cNvPr id="14" name="Rectangle 14"/>
          <p:cNvSpPr>
            <a:spLocks noChangeArrowheads="1"/>
          </p:cNvSpPr>
          <p:nvPr/>
        </p:nvSpPr>
        <p:spPr bwMode="auto">
          <a:xfrm>
            <a:off x="3635375" y="3573463"/>
            <a:ext cx="1638590" cy="369332"/>
          </a:xfrm>
          <a:prstGeom prst="rect">
            <a:avLst/>
          </a:prstGeom>
          <a:solidFill>
            <a:srgbClr val="66FF66">
              <a:alpha val="50000"/>
            </a:srgbClr>
          </a:solidFill>
          <a:ln w="9525">
            <a:noFill/>
            <a:miter lim="800000"/>
            <a:headEnd/>
            <a:tailEnd/>
          </a:ln>
          <a:effectLst/>
        </p:spPr>
        <p:txBody>
          <a:bodyPr wrap="none">
            <a:spAutoFit/>
          </a:bodyPr>
          <a:lstStyle/>
          <a:p>
            <a:r>
              <a:rPr lang="hr-HR"/>
              <a:t>Kasni noćnjak</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142844" y="1500174"/>
            <a:ext cx="8858312"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1.konj-hrvatski </a:t>
            </a:r>
            <a:r>
              <a:rPr kumimoji="0" lang="hr-HR"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posavac</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2. turopoljska svinja </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Zavičajne pasmine životinja značajna su vrijednost:</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prirodnog naslijeđa </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kulturnog naslijeđa</a:t>
            </a:r>
            <a:r>
              <a:rPr kumimoji="0" lang="hr-HR"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naše zemlje </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održale zahvaljujući tradicijskom stočarstvu, kao važnoj grani gospodarstva. Tradicijsko stočarstvo omogućava održavanje pašnjaka i vlažnih livada, kao staništa brojnih biljnih i životinjskih vrsta, a predstavlja i posebnu krajobraznu osobitost ovog kraja</a:t>
            </a:r>
            <a:endParaRPr kumimoji="0" lang="hr-HR"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500034" y="785794"/>
            <a:ext cx="2296334" cy="369332"/>
          </a:xfrm>
          <a:prstGeom prst="rect">
            <a:avLst/>
          </a:prstGeom>
        </p:spPr>
        <p:txBody>
          <a:bodyPr wrap="none">
            <a:spAutoFit/>
          </a:bodyPr>
          <a:lstStyle/>
          <a:p>
            <a:pPr lvl="0" fontAlgn="base">
              <a:spcBef>
                <a:spcPct val="0"/>
              </a:spcBef>
              <a:spcAft>
                <a:spcPct val="0"/>
              </a:spcAft>
            </a:pPr>
            <a:r>
              <a:rPr lang="hr-HR" dirty="0" smtClean="0">
                <a:latin typeface="Arial" pitchFamily="34" charset="0"/>
                <a:ea typeface="Calibri" pitchFamily="34" charset="0"/>
                <a:cs typeface="Arial" pitchFamily="34" charset="0"/>
              </a:rPr>
              <a:t>IZVORNE PASMINE</a:t>
            </a:r>
            <a:endParaRPr lang="hr-HR" dirty="0" smtClean="0">
              <a:latin typeface="Arial" pitchFamily="34" charset="0"/>
              <a:cs typeface="Arial" pitchFamily="34" charset="0"/>
            </a:endParaRPr>
          </a:p>
        </p:txBody>
      </p:sp>
      <p:pic>
        <p:nvPicPr>
          <p:cNvPr id="6" name="Picture 8" descr="Picture 006"/>
          <p:cNvPicPr>
            <a:picLocks noChangeAspect="1" noChangeArrowheads="1"/>
          </p:cNvPicPr>
          <p:nvPr/>
        </p:nvPicPr>
        <p:blipFill>
          <a:blip r:embed="rId2" cstate="print"/>
          <a:srcRect/>
          <a:stretch>
            <a:fillRect/>
          </a:stretch>
        </p:blipFill>
        <p:spPr bwMode="auto">
          <a:xfrm>
            <a:off x="784394" y="4071942"/>
            <a:ext cx="3430416" cy="2571768"/>
          </a:xfrm>
          <a:prstGeom prst="rect">
            <a:avLst/>
          </a:prstGeom>
          <a:noFill/>
        </p:spPr>
      </p:pic>
      <p:pic>
        <p:nvPicPr>
          <p:cNvPr id="7" name="Picture 11" descr="DSCF0008"/>
          <p:cNvPicPr>
            <a:picLocks noChangeAspect="1" noChangeArrowheads="1"/>
          </p:cNvPicPr>
          <p:nvPr/>
        </p:nvPicPr>
        <p:blipFill>
          <a:blip r:embed="rId3" cstate="print"/>
          <a:srcRect/>
          <a:stretch>
            <a:fillRect/>
          </a:stretch>
        </p:blipFill>
        <p:spPr bwMode="auto">
          <a:xfrm>
            <a:off x="4714876" y="4071942"/>
            <a:ext cx="3430197" cy="2571768"/>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844" y="1571612"/>
            <a:ext cx="8786874" cy="3970318"/>
          </a:xfrm>
          <a:prstGeom prst="rect">
            <a:avLst/>
          </a:prstGeom>
        </p:spPr>
        <p:txBody>
          <a:bodyPr wrap="square">
            <a:spAutoFit/>
          </a:bodyPr>
          <a:lstStyle/>
          <a:p>
            <a:r>
              <a:rPr lang="hr-HR" b="1" dirty="0" smtClean="0"/>
              <a:t>●</a:t>
            </a:r>
            <a:r>
              <a:rPr lang="hr-HR" dirty="0" smtClean="0"/>
              <a:t> Jedan od najstarijih stanovnika Turopolja (spominje se davne 1352. godine u nalogu hrvatsko-ugarskog kralja Ljudevita, koji je Kaptolu zagrebačkom naložio da istraži jednu onovremenu pljačku svinja. Krdo je vraćeno vlasnicima i na taj način spašeno od odumiranja)</a:t>
            </a:r>
          </a:p>
          <a:p>
            <a:r>
              <a:rPr lang="hr-HR" b="1" dirty="0" smtClean="0"/>
              <a:t>●</a:t>
            </a:r>
            <a:r>
              <a:rPr lang="hr-HR" dirty="0" smtClean="0"/>
              <a:t> Dobivena je </a:t>
            </a:r>
            <a:r>
              <a:rPr lang="hr-HR" b="1" dirty="0" smtClean="0"/>
              <a:t>križanjem dviju pasmina</a:t>
            </a:r>
            <a:r>
              <a:rPr lang="hr-HR" dirty="0" smtClean="0"/>
              <a:t> koje su ovdje dovedene </a:t>
            </a:r>
            <a:r>
              <a:rPr lang="hr-HR" dirty="0" err="1" smtClean="0"/>
              <a:t>jos</a:t>
            </a:r>
            <a:r>
              <a:rPr lang="hr-HR" dirty="0" smtClean="0"/>
              <a:t> u antičko doba (</a:t>
            </a:r>
            <a:r>
              <a:rPr lang="hr-HR" u="sng" dirty="0" smtClean="0"/>
              <a:t>šiška- sjevernoeuropska i </a:t>
            </a:r>
            <a:r>
              <a:rPr lang="hr-HR" u="sng" dirty="0" err="1" smtClean="0"/>
              <a:t>krškodolska</a:t>
            </a:r>
            <a:r>
              <a:rPr lang="hr-HR" u="sng" dirty="0" smtClean="0"/>
              <a:t>-mediteranska svinja</a:t>
            </a:r>
            <a:r>
              <a:rPr lang="hr-HR" dirty="0" smtClean="0"/>
              <a:t>) </a:t>
            </a:r>
          </a:p>
          <a:p>
            <a:r>
              <a:rPr lang="hr-HR" b="1" dirty="0" smtClean="0"/>
              <a:t>●</a:t>
            </a:r>
            <a:r>
              <a:rPr lang="hr-HR" dirty="0" smtClean="0"/>
              <a:t> Savršeno se uklopila u ekosustav Turopolja koristeći ogromne hrastove šume kao bitni element prehrane.</a:t>
            </a:r>
          </a:p>
          <a:p>
            <a:r>
              <a:rPr lang="hr-HR" b="1" dirty="0" smtClean="0"/>
              <a:t>●</a:t>
            </a:r>
            <a:r>
              <a:rPr lang="hr-HR" dirty="0" smtClean="0"/>
              <a:t> Do prekretnice je došlo kad je četrdesetih godina 19. stoljeća Miško </a:t>
            </a:r>
            <a:r>
              <a:rPr lang="hr-HR" dirty="0" err="1" smtClean="0"/>
              <a:t>pl</a:t>
            </a:r>
            <a:r>
              <a:rPr lang="hr-HR" dirty="0" smtClean="0"/>
              <a:t>. Leder iz </a:t>
            </a:r>
            <a:r>
              <a:rPr lang="hr-HR" dirty="0" err="1" smtClean="0"/>
              <a:t>Kurilovca</a:t>
            </a:r>
            <a:r>
              <a:rPr lang="hr-HR" dirty="0" smtClean="0"/>
              <a:t> </a:t>
            </a:r>
            <a:r>
              <a:rPr lang="hr-HR" i="1" dirty="0" smtClean="0"/>
              <a:t>"doveo odnekuda nekakve svinje s kojima je križao svoje"</a:t>
            </a:r>
            <a:r>
              <a:rPr lang="hr-HR" dirty="0" smtClean="0"/>
              <a:t>. To su vjerojatno bili </a:t>
            </a:r>
            <a:r>
              <a:rPr lang="hr-HR" dirty="0" err="1" smtClean="0"/>
              <a:t>Baguni</a:t>
            </a:r>
            <a:r>
              <a:rPr lang="hr-HR" dirty="0" smtClean="0"/>
              <a:t> iz Slavonije.</a:t>
            </a:r>
          </a:p>
          <a:p>
            <a:r>
              <a:rPr lang="hr-HR" b="1" dirty="0" smtClean="0"/>
              <a:t>●</a:t>
            </a:r>
            <a:r>
              <a:rPr lang="hr-HR" dirty="0" smtClean="0"/>
              <a:t> Tako je nastala današnja pasmina-turopoljska svinja za koju se smatra da je </a:t>
            </a:r>
            <a:r>
              <a:rPr lang="hr-HR" b="1" dirty="0" smtClean="0"/>
              <a:t>jedina naša prava autohtona i jedna od najstarijih priznatih pasmina na svijetu </a:t>
            </a:r>
            <a:endParaRPr lang="hr-HR" b="1" dirty="0"/>
          </a:p>
        </p:txBody>
      </p:sp>
      <p:sp>
        <p:nvSpPr>
          <p:cNvPr id="5" name="Rectangle 4"/>
          <p:cNvSpPr/>
          <p:nvPr/>
        </p:nvSpPr>
        <p:spPr>
          <a:xfrm>
            <a:off x="500034" y="785794"/>
            <a:ext cx="2736711" cy="369332"/>
          </a:xfrm>
          <a:prstGeom prst="rect">
            <a:avLst/>
          </a:prstGeom>
        </p:spPr>
        <p:txBody>
          <a:bodyPr wrap="none">
            <a:spAutoFit/>
          </a:bodyPr>
          <a:lstStyle/>
          <a:p>
            <a:pPr lvl="0" fontAlgn="base">
              <a:spcBef>
                <a:spcPct val="0"/>
              </a:spcBef>
              <a:spcAft>
                <a:spcPct val="0"/>
              </a:spcAft>
            </a:pPr>
            <a:r>
              <a:rPr lang="hr-HR" dirty="0" smtClean="0">
                <a:latin typeface="Arial" pitchFamily="34" charset="0"/>
                <a:ea typeface="Calibri" pitchFamily="34" charset="0"/>
                <a:cs typeface="Arial" pitchFamily="34" charset="0"/>
              </a:rPr>
              <a:t>TUROPOLJSKA SVINJA</a:t>
            </a:r>
            <a:endParaRPr lang="hr-HR"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F0013.JPG"/>
          <p:cNvPicPr>
            <a:picLocks noChangeAspect="1"/>
          </p:cNvPicPr>
          <p:nvPr/>
        </p:nvPicPr>
        <p:blipFill>
          <a:blip r:embed="rId2">
            <a:lum bright="3000" contrast="9000"/>
          </a:blip>
          <a:stretch>
            <a:fillRect/>
          </a:stretch>
        </p:blipFill>
        <p:spPr>
          <a:xfrm>
            <a:off x="6072198" y="2357430"/>
            <a:ext cx="2700000" cy="3600000"/>
          </a:xfrm>
          <a:prstGeom prst="rect">
            <a:avLst/>
          </a:prstGeom>
        </p:spPr>
      </p:pic>
      <p:sp>
        <p:nvSpPr>
          <p:cNvPr id="2049" name="Rectangle 1"/>
          <p:cNvSpPr>
            <a:spLocks noChangeArrowheads="1"/>
          </p:cNvSpPr>
          <p:nvPr/>
        </p:nvSpPr>
        <p:spPr bwMode="auto">
          <a:xfrm>
            <a:off x="142844" y="1502688"/>
            <a:ext cx="8858312" cy="48167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dirty="0" err="1" smtClean="0">
                <a:ln>
                  <a:noFill/>
                </a:ln>
                <a:effectLst/>
                <a:latin typeface="Arial" pitchFamily="34" charset="0"/>
                <a:ea typeface="Calibri" pitchFamily="34" charset="0"/>
                <a:cs typeface="Arial" pitchFamily="34" charset="0"/>
              </a:rPr>
              <a:t>Osim</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zaštićenih</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dijelova</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prirode</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na</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području</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hr-HR" sz="1700" b="0" i="0" u="none" strike="noStrike" cap="none" normalizeH="0" baseline="0" dirty="0" smtClean="0">
                <a:ln>
                  <a:noFill/>
                </a:ln>
                <a:effectLst/>
                <a:latin typeface="Arial" pitchFamily="34" charset="0"/>
                <a:ea typeface="Calibri" pitchFamily="34" charset="0"/>
                <a:cs typeface="Arial" pitchFamily="34" charset="0"/>
              </a:rPr>
              <a:t>g</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rada</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Velike</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Gorice</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posebno</a:t>
            </a:r>
            <a:r>
              <a:rPr kumimoji="0" lang="en-US" sz="1700" b="0" i="0" u="none" strike="noStrike" cap="none" normalizeH="0" baseline="0" dirty="0" smtClean="0">
                <a:ln>
                  <a:noFill/>
                </a:ln>
                <a:effectLst/>
                <a:latin typeface="Arial" pitchFamily="34" charset="0"/>
                <a:ea typeface="Calibri" pitchFamily="34" charset="0"/>
                <a:cs typeface="Arial" pitchFamily="34" charset="0"/>
              </a:rPr>
              <a:t> se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ističu</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slijedeći</a:t>
            </a:r>
            <a:r>
              <a:rPr lang="hr-HR" sz="1700" dirty="0" smtClean="0">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vrlo</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vrijedni</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dijelovi</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prirode</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koji</a:t>
            </a:r>
            <a:r>
              <a:rPr kumimoji="0" lang="en-US" sz="1700" b="0" i="0" u="none" strike="noStrike" cap="none" normalizeH="0" baseline="0" dirty="0" smtClean="0">
                <a:ln>
                  <a:noFill/>
                </a:ln>
                <a:effectLst/>
                <a:latin typeface="Arial" pitchFamily="34" charset="0"/>
                <a:ea typeface="Calibri" pitchFamily="34" charset="0"/>
                <a:cs typeface="Arial" pitchFamily="34" charset="0"/>
              </a:rPr>
              <a:t> se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predlažu</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zaštititi</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temeljem</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posebnog</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propisa</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i</a:t>
            </a:r>
            <a:r>
              <a:rPr kumimoji="0" lang="en-US" sz="1700" b="0" i="0" u="none" strike="noStrike" cap="none" normalizeH="0" baseline="0" dirty="0" smtClean="0">
                <a:ln>
                  <a:noFill/>
                </a:ln>
                <a:effectLst/>
                <a:latin typeface="Arial" pitchFamily="34" charset="0"/>
                <a:ea typeface="Calibri" pitchFamily="34" charset="0"/>
                <a:cs typeface="Arial" pitchFamily="34" charset="0"/>
              </a:rPr>
              <a:t> to:</a:t>
            </a:r>
            <a:endParaRPr kumimoji="0" lang="hr-HR" sz="17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lang="hr-HR" sz="1600" dirty="0" smtClean="0">
                <a:latin typeface="Arial" pitchFamily="34" charset="0"/>
                <a:ea typeface="Calibri" pitchFamily="34" charset="0"/>
                <a:cs typeface="Arial" pitchFamily="34" charset="0"/>
              </a:rPr>
              <a:t>■ </a:t>
            </a:r>
            <a:r>
              <a:rPr kumimoji="0" lang="en-US" sz="1700" b="0" i="0" u="none" strike="noStrike" cap="none" normalizeH="0" baseline="0" dirty="0" smtClean="0">
                <a:ln>
                  <a:noFill/>
                </a:ln>
                <a:effectLst/>
                <a:latin typeface="Arial" pitchFamily="34" charset="0"/>
                <a:ea typeface="Calibri" pitchFamily="34" charset="0"/>
                <a:cs typeface="Arial" pitchFamily="34" charset="0"/>
              </a:rPr>
              <a:t>park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šum</a:t>
            </a:r>
            <a:r>
              <a:rPr kumimoji="0" lang="hr-HR" sz="1700" b="0" i="0" u="none" strike="noStrike" cap="none" normalizeH="0" baseline="0" dirty="0" smtClean="0">
                <a:ln>
                  <a:noFill/>
                </a:ln>
                <a:effectLst/>
                <a:latin typeface="Arial" pitchFamily="34" charset="0"/>
                <a:ea typeface="Calibri" pitchFamily="34" charset="0"/>
                <a:cs typeface="Arial" pitchFamily="34" charset="0"/>
              </a:rPr>
              <a:t>a</a:t>
            </a:r>
            <a:r>
              <a:rPr kumimoji="0" lang="en-US" sz="1700" b="0" i="0" u="none" strike="noStrike" cap="none" normalizeH="0" baseline="0" dirty="0" smtClean="0">
                <a:ln>
                  <a:noFill/>
                </a:ln>
                <a:effectLst/>
                <a:latin typeface="Arial" pitchFamily="34" charset="0"/>
                <a:ea typeface="Calibri" pitchFamily="34" charset="0"/>
                <a:cs typeface="Arial" pitchFamily="34" charset="0"/>
              </a:rPr>
              <a:t>:</a:t>
            </a:r>
            <a:endParaRPr kumimoji="0" lang="hr-HR" sz="17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lang="hr-HR" b="1" dirty="0" smtClean="0">
                <a:latin typeface="Arial" pitchFamily="34" charset="0"/>
                <a:ea typeface="Calibri" pitchFamily="34" charset="0"/>
                <a:cs typeface="Arial" pitchFamily="34" charset="0"/>
              </a:rPr>
              <a:t>-</a:t>
            </a:r>
            <a:r>
              <a:rPr lang="hr-HR" sz="1000" b="1" dirty="0" smtClean="0">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hrastov</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šumarak</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uz</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Zračnu</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luku</a:t>
            </a:r>
            <a:r>
              <a:rPr kumimoji="0" lang="en-US" sz="1700" b="0" i="0" u="none" strike="noStrike" cap="none" normalizeH="0" baseline="0" dirty="0" smtClean="0">
                <a:ln>
                  <a:noFill/>
                </a:ln>
                <a:effectLst/>
                <a:latin typeface="Arial" pitchFamily="34" charset="0"/>
                <a:ea typeface="Calibri" pitchFamily="34" charset="0"/>
                <a:cs typeface="Arial" pitchFamily="34" charset="0"/>
              </a:rPr>
              <a:t> Zagreb,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Velika</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Gorica</a:t>
            </a:r>
            <a:endParaRPr kumimoji="0" lang="hr-HR" sz="17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lang="hr-HR" sz="1600" dirty="0" smtClean="0">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značajn</a:t>
            </a:r>
            <a:r>
              <a:rPr kumimoji="0" lang="hr-HR" sz="1700" b="0" i="0" u="none" strike="noStrike" cap="none" normalizeH="0" baseline="0" dirty="0" smtClean="0">
                <a:ln>
                  <a:noFill/>
                </a:ln>
                <a:effectLst/>
                <a:latin typeface="Arial" pitchFamily="34" charset="0"/>
                <a:ea typeface="Calibri" pitchFamily="34" charset="0"/>
                <a:cs typeface="Arial" pitchFamily="34" charset="0"/>
              </a:rPr>
              <a:t>i</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krajobraz</a:t>
            </a:r>
            <a:r>
              <a:rPr kumimoji="0" lang="hr-HR" sz="1700" b="0" i="0" u="none" strike="noStrike" cap="none" normalizeH="0" baseline="0" dirty="0" smtClean="0">
                <a:ln>
                  <a:noFill/>
                </a:ln>
                <a:effectLst/>
                <a:latin typeface="Arial" pitchFamily="34" charset="0"/>
                <a:ea typeface="Calibri" pitchFamily="34" charset="0"/>
                <a:cs typeface="Arial" pitchFamily="34" charset="0"/>
              </a:rPr>
              <a:t>i</a:t>
            </a:r>
            <a:r>
              <a:rPr kumimoji="0" lang="en-US" sz="1700" b="0" i="0" u="none" strike="noStrike" cap="none" normalizeH="0" baseline="0" dirty="0" smtClean="0">
                <a:ln>
                  <a:noFill/>
                </a:ln>
                <a:effectLst/>
                <a:latin typeface="Arial" pitchFamily="34" charset="0"/>
                <a:ea typeface="Calibri" pitchFamily="34" charset="0"/>
                <a:cs typeface="Arial" pitchFamily="34" charset="0"/>
              </a:rPr>
              <a:t>:</a:t>
            </a:r>
            <a:endParaRPr kumimoji="0" lang="hr-HR" sz="17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lang="hr-HR" sz="1600" b="1" dirty="0" smtClean="0">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predio</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Vukomeričkih</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gorica</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kod</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Bukovčaka-Sv.Kate</a:t>
            </a:r>
            <a:endParaRPr kumimoji="0" lang="hr-HR" sz="17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lang="hr-HR" sz="1600" b="1" dirty="0" smtClean="0">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predio</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Vukomeričkih</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gorica</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oko</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dolina</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Rečice</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i</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Kravaršćice</a:t>
            </a:r>
            <a:endParaRPr kumimoji="0" lang="hr-HR" sz="17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lang="hr-HR" sz="1600" b="1" dirty="0" smtClean="0">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izvorišno</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područje</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rijeke</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Odre</a:t>
            </a:r>
            <a:endParaRPr kumimoji="0" lang="hr-HR" sz="17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lang="hr-HR" sz="1600" dirty="0" smtClean="0">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spomenik</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prirode</a:t>
            </a:r>
            <a:r>
              <a:rPr kumimoji="0" lang="en-US" sz="1700" b="0" i="0" u="none" strike="noStrike" cap="none" normalizeH="0" baseline="0" dirty="0" smtClean="0">
                <a:ln>
                  <a:noFill/>
                </a:ln>
                <a:effectLst/>
                <a:latin typeface="Arial" pitchFamily="34" charset="0"/>
                <a:ea typeface="Calibri" pitchFamily="34" charset="0"/>
                <a:cs typeface="Arial" pitchFamily="34" charset="0"/>
              </a:rPr>
              <a:t>:</a:t>
            </a:r>
            <a:endParaRPr kumimoji="0" lang="hr-HR" sz="17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lang="hr-HR" sz="1600" b="1" dirty="0" smtClean="0">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skupina</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starih</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hrastova</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kod</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lugarnice</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Vratovo</a:t>
            </a:r>
            <a:r>
              <a:rPr kumimoji="0" lang="en-US" sz="1700" b="0" i="0" u="none" strike="noStrike" cap="none" normalizeH="0" baseline="0" dirty="0" smtClean="0">
                <a:ln>
                  <a:noFill/>
                </a:ln>
                <a:effectLst/>
                <a:latin typeface="Arial" pitchFamily="34" charset="0"/>
                <a:ea typeface="Calibri" pitchFamily="34" charset="0"/>
                <a:cs typeface="Arial" pitchFamily="34" charset="0"/>
              </a:rPr>
              <a:t> u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Turopoljskom</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lugu</a:t>
            </a:r>
            <a:endParaRPr kumimoji="0" lang="hr-HR" sz="17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lang="hr-HR" sz="1600" dirty="0" smtClean="0">
                <a:latin typeface="Arial" pitchFamily="34" charset="0"/>
                <a:ea typeface="Calibri" pitchFamily="34" charset="0"/>
                <a:cs typeface="Arial" pitchFamily="34" charset="0"/>
              </a:rPr>
              <a:t>■</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spomeni</a:t>
            </a:r>
            <a:r>
              <a:rPr kumimoji="0" lang="hr-HR" sz="1700" b="0" i="0" u="none" strike="noStrike" cap="none" normalizeH="0" baseline="0" dirty="0" err="1" smtClean="0">
                <a:ln>
                  <a:noFill/>
                </a:ln>
                <a:effectLst/>
                <a:latin typeface="Arial" pitchFamily="34" charset="0"/>
                <a:ea typeface="Calibri" pitchFamily="34" charset="0"/>
                <a:cs typeface="Arial" pitchFamily="34" charset="0"/>
              </a:rPr>
              <a:t>ci</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parkovne</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arhitekture</a:t>
            </a:r>
            <a:r>
              <a:rPr kumimoji="0" lang="en-US" sz="1700" b="0" i="0" u="none" strike="noStrike" cap="none" normalizeH="0" baseline="0" dirty="0" smtClean="0">
                <a:ln>
                  <a:noFill/>
                </a:ln>
                <a:effectLst/>
                <a:latin typeface="Arial" pitchFamily="34" charset="0"/>
                <a:ea typeface="Calibri" pitchFamily="34" charset="0"/>
                <a:cs typeface="Arial" pitchFamily="34" charset="0"/>
              </a:rPr>
              <a:t>:</a:t>
            </a:r>
            <a:endParaRPr kumimoji="0" lang="hr-HR" sz="17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lang="hr-HR" sz="1600" b="1" dirty="0" smtClean="0">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perivoj</a:t>
            </a:r>
            <a:r>
              <a:rPr kumimoji="0" lang="en-US" sz="1700" b="0" i="0" u="none" strike="noStrike" cap="none" normalizeH="0" baseline="0" dirty="0" smtClean="0">
                <a:ln>
                  <a:noFill/>
                </a:ln>
                <a:effectLst/>
                <a:latin typeface="Arial" pitchFamily="34" charset="0"/>
                <a:ea typeface="Calibri" pitchFamily="34" charset="0"/>
                <a:cs typeface="Arial" pitchFamily="34" charset="0"/>
              </a:rPr>
              <a:t> -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vrt</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oko</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kurije</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Modić</a:t>
            </a:r>
            <a:r>
              <a:rPr kumimoji="0" lang="en-US" sz="1700" b="0" i="0" u="none" strike="noStrike" cap="none" normalizeH="0" baseline="0" dirty="0" smtClean="0">
                <a:ln>
                  <a:noFill/>
                </a:ln>
                <a:effectLst/>
                <a:latin typeface="Arial" pitchFamily="34" charset="0"/>
                <a:ea typeface="Calibri" pitchFamily="34" charset="0"/>
                <a:cs typeface="Arial" pitchFamily="34" charset="0"/>
              </a:rPr>
              <a:t>-Bedeković u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Donjoj</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Lomnici</a:t>
            </a:r>
            <a:endParaRPr kumimoji="0" lang="hr-HR" sz="17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lang="hr-HR" sz="1600" b="1" dirty="0" smtClean="0">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lipa</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kod</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župnog</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dvora</a:t>
            </a:r>
            <a:r>
              <a:rPr kumimoji="0" lang="en-US" sz="1700" b="0" i="0" u="none" strike="noStrike" cap="none" normalizeH="0" baseline="0" dirty="0" smtClean="0">
                <a:ln>
                  <a:noFill/>
                </a:ln>
                <a:effectLst/>
                <a:latin typeface="Arial" pitchFamily="34" charset="0"/>
                <a:ea typeface="Calibri" pitchFamily="34" charset="0"/>
                <a:cs typeface="Arial" pitchFamily="34" charset="0"/>
              </a:rPr>
              <a:t> u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Starom</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Čiču</a:t>
            </a:r>
            <a:endParaRPr kumimoji="0" lang="hr-HR" sz="17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lang="hr-HR" sz="1600" b="1" dirty="0" smtClean="0">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lipa</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kod</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kurije</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Josipović</a:t>
            </a:r>
            <a:r>
              <a:rPr kumimoji="0" lang="en-US" sz="1700" b="0" i="0" u="none" strike="noStrike" cap="none" normalizeH="0" baseline="0" dirty="0" smtClean="0">
                <a:ln>
                  <a:noFill/>
                </a:ln>
                <a:effectLst/>
                <a:latin typeface="Arial" pitchFamily="34" charset="0"/>
                <a:ea typeface="Calibri" pitchFamily="34" charset="0"/>
                <a:cs typeface="Arial" pitchFamily="34" charset="0"/>
              </a:rPr>
              <a:t> u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Velikoj</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Gorici</a:t>
            </a:r>
            <a:r>
              <a:rPr kumimoji="0" lang="hr-HR"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prostor</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oko</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župne</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crkve</a:t>
            </a:r>
            <a:r>
              <a:rPr kumimoji="0" lang="en-US" sz="1700" b="0" i="0" u="none" strike="noStrike" cap="none" normalizeH="0" baseline="0" dirty="0" smtClean="0">
                <a:ln>
                  <a:noFill/>
                </a:ln>
                <a:effectLst/>
                <a:latin typeface="Arial" pitchFamily="34" charset="0"/>
                <a:ea typeface="Calibri" pitchFamily="34" charset="0"/>
                <a:cs typeface="Arial" pitchFamily="34" charset="0"/>
              </a:rPr>
              <a:t> u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Dubrancu</a:t>
            </a:r>
            <a:endParaRPr kumimoji="0" lang="hr-HR" sz="17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lang="hr-HR" sz="1600" b="1" dirty="0" smtClean="0">
                <a:latin typeface="Arial" pitchFamily="34" charset="0"/>
                <a:ea typeface="Calibri" pitchFamily="34" charset="0"/>
                <a:cs typeface="Arial" pitchFamily="34" charset="0"/>
              </a:rPr>
              <a:t>- </a:t>
            </a:r>
            <a:r>
              <a:rPr kumimoji="0" lang="en-US" sz="1700" b="0" i="0" u="none" strike="noStrike" cap="none" normalizeH="0" baseline="0" dirty="0" smtClean="0">
                <a:ln>
                  <a:noFill/>
                </a:ln>
                <a:effectLst/>
                <a:latin typeface="Arial" pitchFamily="34" charset="0"/>
                <a:ea typeface="Calibri" pitchFamily="34" charset="0"/>
                <a:cs typeface="Arial" pitchFamily="34" charset="0"/>
              </a:rPr>
              <a:t>park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oko</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župne</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crkve</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Sv</a:t>
            </a:r>
            <a:r>
              <a:rPr kumimoji="0" lang="en-US" sz="1700" b="0" i="0" u="none" strike="noStrike" cap="none" normalizeH="0" baseline="0" dirty="0" smtClean="0">
                <a:ln>
                  <a:noFill/>
                </a:ln>
                <a:effectLst/>
                <a:latin typeface="Arial" pitchFamily="34" charset="0"/>
                <a:ea typeface="Calibri" pitchFamily="34" charset="0"/>
                <a:cs typeface="Arial" pitchFamily="34" charset="0"/>
              </a:rPr>
              <a:t>. Martina u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Šćitarjevu</a:t>
            </a:r>
            <a:endParaRPr kumimoji="0" lang="hr-HR" sz="17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lang="hr-HR" sz="1600" b="1" dirty="0" smtClean="0">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povijesni</a:t>
            </a:r>
            <a:r>
              <a:rPr kumimoji="0" lang="en-US" sz="1700" b="0" i="0" u="none" strike="noStrike" cap="none" normalizeH="0" baseline="0" dirty="0" smtClean="0">
                <a:ln>
                  <a:noFill/>
                </a:ln>
                <a:effectLst/>
                <a:latin typeface="Arial" pitchFamily="34" charset="0"/>
                <a:ea typeface="Calibri" pitchFamily="34" charset="0"/>
                <a:cs typeface="Arial" pitchFamily="34" charset="0"/>
              </a:rPr>
              <a:t> park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uz</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crkvu</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Navještenja</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Marijinog</a:t>
            </a:r>
            <a:r>
              <a:rPr kumimoji="0" lang="en-US" sz="1700" b="0" i="0" u="none" strike="noStrike" cap="none" normalizeH="0" baseline="0" dirty="0" smtClean="0">
                <a:ln>
                  <a:noFill/>
                </a:ln>
                <a:effectLst/>
                <a:latin typeface="Arial" pitchFamily="34" charset="0"/>
                <a:ea typeface="Calibri" pitchFamily="34" charset="0"/>
                <a:cs typeface="Arial" pitchFamily="34" charset="0"/>
              </a:rPr>
              <a:t> u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središtu</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Velike</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Gorice</a:t>
            </a:r>
            <a:endParaRPr kumimoji="0" lang="hr-HR" sz="17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lang="hr-HR" sz="1600" b="1" dirty="0" smtClean="0">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stoljetni</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drvored</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divljeg</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kestena</a:t>
            </a:r>
            <a:r>
              <a:rPr kumimoji="0" lang="en-US" sz="1700" b="0" i="0" u="none" strike="noStrike" cap="none" normalizeH="0" baseline="0" dirty="0" smtClean="0">
                <a:ln>
                  <a:noFill/>
                </a:ln>
                <a:effectLst/>
                <a:latin typeface="Arial" pitchFamily="34" charset="0"/>
                <a:ea typeface="Calibri" pitchFamily="34" charset="0"/>
                <a:cs typeface="Arial" pitchFamily="34" charset="0"/>
              </a:rPr>
              <a:t> u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Zagrebačkoj</a:t>
            </a:r>
            <a:r>
              <a:rPr kumimoji="0" lang="en-US" sz="1700" b="0" i="0" u="none" strike="noStrike" cap="none" normalizeH="0" baseline="0" dirty="0" smtClean="0">
                <a:ln>
                  <a:noFill/>
                </a:ln>
                <a:effectLst/>
                <a:latin typeface="Arial" pitchFamily="34" charset="0"/>
                <a:ea typeface="Calibri" pitchFamily="34" charset="0"/>
                <a:cs typeface="Arial" pitchFamily="34" charset="0"/>
              </a:rPr>
              <a:t> </a:t>
            </a:r>
            <a:r>
              <a:rPr kumimoji="0" lang="en-US" sz="1700" b="0" i="0" u="none" strike="noStrike" cap="none" normalizeH="0" baseline="0" dirty="0" err="1" smtClean="0">
                <a:ln>
                  <a:noFill/>
                </a:ln>
                <a:effectLst/>
                <a:latin typeface="Arial" pitchFamily="34" charset="0"/>
                <a:ea typeface="Calibri" pitchFamily="34" charset="0"/>
                <a:cs typeface="Arial" pitchFamily="34" charset="0"/>
              </a:rPr>
              <a:t>ulici</a:t>
            </a:r>
            <a:endParaRPr kumimoji="0" lang="en-US" sz="1700" b="0" i="0" u="none" strike="noStrike" cap="none" normalizeH="0" baseline="0" dirty="0" smtClean="0">
              <a:ln>
                <a:noFill/>
              </a:ln>
              <a:effectLst/>
              <a:latin typeface="Arial" pitchFamily="34" charset="0"/>
              <a:cs typeface="Arial" pitchFamily="34" charset="0"/>
            </a:endParaRPr>
          </a:p>
        </p:txBody>
      </p:sp>
      <p:sp>
        <p:nvSpPr>
          <p:cNvPr id="4" name="Rectangle 3"/>
          <p:cNvSpPr/>
          <p:nvPr/>
        </p:nvSpPr>
        <p:spPr>
          <a:xfrm>
            <a:off x="500034" y="857232"/>
            <a:ext cx="2929072" cy="369332"/>
          </a:xfrm>
          <a:prstGeom prst="rect">
            <a:avLst/>
          </a:prstGeom>
        </p:spPr>
        <p:txBody>
          <a:bodyPr wrap="none">
            <a:spAutoFit/>
          </a:bodyPr>
          <a:lstStyle/>
          <a:p>
            <a:pPr lvl="0" fontAlgn="base">
              <a:spcBef>
                <a:spcPct val="0"/>
              </a:spcBef>
              <a:spcAft>
                <a:spcPct val="0"/>
              </a:spcAft>
            </a:pPr>
            <a:r>
              <a:rPr lang="hr-HR" dirty="0" smtClean="0">
                <a:latin typeface="Arial" pitchFamily="34" charset="0"/>
                <a:ea typeface="Calibri" pitchFamily="34" charset="0"/>
                <a:cs typeface="Arial" pitchFamily="34" charset="0"/>
              </a:rPr>
              <a:t>PRIJEDLOG ZA </a:t>
            </a:r>
            <a:r>
              <a:rPr lang="hr-HR" dirty="0" smtClean="0">
                <a:latin typeface="Arial" pitchFamily="34" charset="0"/>
                <a:ea typeface="Calibri" pitchFamily="34" charset="0"/>
                <a:cs typeface="Arial" pitchFamily="34" charset="0"/>
              </a:rPr>
              <a:t>ZAŠTITU </a:t>
            </a:r>
            <a:endParaRPr lang="hr-HR"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Damir\Desktop\Biološka raznolikost Turopolja\turopoljski lug_prof.Španjol\turopoljski lug\DSCF0033.JPG"/>
          <p:cNvPicPr>
            <a:picLocks noChangeAspect="1" noChangeArrowheads="1"/>
          </p:cNvPicPr>
          <p:nvPr/>
        </p:nvPicPr>
        <p:blipFill>
          <a:blip r:embed="rId2"/>
          <a:srcRect/>
          <a:stretch>
            <a:fillRect/>
          </a:stretch>
        </p:blipFill>
        <p:spPr bwMode="auto">
          <a:xfrm>
            <a:off x="214281" y="142852"/>
            <a:ext cx="8724011" cy="6543008"/>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1857364"/>
            <a:ext cx="8715436" cy="2585323"/>
          </a:xfrm>
          <a:prstGeom prst="rect">
            <a:avLst/>
          </a:prstGeom>
        </p:spPr>
        <p:txBody>
          <a:bodyPr wrap="square">
            <a:spAutoFit/>
          </a:bodyPr>
          <a:lstStyle/>
          <a:p>
            <a:r>
              <a:rPr lang="hr-HR" b="1" dirty="0" smtClean="0"/>
              <a:t>Hrvatski </a:t>
            </a:r>
            <a:r>
              <a:rPr lang="hr-HR" b="1" dirty="0" err="1" smtClean="0"/>
              <a:t>posavac</a:t>
            </a:r>
            <a:r>
              <a:rPr lang="hr-HR" dirty="0" smtClean="0"/>
              <a:t> je kao izvorna pasmina predstavnik tradicionalnog uzgoja konja u Hrvatskoj, koji je uzgojen i do danas održan u teškim uvjetima životnog staništa na poplavnim područjima rijeke Save, Lonje i Odre </a:t>
            </a:r>
          </a:p>
          <a:p>
            <a:r>
              <a:rPr lang="hr-HR" b="1" dirty="0" smtClean="0"/>
              <a:t>●</a:t>
            </a:r>
            <a:r>
              <a:rPr lang="hr-HR" dirty="0" smtClean="0"/>
              <a:t> Radni i izdržljivi konj, u davna vremena služio za vuču kola i plugova po teškom posavskom tlu. </a:t>
            </a:r>
          </a:p>
          <a:p>
            <a:r>
              <a:rPr lang="hr-HR" b="1" dirty="0" smtClean="0"/>
              <a:t>●</a:t>
            </a:r>
            <a:r>
              <a:rPr lang="hr-HR" dirty="0" smtClean="0"/>
              <a:t> Teški stanišni uvjeti i način držanja, gdje konji prebivaju danju i noću na otvorenom, ekstenzivno držani bez čuvara, te klima, tlo, voda i hrana odvojili su hrvatskog posavca od drugih uzgoja konja u Hrvatskoj, ali i Europi. </a:t>
            </a:r>
          </a:p>
          <a:p>
            <a:r>
              <a:rPr lang="hr-HR" b="1" dirty="0" smtClean="0"/>
              <a:t>●</a:t>
            </a:r>
            <a:r>
              <a:rPr lang="hr-HR" dirty="0" smtClean="0"/>
              <a:t> </a:t>
            </a:r>
            <a:r>
              <a:rPr lang="hr-HR" b="1" dirty="0" smtClean="0"/>
              <a:t>Iznimna ekološka vrijednost ove pasmine konja</a:t>
            </a:r>
            <a:endParaRPr lang="hr-HR" b="1" dirty="0"/>
          </a:p>
        </p:txBody>
      </p:sp>
      <p:sp>
        <p:nvSpPr>
          <p:cNvPr id="5" name="Rectangle 4"/>
          <p:cNvSpPr/>
          <p:nvPr/>
        </p:nvSpPr>
        <p:spPr>
          <a:xfrm>
            <a:off x="500034" y="785794"/>
            <a:ext cx="2445991" cy="369332"/>
          </a:xfrm>
          <a:prstGeom prst="rect">
            <a:avLst/>
          </a:prstGeom>
        </p:spPr>
        <p:txBody>
          <a:bodyPr wrap="none">
            <a:spAutoFit/>
          </a:bodyPr>
          <a:lstStyle/>
          <a:p>
            <a:pPr lvl="0" fontAlgn="base">
              <a:spcBef>
                <a:spcPct val="0"/>
              </a:spcBef>
              <a:spcAft>
                <a:spcPct val="0"/>
              </a:spcAft>
            </a:pPr>
            <a:r>
              <a:rPr lang="hr-HR" dirty="0" smtClean="0">
                <a:latin typeface="Arial" pitchFamily="34" charset="0"/>
                <a:ea typeface="Calibri" pitchFamily="34" charset="0"/>
                <a:cs typeface="Arial" pitchFamily="34" charset="0"/>
              </a:rPr>
              <a:t>HRVATSKI POSAVAC</a:t>
            </a:r>
            <a:endParaRPr lang="hr-HR"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142844" y="1571612"/>
            <a:ext cx="8858312"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ONEČIŠĆENJE VODE-POPLAVE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HIDROMELIORACIJSKI ZAHVATI</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GUBITAK STANIŠTA (LIVADE, SUHA STABLA, BARE,NAČIN GOSPODARENJA ŠUMAMA)</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KRIVOLOV</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SABIRANJE BILJA</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NEADEKVATNO GOSPODARENJE PROSTOROM (URBANIZACIJA)</a:t>
            </a:r>
            <a:endParaRPr kumimoji="0" lang="hr-HR"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500034" y="785794"/>
            <a:ext cx="1172116" cy="369332"/>
          </a:xfrm>
          <a:prstGeom prst="rect">
            <a:avLst/>
          </a:prstGeom>
        </p:spPr>
        <p:txBody>
          <a:bodyPr wrap="none">
            <a:spAutoFit/>
          </a:bodyPr>
          <a:lstStyle/>
          <a:p>
            <a:pPr lvl="0" fontAlgn="base">
              <a:spcBef>
                <a:spcPct val="0"/>
              </a:spcBef>
              <a:spcAft>
                <a:spcPct val="0"/>
              </a:spcAft>
            </a:pPr>
            <a:r>
              <a:rPr lang="hr-HR" dirty="0" smtClean="0">
                <a:latin typeface="Arial" pitchFamily="34" charset="0"/>
                <a:ea typeface="Calibri" pitchFamily="34" charset="0"/>
                <a:cs typeface="Arial" pitchFamily="34" charset="0"/>
              </a:rPr>
              <a:t>UGROZE</a:t>
            </a:r>
            <a:endParaRPr lang="hr-HR"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142844" y="1087189"/>
            <a:ext cx="8858312" cy="5770811"/>
          </a:xfrm>
          <a:prstGeom prst="rect">
            <a:avLst/>
          </a:prstGeom>
          <a:noFill/>
          <a:ln w="9525">
            <a:noFill/>
            <a:miter lim="800000"/>
            <a:headEnd/>
            <a:tailEnd/>
          </a:ln>
          <a:effectLst/>
        </p:spPr>
        <p:txBody>
          <a:bodyPr vert="horz" wrap="square" lIns="91440" tIns="45720" rIns="46023"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Osobito</a:t>
            </a:r>
            <a:r>
              <a:rPr kumimoji="0" lang="en-US" sz="15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vrijedne</a:t>
            </a:r>
            <a:r>
              <a:rPr kumimoji="0" lang="en-US" sz="15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dijelove</a:t>
            </a:r>
            <a:r>
              <a:rPr kumimoji="0" lang="en-US" sz="15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kulturne</a:t>
            </a:r>
            <a:r>
              <a:rPr kumimoji="0" lang="en-US" sz="15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baštine</a:t>
            </a:r>
            <a:r>
              <a:rPr kumimoji="0" lang="en-US" sz="15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čine</a:t>
            </a:r>
            <a:r>
              <a:rPr kumimoji="0" lang="en-US" sz="1500" b="1"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kumimoji="0" lang="hr-HR" sz="15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arheološka</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baština</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sz="1600" dirty="0" smtClean="0">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arheološka</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područja</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sz="1600" dirty="0" smtClean="0">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arheološki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pojedinačni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lokaliteti</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B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povijesne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graditeljske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cjeline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sz="1600" dirty="0" smtClean="0">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gradskog</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naselja</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sz="1600" dirty="0" smtClean="0">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seoskih</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naselja</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povijesni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graditeljsko-krajobrazni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sklopovi</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povijesne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građevine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sz="1600" dirty="0" smtClean="0">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civilna</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kaštel</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dvorac</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sz="1600" dirty="0" smtClean="0">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civilne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stambene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namjene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kurije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čardaci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župni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dvorovi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sl.)</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sz="1600" dirty="0" smtClean="0">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civilne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javne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namjene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vijećnica</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stare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škole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sl.),</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sz="1600" dirty="0" smtClean="0">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civilne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gospodarske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namjene</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sz="1600" dirty="0" smtClean="0">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sakralne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crkve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kapele</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sz="1600" dirty="0" smtClean="0">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sakralne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kapelice-poklonci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poklonci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raspela</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memorijalna</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baština</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sz="1600" dirty="0" smtClean="0">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memorijalna</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područja</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sz="1600" dirty="0" smtClean="0">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spomen</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memorijalni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objekti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obilježja</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javna</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plastika</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G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kulturni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krajolici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ili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njihovi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dijelovi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što</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svjedoče</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o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čovjekovoj</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prisutnosti</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u </a:t>
            </a:r>
            <a:r>
              <a:rPr kumimoji="0" lang="en-US" sz="15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prostoru</a:t>
            </a:r>
            <a:r>
              <a:rPr kumimoji="0" lang="en-US" sz="15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sz="15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Za predjele kulturnih krajolika i sve zone zaštite povijesnih naselja  propisati  mjere posebnih uvjeta korištenja  kojima će se očuvati tipološki prepoznatljivi oblici naselja, tako da se građevinska područja planiraju na način koji će nastaviti povijesnu matricu i karakterističnu sliku naselja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hr-HR" sz="15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428596" y="571480"/>
            <a:ext cx="2450286" cy="369332"/>
          </a:xfrm>
          <a:prstGeom prst="rect">
            <a:avLst/>
          </a:prstGeom>
        </p:spPr>
        <p:txBody>
          <a:bodyPr wrap="none">
            <a:spAutoFit/>
          </a:bodyPr>
          <a:lstStyle/>
          <a:p>
            <a:pPr lvl="0" fontAlgn="base">
              <a:spcBef>
                <a:spcPct val="0"/>
              </a:spcBef>
              <a:spcAft>
                <a:spcPct val="0"/>
              </a:spcAft>
            </a:pPr>
            <a:r>
              <a:rPr lang="en-US" dirty="0" smtClean="0">
                <a:latin typeface="Arial" pitchFamily="34" charset="0"/>
                <a:ea typeface="Calibri" pitchFamily="34" charset="0"/>
                <a:cs typeface="Arial" pitchFamily="34" charset="0"/>
              </a:rPr>
              <a:t>KULTURNA BAŠTINA</a:t>
            </a:r>
            <a:endParaRPr lang="hr-HR"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142844" y="1928802"/>
            <a:ext cx="885831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Sačuvati povijesno graditeljsko -krajobraznu specifičnost  kao identitet</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U cilju biološke raznolikosti očuvati krajobrazne raznolikosti</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Specifikum zahvata u prostorima Ekološke mreže-Natura 2000</a:t>
            </a:r>
            <a:endParaRPr kumimoji="0" lang="hr-HR"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571472" y="785794"/>
            <a:ext cx="1031051" cy="369332"/>
          </a:xfrm>
          <a:prstGeom prst="rect">
            <a:avLst/>
          </a:prstGeom>
        </p:spPr>
        <p:txBody>
          <a:bodyPr wrap="none">
            <a:spAutoFit/>
          </a:bodyPr>
          <a:lstStyle/>
          <a:p>
            <a:pPr lvl="0" fontAlgn="base">
              <a:spcBef>
                <a:spcPct val="0"/>
              </a:spcBef>
              <a:spcAft>
                <a:spcPct val="0"/>
              </a:spcAft>
            </a:pPr>
            <a:r>
              <a:rPr lang="hr-HR" dirty="0" smtClean="0">
                <a:latin typeface="Arial" pitchFamily="34" charset="0"/>
                <a:ea typeface="Calibri" pitchFamily="34" charset="0"/>
                <a:cs typeface="Arial" pitchFamily="34" charset="0"/>
              </a:rPr>
              <a:t>CILJEVI</a:t>
            </a:r>
            <a:endParaRPr lang="hr-HR" dirty="0" smtClean="0">
              <a:latin typeface="Arial" pitchFamily="34" charset="0"/>
              <a:cs typeface="Arial" pitchFamily="34" charset="0"/>
            </a:endParaRPr>
          </a:p>
        </p:txBody>
      </p:sp>
      <p:pic>
        <p:nvPicPr>
          <p:cNvPr id="36866" name="Picture 2" descr="D:\Moje slike\stare razglednice\turopolje,posavina,pokuplje,vuk.gorice\novo-velika gorica\kurilovec-pogledićevo.jpg"/>
          <p:cNvPicPr>
            <a:picLocks noChangeAspect="1" noChangeArrowheads="1"/>
          </p:cNvPicPr>
          <p:nvPr/>
        </p:nvPicPr>
        <p:blipFill>
          <a:blip r:embed="rId2" cstate="print"/>
          <a:srcRect/>
          <a:stretch>
            <a:fillRect/>
          </a:stretch>
        </p:blipFill>
        <p:spPr bwMode="auto">
          <a:xfrm>
            <a:off x="214282" y="3429000"/>
            <a:ext cx="3925887" cy="3170237"/>
          </a:xfrm>
          <a:prstGeom prst="rect">
            <a:avLst/>
          </a:prstGeom>
          <a:noFill/>
        </p:spPr>
      </p:pic>
      <p:sp>
        <p:nvSpPr>
          <p:cNvPr id="7" name="TextBox 6"/>
          <p:cNvSpPr txBox="1"/>
          <p:nvPr/>
        </p:nvSpPr>
        <p:spPr>
          <a:xfrm>
            <a:off x="500034" y="3000372"/>
            <a:ext cx="3404650" cy="369332"/>
          </a:xfrm>
          <a:prstGeom prst="rect">
            <a:avLst/>
          </a:prstGeom>
          <a:noFill/>
        </p:spPr>
        <p:txBody>
          <a:bodyPr wrap="none" rtlCol="0">
            <a:spAutoFit/>
          </a:bodyPr>
          <a:lstStyle/>
          <a:p>
            <a:r>
              <a:rPr lang="hr-HR" dirty="0" err="1" smtClean="0"/>
              <a:t>Pogledićeva</a:t>
            </a:r>
            <a:r>
              <a:rPr lang="hr-HR" dirty="0" smtClean="0"/>
              <a:t> Kurija u </a:t>
            </a:r>
            <a:r>
              <a:rPr lang="hr-HR" dirty="0" err="1" smtClean="0"/>
              <a:t>Kurilovcu</a:t>
            </a:r>
            <a:endParaRPr lang="hr-HR" dirty="0"/>
          </a:p>
        </p:txBody>
      </p:sp>
      <p:pic>
        <p:nvPicPr>
          <p:cNvPr id="36868" name="Picture 4" descr="Slikovni rezultat za modić bedeković"/>
          <p:cNvPicPr>
            <a:picLocks noChangeAspect="1" noChangeArrowheads="1"/>
          </p:cNvPicPr>
          <p:nvPr/>
        </p:nvPicPr>
        <p:blipFill>
          <a:blip r:embed="rId3"/>
          <a:srcRect/>
          <a:stretch>
            <a:fillRect/>
          </a:stretch>
        </p:blipFill>
        <p:spPr bwMode="auto">
          <a:xfrm>
            <a:off x="4214810" y="3429000"/>
            <a:ext cx="4746340" cy="3143272"/>
          </a:xfrm>
          <a:prstGeom prst="rect">
            <a:avLst/>
          </a:prstGeom>
          <a:noFill/>
        </p:spPr>
      </p:pic>
      <p:sp>
        <p:nvSpPr>
          <p:cNvPr id="9" name="TextBox 8"/>
          <p:cNvSpPr txBox="1"/>
          <p:nvPr/>
        </p:nvSpPr>
        <p:spPr>
          <a:xfrm>
            <a:off x="4286248" y="3000372"/>
            <a:ext cx="4536755" cy="369332"/>
          </a:xfrm>
          <a:prstGeom prst="rect">
            <a:avLst/>
          </a:prstGeom>
          <a:noFill/>
        </p:spPr>
        <p:txBody>
          <a:bodyPr wrap="none" rtlCol="0">
            <a:spAutoFit/>
          </a:bodyPr>
          <a:lstStyle/>
          <a:p>
            <a:r>
              <a:rPr lang="hr-HR" dirty="0" smtClean="0"/>
              <a:t>Kurija </a:t>
            </a:r>
            <a:r>
              <a:rPr lang="hr-HR" dirty="0" err="1" smtClean="0"/>
              <a:t>Modić</a:t>
            </a:r>
            <a:r>
              <a:rPr lang="hr-HR" dirty="0" smtClean="0"/>
              <a:t>-Bedeković u Donjoj </a:t>
            </a:r>
            <a:r>
              <a:rPr lang="hr-HR" dirty="0" err="1" smtClean="0"/>
              <a:t>Lomnici</a:t>
            </a:r>
            <a:endParaRPr lang="hr-H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034" y="785794"/>
            <a:ext cx="1210588" cy="369332"/>
          </a:xfrm>
          <a:prstGeom prst="rect">
            <a:avLst/>
          </a:prstGeom>
        </p:spPr>
        <p:txBody>
          <a:bodyPr wrap="none">
            <a:spAutoFit/>
          </a:bodyPr>
          <a:lstStyle/>
          <a:p>
            <a:pPr lvl="0" fontAlgn="base">
              <a:spcBef>
                <a:spcPct val="0"/>
              </a:spcBef>
              <a:spcAft>
                <a:spcPct val="0"/>
              </a:spcAft>
            </a:pPr>
            <a:r>
              <a:rPr lang="en-US" dirty="0" smtClean="0">
                <a:latin typeface="Arial" pitchFamily="34" charset="0"/>
                <a:ea typeface="Calibri" pitchFamily="34" charset="0"/>
                <a:cs typeface="Arial" pitchFamily="34" charset="0"/>
              </a:rPr>
              <a:t>TURIZAM</a:t>
            </a:r>
            <a:endParaRPr lang="hr-HR" dirty="0" smtClean="0">
              <a:latin typeface="Arial" pitchFamily="34" charset="0"/>
              <a:cs typeface="Arial" pitchFamily="34" charset="0"/>
            </a:endParaRPr>
          </a:p>
        </p:txBody>
      </p:sp>
      <p:sp>
        <p:nvSpPr>
          <p:cNvPr id="35842" name="Rectangle 2"/>
          <p:cNvSpPr>
            <a:spLocks noChangeArrowheads="1"/>
          </p:cNvSpPr>
          <p:nvPr/>
        </p:nvSpPr>
        <p:spPr bwMode="auto">
          <a:xfrm>
            <a:off x="142844" y="4214818"/>
            <a:ext cx="3500462"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Organizacijski</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i</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tehnički</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čimbenici</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utjecaja</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Kapacitet</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prostora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tehnički</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I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biološki</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Oštećenja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i</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onečišćenja</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pic>
        <p:nvPicPr>
          <p:cNvPr id="35843" name="Picture 3" descr="D:\Moje slike\slike\razno\jurjevo, lukavec-2011\DSCF0178.JPG"/>
          <p:cNvPicPr>
            <a:picLocks noChangeAspect="1" noChangeArrowheads="1"/>
          </p:cNvPicPr>
          <p:nvPr/>
        </p:nvPicPr>
        <p:blipFill>
          <a:blip r:embed="rId2" cstate="print"/>
          <a:srcRect/>
          <a:stretch>
            <a:fillRect/>
          </a:stretch>
        </p:blipFill>
        <p:spPr bwMode="auto">
          <a:xfrm>
            <a:off x="3643306" y="1857364"/>
            <a:ext cx="5286412" cy="3964809"/>
          </a:xfrm>
          <a:prstGeom prst="rect">
            <a:avLst/>
          </a:prstGeom>
          <a:noFill/>
        </p:spPr>
      </p:pic>
      <p:sp>
        <p:nvSpPr>
          <p:cNvPr id="8" name="Rectangle 1"/>
          <p:cNvSpPr>
            <a:spLocks noChangeArrowheads="1"/>
          </p:cNvSpPr>
          <p:nvPr/>
        </p:nvSpPr>
        <p:spPr bwMode="auto">
          <a:xfrm>
            <a:off x="142844" y="1714488"/>
            <a:ext cx="3500462"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DEFINICIJA</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+TURIZAM I PROSTOR</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prihvat</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posjetitelja</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sačuvati</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kvalitetu</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prostora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biološko-ekološku,estetsku</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prostorno</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planiranje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nelegalna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gradnja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urbanizam</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arhitektura</a:t>
            </a:r>
            <a:r>
              <a:rPr lang="hr-HR" dirty="0" smtClean="0">
                <a:latin typeface="Arial" pitchFamily="34" charset="0"/>
                <a:ea typeface="Calibri" pitchFamily="34" charset="0"/>
                <a:cs typeface="Arial" pitchFamily="34" charset="0"/>
              </a:rPr>
              <a:t>)</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785794"/>
            <a:ext cx="3433569" cy="369332"/>
          </a:xfrm>
          <a:prstGeom prst="rect">
            <a:avLst/>
          </a:prstGeom>
        </p:spPr>
        <p:txBody>
          <a:bodyPr wrap="none">
            <a:spAutoFit/>
          </a:bodyPr>
          <a:lstStyle/>
          <a:p>
            <a:r>
              <a:rPr lang="en-US" dirty="0" smtClean="0">
                <a:latin typeface="Arial" pitchFamily="34" charset="0"/>
                <a:cs typeface="Arial" pitchFamily="34" charset="0"/>
              </a:rPr>
              <a:t>ZAŠTITA PRIRODE I TURIZAM</a:t>
            </a:r>
            <a:endParaRPr lang="hr-HR" dirty="0">
              <a:latin typeface="Arial" pitchFamily="34" charset="0"/>
              <a:cs typeface="Arial" pitchFamily="34" charset="0"/>
            </a:endParaRPr>
          </a:p>
        </p:txBody>
      </p:sp>
      <p:sp>
        <p:nvSpPr>
          <p:cNvPr id="5" name="Rectangle 2"/>
          <p:cNvSpPr>
            <a:spLocks noGrp="1" noChangeArrowheads="1"/>
          </p:cNvSpPr>
          <p:nvPr>
            <p:ph type="title"/>
          </p:nvPr>
        </p:nvSpPr>
        <p:spPr>
          <a:xfrm>
            <a:off x="685800" y="609600"/>
            <a:ext cx="7772400" cy="1143000"/>
          </a:xfrm>
        </p:spPr>
        <p:txBody>
          <a:bodyPr/>
          <a:lstStyle/>
          <a:p>
            <a:pPr eaLnBrk="1" hangingPunct="1"/>
            <a:endParaRPr lang="en-GB" smtClean="0"/>
          </a:p>
        </p:txBody>
      </p:sp>
      <p:graphicFrame>
        <p:nvGraphicFramePr>
          <p:cNvPr id="6" name="Object 4"/>
          <p:cNvGraphicFramePr>
            <a:graphicFrameLocks noChangeAspect="1"/>
          </p:cNvGraphicFramePr>
          <p:nvPr/>
        </p:nvGraphicFramePr>
        <p:xfrm>
          <a:off x="227013" y="169863"/>
          <a:ext cx="8529637" cy="6397625"/>
        </p:xfrm>
        <a:graphic>
          <a:graphicData uri="http://schemas.openxmlformats.org/presentationml/2006/ole">
            <p:oleObj spid="_x0000_s34817" name="Slide" r:id="rId3" imgW="4572000" imgH="3429000" progId="PowerPoint.Slide.8">
              <p:embed/>
            </p:oleObj>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3" name="Object 4"/>
          <p:cNvGraphicFramePr>
            <a:graphicFrameLocks noChangeAspect="1"/>
          </p:cNvGraphicFramePr>
          <p:nvPr/>
        </p:nvGraphicFramePr>
        <p:xfrm>
          <a:off x="304800" y="228600"/>
          <a:ext cx="8610600" cy="6457950"/>
        </p:xfrm>
        <a:graphic>
          <a:graphicData uri="http://schemas.openxmlformats.org/presentationml/2006/ole">
            <p:oleObj spid="_x0000_s33793" name="Slide" r:id="rId3" imgW="4633131" imgH="3474853" progId="PowerPoint.Slide.8">
              <p:embed/>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4"/>
          <p:cNvGraphicFramePr>
            <a:graphicFrameLocks noChangeAspect="1"/>
          </p:cNvGraphicFramePr>
          <p:nvPr/>
        </p:nvGraphicFramePr>
        <p:xfrm>
          <a:off x="284163" y="212725"/>
          <a:ext cx="8515350" cy="6383338"/>
        </p:xfrm>
        <a:graphic>
          <a:graphicData uri="http://schemas.openxmlformats.org/presentationml/2006/ole">
            <p:oleObj spid="_x0000_s61442" name="Slide" r:id="rId3" imgW="4437793" imgH="3328460" progId="PowerPoint.Slide.8">
              <p:embed/>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DSCF0064"/>
          <p:cNvPicPr>
            <a:picLocks noChangeAspect="1" noChangeArrowheads="1"/>
          </p:cNvPicPr>
          <p:nvPr/>
        </p:nvPicPr>
        <p:blipFill>
          <a:blip r:embed="rId2" cstate="print"/>
          <a:srcRect/>
          <a:stretch>
            <a:fillRect/>
          </a:stretch>
        </p:blipFill>
        <p:spPr bwMode="auto">
          <a:xfrm>
            <a:off x="500034" y="857232"/>
            <a:ext cx="3711573" cy="2784225"/>
          </a:xfrm>
          <a:prstGeom prst="rect">
            <a:avLst/>
          </a:prstGeom>
          <a:noFill/>
        </p:spPr>
      </p:pic>
      <p:sp>
        <p:nvSpPr>
          <p:cNvPr id="5" name="TextBox 4"/>
          <p:cNvSpPr txBox="1"/>
          <p:nvPr/>
        </p:nvSpPr>
        <p:spPr>
          <a:xfrm>
            <a:off x="4929190" y="428604"/>
            <a:ext cx="3236976" cy="369332"/>
          </a:xfrm>
          <a:prstGeom prst="rect">
            <a:avLst/>
          </a:prstGeom>
          <a:noFill/>
        </p:spPr>
        <p:txBody>
          <a:bodyPr wrap="none" rtlCol="0">
            <a:spAutoFit/>
          </a:bodyPr>
          <a:lstStyle/>
          <a:p>
            <a:r>
              <a:rPr lang="hr-HR" dirty="0" smtClean="0"/>
              <a:t>Odranski Ribič-Čička Poljana</a:t>
            </a:r>
            <a:endParaRPr lang="hr-HR" dirty="0"/>
          </a:p>
        </p:txBody>
      </p:sp>
      <p:pic>
        <p:nvPicPr>
          <p:cNvPr id="6" name="Picture 6" descr="DSCF0080"/>
          <p:cNvPicPr>
            <a:picLocks noChangeAspect="1" noChangeArrowheads="1"/>
          </p:cNvPicPr>
          <p:nvPr/>
        </p:nvPicPr>
        <p:blipFill>
          <a:blip r:embed="rId3" cstate="print"/>
          <a:srcRect/>
          <a:stretch>
            <a:fillRect/>
          </a:stretch>
        </p:blipFill>
        <p:spPr bwMode="auto">
          <a:xfrm>
            <a:off x="4572000" y="857232"/>
            <a:ext cx="4220271" cy="3165823"/>
          </a:xfrm>
          <a:prstGeom prst="rect">
            <a:avLst/>
          </a:prstGeom>
          <a:noFill/>
        </p:spPr>
      </p:pic>
      <p:sp>
        <p:nvSpPr>
          <p:cNvPr id="7" name="TextBox 6"/>
          <p:cNvSpPr txBox="1"/>
          <p:nvPr/>
        </p:nvSpPr>
        <p:spPr>
          <a:xfrm>
            <a:off x="714348" y="428604"/>
            <a:ext cx="3448765" cy="369332"/>
          </a:xfrm>
          <a:prstGeom prst="rect">
            <a:avLst/>
          </a:prstGeom>
          <a:noFill/>
        </p:spPr>
        <p:txBody>
          <a:bodyPr wrap="none" rtlCol="0">
            <a:spAutoFit/>
          </a:bodyPr>
          <a:lstStyle/>
          <a:p>
            <a:r>
              <a:rPr lang="hr-HR" dirty="0" err="1" smtClean="0"/>
              <a:t>Jurjevsko</a:t>
            </a:r>
            <a:r>
              <a:rPr lang="hr-HR" dirty="0" smtClean="0"/>
              <a:t> </a:t>
            </a:r>
            <a:r>
              <a:rPr lang="hr-HR" dirty="0" err="1" smtClean="0"/>
              <a:t>proščenje</a:t>
            </a:r>
            <a:r>
              <a:rPr lang="hr-HR" dirty="0" smtClean="0"/>
              <a:t> - </a:t>
            </a:r>
            <a:r>
              <a:rPr lang="hr-HR" dirty="0" err="1" smtClean="0"/>
              <a:t>Lukavec</a:t>
            </a:r>
            <a:endParaRPr lang="hr-HR" dirty="0"/>
          </a:p>
        </p:txBody>
      </p:sp>
      <p:pic>
        <p:nvPicPr>
          <p:cNvPr id="62466" name="Picture 2" descr="posavska kuća"/>
          <p:cNvPicPr>
            <a:picLocks noChangeAspect="1" noChangeArrowheads="1"/>
          </p:cNvPicPr>
          <p:nvPr/>
        </p:nvPicPr>
        <p:blipFill>
          <a:blip r:embed="rId4"/>
          <a:srcRect/>
          <a:stretch>
            <a:fillRect/>
          </a:stretch>
        </p:blipFill>
        <p:spPr bwMode="auto">
          <a:xfrm>
            <a:off x="1000100" y="4000504"/>
            <a:ext cx="2857500" cy="2143125"/>
          </a:xfrm>
          <a:prstGeom prst="rect">
            <a:avLst/>
          </a:prstGeom>
          <a:noFill/>
        </p:spPr>
      </p:pic>
      <p:pic>
        <p:nvPicPr>
          <p:cNvPr id="62470" name="Picture 6" descr="Slikovni rezultat za sveta barbara velika mlaka"/>
          <p:cNvPicPr>
            <a:picLocks noChangeAspect="1" noChangeArrowheads="1"/>
          </p:cNvPicPr>
          <p:nvPr/>
        </p:nvPicPr>
        <p:blipFill>
          <a:blip r:embed="rId5"/>
          <a:srcRect/>
          <a:stretch>
            <a:fillRect/>
          </a:stretch>
        </p:blipFill>
        <p:spPr bwMode="auto">
          <a:xfrm>
            <a:off x="4286248" y="4357694"/>
            <a:ext cx="2952771" cy="2214578"/>
          </a:xfrm>
          <a:prstGeom prst="rect">
            <a:avLst/>
          </a:prstGeom>
          <a:noFill/>
        </p:spPr>
      </p:pic>
      <p:sp>
        <p:nvSpPr>
          <p:cNvPr id="11" name="TextBox 10"/>
          <p:cNvSpPr txBox="1"/>
          <p:nvPr/>
        </p:nvSpPr>
        <p:spPr>
          <a:xfrm>
            <a:off x="1285852" y="3643314"/>
            <a:ext cx="2339102" cy="369332"/>
          </a:xfrm>
          <a:prstGeom prst="rect">
            <a:avLst/>
          </a:prstGeom>
          <a:noFill/>
        </p:spPr>
        <p:txBody>
          <a:bodyPr wrap="none" rtlCol="0">
            <a:spAutoFit/>
          </a:bodyPr>
          <a:lstStyle/>
          <a:p>
            <a:r>
              <a:rPr lang="hr-HR" dirty="0" smtClean="0">
                <a:latin typeface="Arial" pitchFamily="34" charset="0"/>
                <a:cs typeface="Arial" pitchFamily="34" charset="0"/>
              </a:rPr>
              <a:t>Etno selo </a:t>
            </a:r>
            <a:r>
              <a:rPr lang="hr-HR" dirty="0" err="1" smtClean="0">
                <a:latin typeface="Arial" pitchFamily="34" charset="0"/>
                <a:cs typeface="Arial" pitchFamily="34" charset="0"/>
              </a:rPr>
              <a:t>Kravaščica</a:t>
            </a:r>
            <a:endParaRPr lang="hr-HR" dirty="0">
              <a:latin typeface="Arial" pitchFamily="34" charset="0"/>
              <a:cs typeface="Arial" pitchFamily="34" charset="0"/>
            </a:endParaRPr>
          </a:p>
        </p:txBody>
      </p:sp>
      <p:sp>
        <p:nvSpPr>
          <p:cNvPr id="12" name="TextBox 11"/>
          <p:cNvSpPr txBox="1"/>
          <p:nvPr/>
        </p:nvSpPr>
        <p:spPr>
          <a:xfrm>
            <a:off x="3857620" y="4000504"/>
            <a:ext cx="3894912" cy="369332"/>
          </a:xfrm>
          <a:prstGeom prst="rect">
            <a:avLst/>
          </a:prstGeom>
          <a:noFill/>
        </p:spPr>
        <p:txBody>
          <a:bodyPr wrap="none" rtlCol="0">
            <a:spAutoFit/>
          </a:bodyPr>
          <a:lstStyle/>
          <a:p>
            <a:r>
              <a:rPr lang="hr-HR" dirty="0" smtClean="0"/>
              <a:t>Kapelica sv. Barbare – Velika Mlaka</a:t>
            </a:r>
            <a:endParaRPr lang="hr-H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142844" y="1643050"/>
            <a:ext cx="8858312"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GRAD VELIKA GORICA</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Dijelovi</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prirode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zaštićeni</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prostorno</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planskim</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lang="hr-HR" dirty="0" smtClean="0">
                <a:latin typeface="Arial" pitchFamily="34" charset="0"/>
                <a:ea typeface="Calibri" pitchFamily="34" charset="0"/>
                <a:cs typeface="Arial" pitchFamily="34" charset="0"/>
              </a:rPr>
              <a:t>dokumentima grada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Velike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Gorice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u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kategorij</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ama:</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lang="hr-HR" dirty="0" smtClean="0">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spomenika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parkovne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arhitekture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su</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b="1" dirty="0" smtClean="0">
                <a:latin typeface="Arial" pitchFamily="34" charset="0"/>
                <a:ea typeface="Calibri" pitchFamily="34" charset="0"/>
                <a:cs typeface="Arial" pitchFamily="34" charset="0"/>
              </a:rPr>
              <a:t>- </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park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oko</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Pučkog</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učilišta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u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Velikoj</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Gorici</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b="1" dirty="0" smtClean="0">
                <a:latin typeface="Arial" pitchFamily="34" charset="0"/>
                <a:ea typeface="Calibri" pitchFamily="34" charset="0"/>
                <a:cs typeface="Arial" pitchFamily="34" charset="0"/>
              </a:rPr>
              <a:t>- </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park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oko</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OŠ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Jurja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Habdelića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i</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Eugena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Kvaternika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u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Velikoj</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Gorici</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hr-HR" b="1" dirty="0" smtClean="0">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zeleni</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trg</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Trgu</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kralja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Tomislava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u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Velikoj</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Gorici</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500034" y="785794"/>
            <a:ext cx="2514471" cy="369332"/>
          </a:xfrm>
          <a:prstGeom prst="rect">
            <a:avLst/>
          </a:prstGeom>
        </p:spPr>
        <p:txBody>
          <a:bodyPr wrap="none">
            <a:spAutoFit/>
          </a:bodyPr>
          <a:lstStyle/>
          <a:p>
            <a:r>
              <a:rPr lang="en-US" dirty="0" smtClean="0">
                <a:latin typeface="Arial" pitchFamily="34" charset="0"/>
                <a:ea typeface="Calibri" pitchFamily="34" charset="0"/>
                <a:cs typeface="Arial" pitchFamily="34" charset="0"/>
              </a:rPr>
              <a:t>ZAŠTITA PREMA PPU</a:t>
            </a:r>
            <a:endParaRPr lang="hr-HR" dirty="0"/>
          </a:p>
        </p:txBody>
      </p:sp>
      <p:pic>
        <p:nvPicPr>
          <p:cNvPr id="7" name="Picture 6" descr="DSCF0219.JPG"/>
          <p:cNvPicPr>
            <a:picLocks noChangeAspect="1"/>
          </p:cNvPicPr>
          <p:nvPr/>
        </p:nvPicPr>
        <p:blipFill>
          <a:blip r:embed="rId2" cstate="print"/>
          <a:stretch>
            <a:fillRect/>
          </a:stretch>
        </p:blipFill>
        <p:spPr>
          <a:xfrm>
            <a:off x="214282" y="3857627"/>
            <a:ext cx="3429024" cy="2571769"/>
          </a:xfrm>
          <a:prstGeom prst="rect">
            <a:avLst/>
          </a:prstGeom>
        </p:spPr>
      </p:pic>
      <p:pic>
        <p:nvPicPr>
          <p:cNvPr id="9" name="Picture 8" descr="DSCF0005.JPG"/>
          <p:cNvPicPr>
            <a:picLocks noChangeAspect="1"/>
          </p:cNvPicPr>
          <p:nvPr/>
        </p:nvPicPr>
        <p:blipFill>
          <a:blip r:embed="rId3" cstate="print"/>
          <a:stretch>
            <a:fillRect/>
          </a:stretch>
        </p:blipFill>
        <p:spPr>
          <a:xfrm>
            <a:off x="5214942" y="3714752"/>
            <a:ext cx="3714776" cy="2786082"/>
          </a:xfrm>
          <a:prstGeom prst="rect">
            <a:avLst/>
          </a:prstGeom>
        </p:spPr>
      </p:pic>
      <p:pic>
        <p:nvPicPr>
          <p:cNvPr id="10" name="Picture 9" descr="DSCF0191.JPG"/>
          <p:cNvPicPr>
            <a:picLocks noChangeAspect="1"/>
          </p:cNvPicPr>
          <p:nvPr/>
        </p:nvPicPr>
        <p:blipFill>
          <a:blip r:embed="rId4" cstate="print"/>
          <a:stretch>
            <a:fillRect/>
          </a:stretch>
        </p:blipFill>
        <p:spPr>
          <a:xfrm>
            <a:off x="3071801" y="4071942"/>
            <a:ext cx="2857520" cy="214314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04800" y="762000"/>
            <a:ext cx="8534400" cy="0"/>
          </a:xfrm>
          <a:prstGeom prst="line">
            <a:avLst/>
          </a:prstGeom>
          <a:noFill/>
          <a:ln w="28575">
            <a:solidFill>
              <a:srgbClr val="008000"/>
            </a:solidFill>
            <a:round/>
            <a:headEnd/>
            <a:tailEnd/>
          </a:ln>
          <a:effectLst/>
        </p:spPr>
        <p:txBody>
          <a:bodyPr/>
          <a:lstStyle/>
          <a:p>
            <a:endParaRPr lang="hr-HR"/>
          </a:p>
        </p:txBody>
      </p:sp>
      <p:sp>
        <p:nvSpPr>
          <p:cNvPr id="5" name="Text Box 5"/>
          <p:cNvSpPr txBox="1">
            <a:spLocks noChangeArrowheads="1"/>
          </p:cNvSpPr>
          <p:nvPr/>
        </p:nvSpPr>
        <p:spPr bwMode="auto">
          <a:xfrm>
            <a:off x="250825" y="333375"/>
            <a:ext cx="7548348" cy="369332"/>
          </a:xfrm>
          <a:prstGeom prst="rect">
            <a:avLst/>
          </a:prstGeom>
          <a:noFill/>
          <a:ln w="9525">
            <a:noFill/>
            <a:miter lim="800000"/>
            <a:headEnd/>
            <a:tailEnd/>
          </a:ln>
          <a:effectLst/>
        </p:spPr>
        <p:txBody>
          <a:bodyPr wrap="none">
            <a:spAutoFit/>
          </a:bodyPr>
          <a:lstStyle/>
          <a:p>
            <a:r>
              <a:rPr lang="hr-HR" dirty="0" smtClean="0"/>
              <a:t> </a:t>
            </a:r>
            <a:r>
              <a:rPr lang="hr-HR" dirty="0" smtClean="0"/>
              <a:t>                Uživajmo </a:t>
            </a:r>
            <a:r>
              <a:rPr lang="hr-HR" dirty="0"/>
              <a:t>zajedno u ljepotama Turopolja – turopoljski </a:t>
            </a:r>
            <a:r>
              <a:rPr lang="hr-HR" dirty="0" err="1"/>
              <a:t>pajceki</a:t>
            </a:r>
            <a:endParaRPr lang="hr-HR" dirty="0"/>
          </a:p>
        </p:txBody>
      </p:sp>
      <p:pic>
        <p:nvPicPr>
          <p:cNvPr id="6" name="Picture 6" descr="DSCF0003"/>
          <p:cNvPicPr>
            <a:picLocks noChangeAspect="1" noChangeArrowheads="1"/>
          </p:cNvPicPr>
          <p:nvPr/>
        </p:nvPicPr>
        <p:blipFill>
          <a:blip r:embed="rId2"/>
          <a:srcRect/>
          <a:stretch>
            <a:fillRect/>
          </a:stretch>
        </p:blipFill>
        <p:spPr bwMode="auto">
          <a:xfrm>
            <a:off x="642910" y="785794"/>
            <a:ext cx="7854977" cy="5890847"/>
          </a:xfrm>
          <a:prstGeom prst="rect">
            <a:avLst/>
          </a:prstGeom>
          <a:noFill/>
        </p:spPr>
      </p:pic>
      <p:sp>
        <p:nvSpPr>
          <p:cNvPr id="7" name="AutoShape 7"/>
          <p:cNvSpPr>
            <a:spLocks noChangeArrowheads="1"/>
          </p:cNvSpPr>
          <p:nvPr/>
        </p:nvSpPr>
        <p:spPr bwMode="auto">
          <a:xfrm rot="18381943">
            <a:off x="2628106" y="1340644"/>
            <a:ext cx="1223963" cy="1800225"/>
          </a:xfrm>
          <a:prstGeom prst="cloudCallout">
            <a:avLst>
              <a:gd name="adj1" fmla="val -76917"/>
              <a:gd name="adj2" fmla="val 72181"/>
            </a:avLst>
          </a:prstGeom>
          <a:solidFill>
            <a:schemeClr val="accent1"/>
          </a:solidFill>
          <a:ln w="9525">
            <a:solidFill>
              <a:schemeClr val="tx1"/>
            </a:solidFill>
            <a:round/>
            <a:headEnd/>
            <a:tailEnd/>
          </a:ln>
          <a:effectLst/>
        </p:spPr>
        <p:txBody>
          <a:bodyPr vert="eaVert"/>
          <a:lstStyle/>
          <a:p>
            <a:pPr algn="ctr"/>
            <a:endParaRPr lang="hr-HR" dirty="0"/>
          </a:p>
          <a:p>
            <a:pPr algn="ctr"/>
            <a:r>
              <a:rPr lang="hr-HR" dirty="0" err="1"/>
              <a:t>Mmmm</a:t>
            </a:r>
            <a:r>
              <a:rPr lang="hr-HR" dirty="0"/>
              <a:t>,</a:t>
            </a:r>
            <a:r>
              <a:rPr lang="hr-HR" dirty="0" err="1"/>
              <a:t>..</a:t>
            </a:r>
            <a:r>
              <a:rPr lang="hr-HR" dirty="0"/>
              <a:t>.</a:t>
            </a:r>
          </a:p>
        </p:txBody>
      </p:sp>
      <p:sp>
        <p:nvSpPr>
          <p:cNvPr id="8" name="TextBox 7"/>
          <p:cNvSpPr txBox="1"/>
          <p:nvPr/>
        </p:nvSpPr>
        <p:spPr>
          <a:xfrm>
            <a:off x="2786050" y="5572140"/>
            <a:ext cx="5302862" cy="584775"/>
          </a:xfrm>
          <a:prstGeom prst="rect">
            <a:avLst/>
          </a:prstGeom>
          <a:noFill/>
        </p:spPr>
        <p:txBody>
          <a:bodyPr wrap="none" rtlCol="0">
            <a:spAutoFit/>
          </a:bodyPr>
          <a:lstStyle/>
          <a:p>
            <a:r>
              <a:rPr lang="hr-HR" sz="3200" dirty="0" smtClean="0">
                <a:solidFill>
                  <a:srgbClr val="92D050"/>
                </a:solidFill>
                <a:effectLst>
                  <a:reflection blurRad="6350" stA="55000" endA="300" endPos="45500" dir="5400000" sy="-100000" algn="bl" rotWithShape="0"/>
                </a:effectLst>
                <a:latin typeface="Script MT Bold" pitchFamily="66" charset="0"/>
              </a:rPr>
              <a:t>HVALA NA POZORNOSTI !</a:t>
            </a:r>
            <a:endParaRPr lang="hr-HR" sz="3200" dirty="0">
              <a:solidFill>
                <a:srgbClr val="92D050"/>
              </a:solidFill>
              <a:effectLst>
                <a:reflection blurRad="6350" stA="55000" endA="300" endPos="45500" dir="5400000" sy="-100000" algn="bl" rotWithShape="0"/>
              </a:effectLst>
              <a:latin typeface="Script MT Bold"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x.jpg"/>
          <p:cNvPicPr>
            <a:picLocks noChangeAspect="1"/>
          </p:cNvPicPr>
          <p:nvPr/>
        </p:nvPicPr>
        <p:blipFill>
          <a:blip r:embed="rId2"/>
          <a:stretch>
            <a:fillRect/>
          </a:stretch>
        </p:blipFill>
        <p:spPr>
          <a:xfrm>
            <a:off x="6357950" y="3286124"/>
            <a:ext cx="2521909" cy="3357571"/>
          </a:xfrm>
          <a:prstGeom prst="rect">
            <a:avLst/>
          </a:prstGeom>
        </p:spPr>
      </p:pic>
      <p:sp>
        <p:nvSpPr>
          <p:cNvPr id="18433" name="Rectangle 1"/>
          <p:cNvSpPr>
            <a:spLocks noChangeArrowheads="1"/>
          </p:cNvSpPr>
          <p:nvPr/>
        </p:nvSpPr>
        <p:spPr bwMode="auto">
          <a:xfrm>
            <a:off x="142844" y="1500174"/>
            <a:ext cx="878681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OPĆINA ORLE</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lang="hr-HR" dirty="0" smtClean="0">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značajni krajobraz</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lang="hr-HR" b="1" dirty="0" smtClean="0">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izvorišno područje rijeke Odre (V. Gorica, Orle)</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lang="hr-HR" dirty="0" smtClean="0">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spomenici</a:t>
            </a:r>
            <a:r>
              <a:rPr kumimoji="0" lang="hr-HR"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prirode</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lang="hr-HR" b="1" dirty="0" smtClean="0">
                <a:latin typeface="Arial" pitchFamily="34" charset="0"/>
                <a:ea typeface="Calibri" pitchFamily="34" charset="0"/>
                <a:cs typeface="Arial" pitchFamily="34" charset="0"/>
              </a:rPr>
              <a:t>- </a:t>
            </a:r>
            <a:r>
              <a:rPr kumimoji="0" lang="hr-HR"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Bukevje</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 hrast lužnjak uz pokos savskog nasipa (Orle) </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buFontTx/>
              <a:buChar char="-"/>
            </a:pPr>
            <a:r>
              <a:rPr kumimoji="0" lang="hr-HR"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soliterno</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stablo hrasta dominira svojim habitusom na savskom nasipu kao reper </a:t>
            </a:r>
          </a:p>
          <a:p>
            <a:pPr lvl="0" algn="just" eaLnBrk="0" fontAlgn="base" hangingPunct="0">
              <a:spcBef>
                <a:spcPct val="0"/>
              </a:spcBef>
              <a:spcAft>
                <a:spcPct val="0"/>
              </a:spcAft>
            </a:pPr>
            <a:r>
              <a:rPr lang="hr-HR" dirty="0" smtClean="0">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u</a:t>
            </a:r>
            <a:r>
              <a:rPr kumimoji="0" lang="hr-HR"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prostoru. Nalazi se na dijelu savskog nasipa kraj sela Gornje </a:t>
            </a:r>
            <a:r>
              <a:rPr kumimoji="0" lang="hr-HR"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Bukevje</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lang="hr-HR" dirty="0" smtClean="0">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spomenici </a:t>
            </a:r>
            <a:r>
              <a:rPr kumimoji="0" lang="hr-HR"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parkovne</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arhitekture</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lang="hr-HR" b="1" dirty="0" smtClean="0">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stablo </a:t>
            </a:r>
            <a:r>
              <a:rPr kumimoji="0" lang="hr-HR"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taksodija</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 </a:t>
            </a:r>
            <a:r>
              <a:rPr kumimoji="0" lang="hr-HR"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Veleševec</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(Orle)</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lang="hr-HR" b="1" dirty="0" smtClean="0">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U posavskom naselju </a:t>
            </a:r>
            <a:r>
              <a:rPr kumimoji="0" lang="hr-HR"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Veleševcu</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uz cestu koja vodi prema Selcu, u prostoru okućnice kuće br. 38, zasađeno je stablo močvarnoga </a:t>
            </a:r>
            <a:r>
              <a:rPr kumimoji="0" lang="hr-HR"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taksodija</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b="0" i="1" u="none" strike="noStrike" cap="none" normalizeH="0" baseline="0" dirty="0" err="1" smtClean="0">
                <a:ln>
                  <a:noFill/>
                </a:ln>
                <a:solidFill>
                  <a:schemeClr val="tx1"/>
                </a:solidFill>
                <a:effectLst/>
                <a:latin typeface="Arial" pitchFamily="34" charset="0"/>
                <a:ea typeface="Calibri" pitchFamily="34" charset="0"/>
                <a:cs typeface="Arial" pitchFamily="34" charset="0"/>
              </a:rPr>
              <a:t>Taxodium</a:t>
            </a:r>
            <a:r>
              <a:rPr kumimoji="0" lang="hr-HR"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hr-HR" b="0" i="1" u="none" strike="noStrike" cap="none" normalizeH="0" baseline="0" dirty="0" err="1" smtClean="0">
                <a:ln>
                  <a:noFill/>
                </a:ln>
                <a:solidFill>
                  <a:schemeClr val="tx1"/>
                </a:solidFill>
                <a:effectLst/>
                <a:latin typeface="Arial" pitchFamily="34" charset="0"/>
                <a:ea typeface="Calibri" pitchFamily="34" charset="0"/>
                <a:cs typeface="Arial" pitchFamily="34" charset="0"/>
              </a:rPr>
              <a:t>distycum</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Močvarni </a:t>
            </a:r>
            <a:r>
              <a:rPr kumimoji="0" lang="hr-HR"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taksodij</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je unesena četinjača koja u jesen gubi lišće, a raste na vlažnim staništima.</a:t>
            </a:r>
            <a:endParaRPr kumimoji="0" lang="hr-HR"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500034" y="785794"/>
            <a:ext cx="2514471" cy="369332"/>
          </a:xfrm>
          <a:prstGeom prst="rect">
            <a:avLst/>
          </a:prstGeom>
        </p:spPr>
        <p:txBody>
          <a:bodyPr wrap="none">
            <a:spAutoFit/>
          </a:bodyPr>
          <a:lstStyle/>
          <a:p>
            <a:r>
              <a:rPr lang="en-US" dirty="0" smtClean="0">
                <a:latin typeface="Arial" pitchFamily="34" charset="0"/>
                <a:ea typeface="Calibri" pitchFamily="34" charset="0"/>
                <a:cs typeface="Arial" pitchFamily="34" charset="0"/>
              </a:rPr>
              <a:t>ZAŠTITA PREMA PPU</a:t>
            </a:r>
            <a:endParaRPr lang="hr-HR" dirty="0"/>
          </a:p>
        </p:txBody>
      </p:sp>
      <p:pic>
        <p:nvPicPr>
          <p:cNvPr id="8" name="Picture 7" descr="Taxodium-distichum-leaves.jpg"/>
          <p:cNvPicPr>
            <a:picLocks noChangeAspect="1"/>
          </p:cNvPicPr>
          <p:nvPr/>
        </p:nvPicPr>
        <p:blipFill>
          <a:blip r:embed="rId3" cstate="print"/>
          <a:stretch>
            <a:fillRect/>
          </a:stretch>
        </p:blipFill>
        <p:spPr>
          <a:xfrm>
            <a:off x="2214546" y="5000636"/>
            <a:ext cx="2467020" cy="164307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142844" y="1428736"/>
            <a:ext cx="8786874"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OPĆINA KRAVARSKO</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lang="hr-HR" dirty="0" smtClean="0">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značajni krajobraz</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lang="hr-HR" b="1" dirty="0" smtClean="0">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Doline potoka </a:t>
            </a:r>
            <a:r>
              <a:rPr kumimoji="0" lang="hr-HR"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Kravarščica</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lang="hr-HR" dirty="0" smtClean="0">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spomenik prirode</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lang="hr-HR" b="1" dirty="0" smtClean="0">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hrast lužnjak u Donjem </a:t>
            </a:r>
            <a:r>
              <a:rPr kumimoji="0" lang="hr-HR"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Hruševcu</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 u šumi zvanoj </a:t>
            </a:r>
            <a:r>
              <a:rPr kumimoji="0" lang="hr-HR"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Cerina</a:t>
            </a:r>
            <a:endParaRPr kumimoji="0" lang="hr-HR"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500034" y="785794"/>
            <a:ext cx="2514471" cy="369332"/>
          </a:xfrm>
          <a:prstGeom prst="rect">
            <a:avLst/>
          </a:prstGeom>
        </p:spPr>
        <p:txBody>
          <a:bodyPr wrap="none">
            <a:spAutoFit/>
          </a:bodyPr>
          <a:lstStyle/>
          <a:p>
            <a:r>
              <a:rPr lang="en-US" dirty="0" smtClean="0">
                <a:latin typeface="Arial" pitchFamily="34" charset="0"/>
                <a:ea typeface="Calibri" pitchFamily="34" charset="0"/>
                <a:cs typeface="Arial" pitchFamily="34" charset="0"/>
              </a:rPr>
              <a:t>ZAŠTITA PREMA PPU</a:t>
            </a:r>
            <a:endParaRPr lang="hr-HR" dirty="0"/>
          </a:p>
        </p:txBody>
      </p:sp>
      <p:pic>
        <p:nvPicPr>
          <p:cNvPr id="19459" name="Picture 3" descr="http://i1191.photobucket.com/albums/z464/bicikliranjezg/Dubranec%20-%20Lukinic%20Brdo%20-%20Lucelnica/bic04112014073_zps90a17a0a.jpg~original"/>
          <p:cNvPicPr>
            <a:picLocks noChangeAspect="1" noChangeArrowheads="1"/>
          </p:cNvPicPr>
          <p:nvPr/>
        </p:nvPicPr>
        <p:blipFill>
          <a:blip r:embed="rId2"/>
          <a:srcRect/>
          <a:stretch>
            <a:fillRect/>
          </a:stretch>
        </p:blipFill>
        <p:spPr bwMode="auto">
          <a:xfrm>
            <a:off x="2000232" y="2928934"/>
            <a:ext cx="4860214" cy="3643338"/>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214282" y="1500174"/>
            <a:ext cx="9144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OPĆINA LEKENIK</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lang="hr-HR" dirty="0" smtClean="0">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značajni krajobraz</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lang="hr-HR" b="1" dirty="0" smtClean="0">
                <a:latin typeface="Arial" pitchFamily="34" charset="0"/>
                <a:ea typeface="Calibri" pitchFamily="34"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Calibri" pitchFamily="34" charset="0"/>
                <a:cs typeface="Arial" pitchFamily="34" charset="0"/>
              </a:rPr>
              <a:t>Odransko polje i Dolina rijeke Kupe</a:t>
            </a:r>
            <a:endParaRPr kumimoji="0" lang="hr-HR"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500034" y="785794"/>
            <a:ext cx="2514471" cy="369332"/>
          </a:xfrm>
          <a:prstGeom prst="rect">
            <a:avLst/>
          </a:prstGeom>
        </p:spPr>
        <p:txBody>
          <a:bodyPr wrap="none">
            <a:spAutoFit/>
          </a:bodyPr>
          <a:lstStyle/>
          <a:p>
            <a:r>
              <a:rPr lang="en-US" dirty="0" smtClean="0">
                <a:latin typeface="Arial" pitchFamily="34" charset="0"/>
                <a:ea typeface="Calibri" pitchFamily="34" charset="0"/>
                <a:cs typeface="Arial" pitchFamily="34" charset="0"/>
              </a:rPr>
              <a:t>ZAŠTITA PREMA PPU</a:t>
            </a:r>
            <a:endParaRPr lang="hr-HR" dirty="0"/>
          </a:p>
        </p:txBody>
      </p:sp>
      <p:pic>
        <p:nvPicPr>
          <p:cNvPr id="7" name="Picture 6" descr="DSCF0039.JPG"/>
          <p:cNvPicPr>
            <a:picLocks noChangeAspect="1"/>
          </p:cNvPicPr>
          <p:nvPr/>
        </p:nvPicPr>
        <p:blipFill>
          <a:blip r:embed="rId2"/>
          <a:stretch>
            <a:fillRect/>
          </a:stretch>
        </p:blipFill>
        <p:spPr>
          <a:xfrm>
            <a:off x="1714480" y="2421249"/>
            <a:ext cx="5572164" cy="417912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142844" y="1643050"/>
            <a:ext cx="9001156"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GRAD VELIKA GORICA </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Broj</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i</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naziv</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ea typeface="Calibri" pitchFamily="34" charset="0"/>
                <a:cs typeface="Arial" pitchFamily="34" charset="0"/>
              </a:rPr>
              <a:t>1 - Sava </a:t>
            </a:r>
            <a:r>
              <a:rPr kumimoji="0" lang="en-US"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kod</a:t>
            </a:r>
            <a:r>
              <a:rPr kumimoji="0" lang="en-US"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Hruščice</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Šifra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HR1000002</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Važnost</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Međunarodno</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važno</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za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ptice</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ea typeface="Calibri" pitchFamily="34" charset="0"/>
                <a:cs typeface="Arial" pitchFamily="34" charset="0"/>
              </a:rPr>
              <a:t>2 - </a:t>
            </a:r>
            <a:r>
              <a:rPr kumimoji="0" lang="en-US"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Turopolje</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Šifra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HR1000003</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Važnost</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Međunarodno</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važno</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za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ptice</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ea typeface="Calibri" pitchFamily="34" charset="0"/>
                <a:cs typeface="Arial" pitchFamily="34" charset="0"/>
              </a:rPr>
              <a:t>3 – Odra </a:t>
            </a:r>
            <a:r>
              <a:rPr kumimoji="0" lang="en-US"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kod</a:t>
            </a:r>
            <a:r>
              <a:rPr kumimoji="0" lang="en-US"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Jagodna</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Šifra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HR2001031</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Važnost</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važno</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za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divlje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svojte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i</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stanišne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tipove</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ea typeface="Calibri" pitchFamily="34" charset="0"/>
                <a:cs typeface="Arial" pitchFamily="34" charset="0"/>
              </a:rPr>
              <a:t>4 – </a:t>
            </a:r>
            <a:r>
              <a:rPr kumimoji="0" lang="en-US"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Odransko</a:t>
            </a:r>
            <a:r>
              <a:rPr kumimoji="0" lang="en-US"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polje</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Šifra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HR2000415</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Važnost</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važno</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za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divlje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svojte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i</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stanišne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tipove</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ea typeface="Calibri" pitchFamily="34" charset="0"/>
                <a:cs typeface="Arial" pitchFamily="34" charset="0"/>
              </a:rPr>
              <a:t>5 – Sava </a:t>
            </a:r>
            <a:r>
              <a:rPr kumimoji="0" lang="en-US"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nizvodno</a:t>
            </a:r>
            <a:r>
              <a:rPr kumimoji="0" lang="en-US"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od</a:t>
            </a:r>
            <a:r>
              <a:rPr kumimoji="0" lang="en-US"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Hrušćice</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Šifra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HR2001311</a:t>
            </a:r>
            <a:endParaRPr kumimoji="0" lang="hr-H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Važnost</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Područje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važno</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za</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divlje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svojte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i</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stanišne</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tipove</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500034" y="785794"/>
            <a:ext cx="4040593" cy="369332"/>
          </a:xfrm>
          <a:prstGeom prst="rect">
            <a:avLst/>
          </a:prstGeom>
        </p:spPr>
        <p:txBody>
          <a:bodyPr wrap="none">
            <a:spAutoFit/>
          </a:bodyPr>
          <a:lstStyle/>
          <a:p>
            <a:pPr lvl="0" fontAlgn="base">
              <a:spcBef>
                <a:spcPct val="0"/>
              </a:spcBef>
              <a:spcAft>
                <a:spcPct val="0"/>
              </a:spcAft>
            </a:pPr>
            <a:r>
              <a:rPr lang="en-US" dirty="0" smtClean="0">
                <a:latin typeface="Arial" pitchFamily="34" charset="0"/>
                <a:ea typeface="Calibri" pitchFamily="34" charset="0"/>
                <a:cs typeface="Arial" pitchFamily="34" charset="0"/>
              </a:rPr>
              <a:t>EKOLOŠKA MREŽA – NATURA 2000</a:t>
            </a:r>
            <a:endParaRPr lang="hr-HR"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297</TotalTime>
  <Words>2516</Words>
  <Application>Microsoft Office PowerPoint</Application>
  <PresentationFormat>On-screen Show (4:3)</PresentationFormat>
  <Paragraphs>346</Paragraphs>
  <Slides>50</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Foundry</vt:lpstr>
      <vt:lpstr>Microsoft PowerPoint Slide</vt:lpstr>
      <vt:lpstr>Prirodna baština Turopolja</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Prirodna baština Turopolja</dc:title>
  <dc:creator>Damir</dc:creator>
  <cp:lastModifiedBy>Damir</cp:lastModifiedBy>
  <cp:revision>47</cp:revision>
  <dcterms:created xsi:type="dcterms:W3CDTF">2017-09-18T12:59:18Z</dcterms:created>
  <dcterms:modified xsi:type="dcterms:W3CDTF">2017-09-20T16:07:34Z</dcterms:modified>
</cp:coreProperties>
</file>