
<file path=[Content_Types].xml><?xml version="1.0" encoding="utf-8"?>
<Types xmlns="http://schemas.openxmlformats.org/package/2006/content-types">
  <Override PartName="/ppt/slides/slide6.xml" ContentType="application/vnd.openxmlformats-officedocument.presentationml.slide+xml"/>
  <Override PartName="/ppt/slides/slide29.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4.xml" ContentType="application/vnd.openxmlformats-officedocument.presentationml.slide+xml"/>
  <Override PartName="/ppt/slides/slide18.xml" ContentType="application/vnd.openxmlformats-officedocument.presentationml.slide+xml"/>
  <Override PartName="/ppt/slides/slide27.xml" ContentType="application/vnd.openxmlformats-officedocument.presentationml.slide+xml"/>
  <Override PartName="/ppt/slideLayouts/slideLayout4.xml" ContentType="application/vnd.openxmlformats-officedocument.presentationml.slideLayout+xml"/>
  <Override PartName="/ppt/slideLayouts/slideLayout6.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3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xml" ContentType="application/vnd.openxmlformats-officedocument.presentationml.slideLayout+xml"/>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13.xml" ContentType="application/vnd.openxmlformats-officedocument.presentationml.slide+xml"/>
  <Override PartName="/ppt/slides/slide14.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slideLayouts/slideLayout1.xml" ContentType="application/vnd.openxmlformats-officedocument.presentationml.slideLayout+xml"/>
  <Override PartName="/docProps/app.xml" ContentType="application/vnd.openxmlformats-officedocument.extended-properties+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30.xml" ContentType="application/vnd.openxmlformats-officedocument.presentationml.slide+xml"/>
  <Override PartName="/ppt/tableStyles.xml" ContentType="application/vnd.openxmlformats-officedocument.presentationml.tableStyles+xml"/>
  <Override PartName="/ppt/slideLayouts/slideLayout11.xml" ContentType="application/vnd.openxmlformats-officedocument.presentationml.slideLayout+xml"/>
  <Override PartName="/ppt/slideLayouts/slideLayout10.xml" ContentType="application/vnd.openxmlformats-officedocument.presentationml.slideLayout+xml"/>
  <Default Extension="gif" ContentType="image/gif"/>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docProps/core.xml" ContentType="application/vnd.openxmlformats-package.core-properties+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5"/>
  </p:notesMasterIdLst>
  <p:sldIdLst>
    <p:sldId id="256" r:id="rId2"/>
    <p:sldId id="257" r:id="rId3"/>
    <p:sldId id="292" r:id="rId4"/>
    <p:sldId id="293" r:id="rId5"/>
    <p:sldId id="289" r:id="rId6"/>
    <p:sldId id="290" r:id="rId7"/>
    <p:sldId id="291" r:id="rId8"/>
    <p:sldId id="294" r:id="rId9"/>
    <p:sldId id="295" r:id="rId10"/>
    <p:sldId id="307" r:id="rId11"/>
    <p:sldId id="317" r:id="rId12"/>
    <p:sldId id="296" r:id="rId13"/>
    <p:sldId id="314" r:id="rId14"/>
    <p:sldId id="310" r:id="rId15"/>
    <p:sldId id="309" r:id="rId16"/>
    <p:sldId id="308" r:id="rId17"/>
    <p:sldId id="315" r:id="rId18"/>
    <p:sldId id="316" r:id="rId19"/>
    <p:sldId id="297" r:id="rId20"/>
    <p:sldId id="298" r:id="rId21"/>
    <p:sldId id="299" r:id="rId22"/>
    <p:sldId id="321" r:id="rId23"/>
    <p:sldId id="301" r:id="rId24"/>
    <p:sldId id="319" r:id="rId25"/>
    <p:sldId id="302" r:id="rId26"/>
    <p:sldId id="320" r:id="rId27"/>
    <p:sldId id="303" r:id="rId28"/>
    <p:sldId id="305" r:id="rId29"/>
    <p:sldId id="304" r:id="rId30"/>
    <p:sldId id="306" r:id="rId31"/>
    <p:sldId id="311" r:id="rId32"/>
    <p:sldId id="312" r:id="rId33"/>
    <p:sldId id="313" r:id="rId34"/>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howOutlineIcons="0">
    <p:restoredLeft sz="15620"/>
    <p:restoredTop sz="94660"/>
  </p:normalViewPr>
  <p:slideViewPr>
    <p:cSldViewPr>
      <p:cViewPr>
        <p:scale>
          <a:sx n="100" d="100"/>
          <a:sy n="100" d="100"/>
        </p:scale>
        <p:origin x="-1944" y="-312"/>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8B1F57E-93C2-44FC-AE8B-378BF700D668}" type="datetimeFigureOut">
              <a:rPr lang="sr-Latn-CS" smtClean="0"/>
              <a:pPr/>
              <a:t>29.9.2021</a:t>
            </a:fld>
            <a:endParaRPr lang="hr-HR"/>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5D34222-490B-4A01-9916-9EB54AA3A360}" type="slidenum">
              <a:rPr lang="hr-HR" smtClean="0"/>
              <a:pPr/>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45D34222-490B-4A01-9916-9EB54AA3A360}" type="slidenum">
              <a:rPr lang="hr-HR" smtClean="0"/>
              <a:pPr/>
              <a:t>29</a:t>
            </a:fld>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hr-H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hr-HR"/>
          </a:p>
        </p:txBody>
      </p:sp>
      <p:sp>
        <p:nvSpPr>
          <p:cNvPr id="4" name="Date Placeholder 3"/>
          <p:cNvSpPr>
            <a:spLocks noGrp="1"/>
          </p:cNvSpPr>
          <p:nvPr>
            <p:ph type="dt" sz="half" idx="10"/>
          </p:nvPr>
        </p:nvSpPr>
        <p:spPr/>
        <p:txBody>
          <a:bodyPr/>
          <a:lstStyle/>
          <a:p>
            <a:fld id="{8F8FC08D-9F31-40F0-9E00-84B8182A9917}" type="datetimeFigureOut">
              <a:rPr lang="sr-Latn-CS" smtClean="0"/>
              <a:pPr/>
              <a:t>29.9.2021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8F8FC08D-9F31-40F0-9E00-84B8182A9917}" type="datetimeFigureOut">
              <a:rPr lang="sr-Latn-CS" smtClean="0"/>
              <a:pPr/>
              <a:t>29.9.2021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hr-H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8F8FC08D-9F31-40F0-9E00-84B8182A9917}" type="datetimeFigureOut">
              <a:rPr lang="sr-Latn-CS" smtClean="0"/>
              <a:pPr/>
              <a:t>29.9.2021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10"/>
          </p:nvPr>
        </p:nvSpPr>
        <p:spPr/>
        <p:txBody>
          <a:bodyPr/>
          <a:lstStyle/>
          <a:p>
            <a:fld id="{8F8FC08D-9F31-40F0-9E00-84B8182A9917}" type="datetimeFigureOut">
              <a:rPr lang="sr-Latn-CS" smtClean="0"/>
              <a:pPr/>
              <a:t>29.9.2021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hr-H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F8FC08D-9F31-40F0-9E00-84B8182A9917}" type="datetimeFigureOut">
              <a:rPr lang="sr-Latn-CS" smtClean="0"/>
              <a:pPr/>
              <a:t>29.9.2021</a:t>
            </a:fld>
            <a:endParaRPr lang="hr-HR"/>
          </a:p>
        </p:txBody>
      </p:sp>
      <p:sp>
        <p:nvSpPr>
          <p:cNvPr id="5" name="Footer Placeholder 4"/>
          <p:cNvSpPr>
            <a:spLocks noGrp="1"/>
          </p:cNvSpPr>
          <p:nvPr>
            <p:ph type="ftr" sz="quarter" idx="11"/>
          </p:nvPr>
        </p:nvSpPr>
        <p:spPr/>
        <p:txBody>
          <a:bodyPr/>
          <a:lstStyle/>
          <a:p>
            <a:endParaRPr lang="hr-HR"/>
          </a:p>
        </p:txBody>
      </p:sp>
      <p:sp>
        <p:nvSpPr>
          <p:cNvPr id="6" name="Slide Number Placeholder 5"/>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Date Placeholder 4"/>
          <p:cNvSpPr>
            <a:spLocks noGrp="1"/>
          </p:cNvSpPr>
          <p:nvPr>
            <p:ph type="dt" sz="half" idx="10"/>
          </p:nvPr>
        </p:nvSpPr>
        <p:spPr/>
        <p:txBody>
          <a:bodyPr/>
          <a:lstStyle/>
          <a:p>
            <a:fld id="{8F8FC08D-9F31-40F0-9E00-84B8182A9917}" type="datetimeFigureOut">
              <a:rPr lang="sr-Latn-CS" smtClean="0"/>
              <a:pPr/>
              <a:t>29.9.2021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hr-H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7" name="Date Placeholder 6"/>
          <p:cNvSpPr>
            <a:spLocks noGrp="1"/>
          </p:cNvSpPr>
          <p:nvPr>
            <p:ph type="dt" sz="half" idx="10"/>
          </p:nvPr>
        </p:nvSpPr>
        <p:spPr/>
        <p:txBody>
          <a:bodyPr/>
          <a:lstStyle/>
          <a:p>
            <a:fld id="{8F8FC08D-9F31-40F0-9E00-84B8182A9917}" type="datetimeFigureOut">
              <a:rPr lang="sr-Latn-CS" smtClean="0"/>
              <a:pPr/>
              <a:t>29.9.2021</a:t>
            </a:fld>
            <a:endParaRPr lang="hr-HR"/>
          </a:p>
        </p:txBody>
      </p:sp>
      <p:sp>
        <p:nvSpPr>
          <p:cNvPr id="8" name="Footer Placeholder 7"/>
          <p:cNvSpPr>
            <a:spLocks noGrp="1"/>
          </p:cNvSpPr>
          <p:nvPr>
            <p:ph type="ftr" sz="quarter" idx="11"/>
          </p:nvPr>
        </p:nvSpPr>
        <p:spPr/>
        <p:txBody>
          <a:bodyPr/>
          <a:lstStyle/>
          <a:p>
            <a:endParaRPr lang="hr-HR"/>
          </a:p>
        </p:txBody>
      </p:sp>
      <p:sp>
        <p:nvSpPr>
          <p:cNvPr id="9" name="Slide Number Placeholder 8"/>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hr-HR"/>
          </a:p>
        </p:txBody>
      </p:sp>
      <p:sp>
        <p:nvSpPr>
          <p:cNvPr id="3" name="Date Placeholder 2"/>
          <p:cNvSpPr>
            <a:spLocks noGrp="1"/>
          </p:cNvSpPr>
          <p:nvPr>
            <p:ph type="dt" sz="half" idx="10"/>
          </p:nvPr>
        </p:nvSpPr>
        <p:spPr/>
        <p:txBody>
          <a:bodyPr/>
          <a:lstStyle/>
          <a:p>
            <a:fld id="{8F8FC08D-9F31-40F0-9E00-84B8182A9917}" type="datetimeFigureOut">
              <a:rPr lang="sr-Latn-CS" smtClean="0"/>
              <a:pPr/>
              <a:t>29.9.2021</a:t>
            </a:fld>
            <a:endParaRPr lang="hr-HR"/>
          </a:p>
        </p:txBody>
      </p:sp>
      <p:sp>
        <p:nvSpPr>
          <p:cNvPr id="4" name="Footer Placeholder 3"/>
          <p:cNvSpPr>
            <a:spLocks noGrp="1"/>
          </p:cNvSpPr>
          <p:nvPr>
            <p:ph type="ftr" sz="quarter" idx="11"/>
          </p:nvPr>
        </p:nvSpPr>
        <p:spPr/>
        <p:txBody>
          <a:bodyPr/>
          <a:lstStyle/>
          <a:p>
            <a:endParaRPr lang="hr-HR"/>
          </a:p>
        </p:txBody>
      </p:sp>
      <p:sp>
        <p:nvSpPr>
          <p:cNvPr id="5" name="Slide Number Placeholder 4"/>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F8FC08D-9F31-40F0-9E00-84B8182A9917}" type="datetimeFigureOut">
              <a:rPr lang="sr-Latn-CS" smtClean="0"/>
              <a:pPr/>
              <a:t>29.9.2021</a:t>
            </a:fld>
            <a:endParaRPr lang="hr-HR"/>
          </a:p>
        </p:txBody>
      </p:sp>
      <p:sp>
        <p:nvSpPr>
          <p:cNvPr id="3" name="Footer Placeholder 2"/>
          <p:cNvSpPr>
            <a:spLocks noGrp="1"/>
          </p:cNvSpPr>
          <p:nvPr>
            <p:ph type="ftr" sz="quarter" idx="11"/>
          </p:nvPr>
        </p:nvSpPr>
        <p:spPr/>
        <p:txBody>
          <a:bodyPr/>
          <a:lstStyle/>
          <a:p>
            <a:endParaRPr lang="hr-HR"/>
          </a:p>
        </p:txBody>
      </p:sp>
      <p:sp>
        <p:nvSpPr>
          <p:cNvPr id="4" name="Slide Number Placeholder 3"/>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hr-H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FC08D-9F31-40F0-9E00-84B8182A9917}" type="datetimeFigureOut">
              <a:rPr lang="sr-Latn-CS" smtClean="0"/>
              <a:pPr/>
              <a:t>29.9.2021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hr-H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hr-H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F8FC08D-9F31-40F0-9E00-84B8182A9917}" type="datetimeFigureOut">
              <a:rPr lang="sr-Latn-CS" smtClean="0"/>
              <a:pPr/>
              <a:t>29.9.2021</a:t>
            </a:fld>
            <a:endParaRPr lang="hr-HR"/>
          </a:p>
        </p:txBody>
      </p:sp>
      <p:sp>
        <p:nvSpPr>
          <p:cNvPr id="6" name="Footer Placeholder 5"/>
          <p:cNvSpPr>
            <a:spLocks noGrp="1"/>
          </p:cNvSpPr>
          <p:nvPr>
            <p:ph type="ftr" sz="quarter" idx="11"/>
          </p:nvPr>
        </p:nvSpPr>
        <p:spPr/>
        <p:txBody>
          <a:bodyPr/>
          <a:lstStyle/>
          <a:p>
            <a:endParaRPr lang="hr-HR"/>
          </a:p>
        </p:txBody>
      </p:sp>
      <p:sp>
        <p:nvSpPr>
          <p:cNvPr id="7" name="Slide Number Placeholder 6"/>
          <p:cNvSpPr>
            <a:spLocks noGrp="1"/>
          </p:cNvSpPr>
          <p:nvPr>
            <p:ph type="sldNum" sz="quarter" idx="12"/>
          </p:nvPr>
        </p:nvSpPr>
        <p:spPr/>
        <p:txBody>
          <a:bodyPr/>
          <a:lstStyle/>
          <a:p>
            <a:fld id="{8E85E7C6-2B65-4177-B429-31A25E8548D2}" type="slidenum">
              <a:rPr lang="hr-HR" smtClean="0"/>
              <a:pPr/>
              <a:t>‹#›</a:t>
            </a:fld>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hr-H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hr-H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F8FC08D-9F31-40F0-9E00-84B8182A9917}" type="datetimeFigureOut">
              <a:rPr lang="sr-Latn-CS" smtClean="0"/>
              <a:pPr/>
              <a:t>29.9.2021</a:t>
            </a:fld>
            <a:endParaRPr lang="hr-H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hr-H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E85E7C6-2B65-4177-B429-31A25E8548D2}" type="slidenum">
              <a:rPr lang="hr-HR" smtClean="0"/>
              <a:pPr/>
              <a:t>‹#›</a:t>
            </a:fld>
            <a:endParaRPr lang="hr-H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14.jpeg"/></Relationships>
</file>

<file path=ppt/slides/_rels/slide12.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1.xml"/><Relationship Id="rId4" Type="http://schemas.openxmlformats.org/officeDocument/2006/relationships/image" Target="../media/image20.jpeg"/></Relationships>
</file>

<file path=ppt/slides/_rels/slide14.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1.xml"/><Relationship Id="rId6" Type="http://schemas.openxmlformats.org/officeDocument/2006/relationships/image" Target="../media/image28.jpeg"/><Relationship Id="rId5" Type="http://schemas.openxmlformats.org/officeDocument/2006/relationships/image" Target="../media/image27.jpeg"/><Relationship Id="rId4" Type="http://schemas.openxmlformats.org/officeDocument/2006/relationships/image" Target="../media/image26.jpeg"/></Relationships>
</file>

<file path=ppt/slides/_rels/slide16.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2.xml"/><Relationship Id="rId4" Type="http://schemas.openxmlformats.org/officeDocument/2006/relationships/image" Target="../media/image31.jpeg"/></Relationships>
</file>

<file path=ppt/slides/_rels/slide17.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2.xml"/><Relationship Id="rId6" Type="http://schemas.openxmlformats.org/officeDocument/2006/relationships/image" Target="../media/image36.jpeg"/><Relationship Id="rId5" Type="http://schemas.openxmlformats.org/officeDocument/2006/relationships/image" Target="../media/image35.jpeg"/><Relationship Id="rId4" Type="http://schemas.openxmlformats.org/officeDocument/2006/relationships/image" Target="../media/image34.jpeg"/></Relationships>
</file>

<file path=ppt/slides/_rels/slide18.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2.xml"/><Relationship Id="rId5" Type="http://schemas.openxmlformats.org/officeDocument/2006/relationships/image" Target="../media/image41.jpeg"/><Relationship Id="rId4" Type="http://schemas.openxmlformats.org/officeDocument/2006/relationships/image" Target="../media/image40.jpe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image" Target="../media/image45.jpeg"/><Relationship Id="rId1" Type="http://schemas.openxmlformats.org/officeDocument/2006/relationships/slideLayout" Target="../slideLayouts/slideLayout1.xml"/><Relationship Id="rId5" Type="http://schemas.openxmlformats.org/officeDocument/2006/relationships/image" Target="../media/image48.jpeg"/><Relationship Id="rId4" Type="http://schemas.openxmlformats.org/officeDocument/2006/relationships/image" Target="../media/image47.jpeg"/></Relationships>
</file>

<file path=ppt/slides/_rels/slide23.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49.jpeg"/><Relationship Id="rId1" Type="http://schemas.openxmlformats.org/officeDocument/2006/relationships/slideLayout" Target="../slideLayouts/slideLayout1.xml"/><Relationship Id="rId5" Type="http://schemas.openxmlformats.org/officeDocument/2006/relationships/image" Target="../media/image52.jpeg"/><Relationship Id="rId4" Type="http://schemas.openxmlformats.org/officeDocument/2006/relationships/image" Target="../media/image51.jpeg"/></Relationships>
</file>

<file path=ppt/slides/_rels/slide2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4" Type="http://schemas.openxmlformats.org/officeDocument/2006/relationships/image" Target="../media/image55.jpeg"/></Relationships>
</file>

<file path=ppt/slides/_rels/slide25.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4" Type="http://schemas.openxmlformats.org/officeDocument/2006/relationships/image" Target="../media/image60.jpeg"/></Relationships>
</file>

<file path=ppt/slides/_rels/slide28.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29.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gif"/><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1.xml"/><Relationship Id="rId5" Type="http://schemas.openxmlformats.org/officeDocument/2006/relationships/image" Target="../media/image9.jpeg"/><Relationship Id="rId4"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2285992"/>
            <a:ext cx="9144000" cy="830997"/>
          </a:xfrm>
          <a:prstGeom prst="rect">
            <a:avLst/>
          </a:prstGeom>
          <a:effectLst>
            <a:innerShdw blurRad="63500" dist="50800" dir="8100000">
              <a:prstClr val="black">
                <a:alpha val="50000"/>
              </a:prstClr>
            </a:innerShdw>
          </a:effectLst>
        </p:spPr>
        <p:style>
          <a:lnRef idx="1">
            <a:schemeClr val="accent3"/>
          </a:lnRef>
          <a:fillRef idx="3">
            <a:schemeClr val="accent3"/>
          </a:fillRef>
          <a:effectRef idx="2">
            <a:schemeClr val="accent3"/>
          </a:effectRef>
          <a:fontRef idx="minor">
            <a:schemeClr val="lt1"/>
          </a:fontRef>
        </p:style>
        <p:txBody>
          <a:bodyPr wrap="square" rtlCol="0">
            <a:spAutoFit/>
          </a:bodyPr>
          <a:lstStyle/>
          <a:p>
            <a:pPr algn="ctr"/>
            <a:r>
              <a:rPr lang="hr-HR" sz="2400" b="1" dirty="0" smtClean="0"/>
              <a:t>100. godina postojanja „Šumskog vrta“ Fakulteta šumarstva i drvne tehnologije</a:t>
            </a:r>
            <a:endParaRPr lang="hr-HR" sz="2400" dirty="0"/>
          </a:p>
        </p:txBody>
      </p:sp>
      <p:sp>
        <p:nvSpPr>
          <p:cNvPr id="6" name="TextBox 5"/>
          <p:cNvSpPr txBox="1"/>
          <p:nvPr/>
        </p:nvSpPr>
        <p:spPr>
          <a:xfrm>
            <a:off x="3786182" y="4214818"/>
            <a:ext cx="184731" cy="369332"/>
          </a:xfrm>
          <a:prstGeom prst="rect">
            <a:avLst/>
          </a:prstGeom>
          <a:noFill/>
        </p:spPr>
        <p:txBody>
          <a:bodyPr wrap="none" rtlCol="0">
            <a:spAutoFit/>
          </a:bodyPr>
          <a:lstStyle/>
          <a:p>
            <a:endParaRPr lang="hr-HR" dirty="0"/>
          </a:p>
        </p:txBody>
      </p:sp>
      <p:sp>
        <p:nvSpPr>
          <p:cNvPr id="7" name="TextBox 6"/>
          <p:cNvSpPr txBox="1"/>
          <p:nvPr/>
        </p:nvSpPr>
        <p:spPr>
          <a:xfrm>
            <a:off x="0" y="4214818"/>
            <a:ext cx="9144000" cy="1415772"/>
          </a:xfrm>
          <a:prstGeom prst="rect">
            <a:avLst/>
          </a:prstGeom>
          <a:noFill/>
        </p:spPr>
        <p:txBody>
          <a:bodyPr wrap="square" rtlCol="0">
            <a:spAutoFit/>
          </a:bodyPr>
          <a:lstStyle/>
          <a:p>
            <a:pPr algn="ctr"/>
            <a:r>
              <a:rPr lang="hr-HR" sz="1600" b="1" dirty="0" err="1" smtClean="0"/>
              <a:t>Izv</a:t>
            </a:r>
            <a:r>
              <a:rPr lang="hr-HR" sz="1600" b="1" dirty="0" smtClean="0"/>
              <a:t>. </a:t>
            </a:r>
            <a:r>
              <a:rPr lang="hr-HR" sz="1600" b="1" dirty="0" err="1" smtClean="0"/>
              <a:t>prof</a:t>
            </a:r>
            <a:r>
              <a:rPr lang="hr-HR" sz="1600" b="1" dirty="0" smtClean="0"/>
              <a:t>. dr. </a:t>
            </a:r>
            <a:r>
              <a:rPr lang="hr-HR" sz="1600" b="1" dirty="0" err="1" smtClean="0"/>
              <a:t>sc</a:t>
            </a:r>
            <a:r>
              <a:rPr lang="hr-HR" sz="1600" b="1" dirty="0" smtClean="0"/>
              <a:t>. Damir </a:t>
            </a:r>
            <a:r>
              <a:rPr lang="hr-HR" sz="1600" b="1" dirty="0" err="1" smtClean="0"/>
              <a:t>Drvodelić</a:t>
            </a:r>
            <a:endParaRPr lang="hr-HR" sz="1600" b="1" dirty="0" smtClean="0"/>
          </a:p>
          <a:p>
            <a:pPr algn="ctr"/>
            <a:endParaRPr lang="hr-HR" sz="1400" dirty="0" smtClean="0"/>
          </a:p>
          <a:p>
            <a:pPr algn="ctr"/>
            <a:r>
              <a:rPr lang="hr-HR" sz="1400" dirty="0" smtClean="0"/>
              <a:t>Sveučilište u Zagrebu Fakultet šumarstva i drvne tehnologije</a:t>
            </a:r>
          </a:p>
          <a:p>
            <a:pPr algn="ctr"/>
            <a:r>
              <a:rPr lang="hr-HR" sz="1400" dirty="0" smtClean="0"/>
              <a:t>Zavod za ekologiju i uzgajanje šuma </a:t>
            </a:r>
          </a:p>
          <a:p>
            <a:pPr algn="ctr"/>
            <a:r>
              <a:rPr lang="hr-HR" sz="1400" dirty="0" err="1" smtClean="0"/>
              <a:t>Svetošimunska</a:t>
            </a:r>
            <a:r>
              <a:rPr lang="hr-HR" sz="1400" dirty="0" smtClean="0"/>
              <a:t> cesta 23, 10000 Zagreb, Hrvatska</a:t>
            </a:r>
          </a:p>
          <a:p>
            <a:pPr algn="ctr"/>
            <a:endParaRPr lang="hr-HR" sz="1400" dirty="0" smtClean="0"/>
          </a:p>
        </p:txBody>
      </p:sp>
      <p:sp>
        <p:nvSpPr>
          <p:cNvPr id="8" name="TextBox 7"/>
          <p:cNvSpPr txBox="1"/>
          <p:nvPr/>
        </p:nvSpPr>
        <p:spPr>
          <a:xfrm>
            <a:off x="0" y="6357958"/>
            <a:ext cx="9144000" cy="369332"/>
          </a:xfrm>
          <a:prstGeom prst="rect">
            <a:avLst/>
          </a:prstGeom>
          <a:noFill/>
        </p:spPr>
        <p:txBody>
          <a:bodyPr wrap="square" rtlCol="0">
            <a:spAutoFit/>
          </a:bodyPr>
          <a:lstStyle/>
          <a:p>
            <a:pPr algn="ctr"/>
            <a:r>
              <a:rPr lang="hr-HR" b="1" dirty="0" smtClean="0"/>
              <a:t>Split, </a:t>
            </a:r>
            <a:r>
              <a:rPr lang="hr-HR" b="1" dirty="0" smtClean="0"/>
              <a:t>11.-</a:t>
            </a:r>
            <a:r>
              <a:rPr lang="hr-HR" b="1" dirty="0" smtClean="0"/>
              <a:t>13. studeni 2021. godine</a:t>
            </a:r>
            <a:endParaRPr lang="hr-HR" b="1" dirty="0"/>
          </a:p>
        </p:txBody>
      </p:sp>
      <p:sp>
        <p:nvSpPr>
          <p:cNvPr id="9" name="Rectangle 8"/>
          <p:cNvSpPr/>
          <p:nvPr/>
        </p:nvSpPr>
        <p:spPr>
          <a:xfrm>
            <a:off x="0" y="3429000"/>
            <a:ext cx="9144000" cy="369332"/>
          </a:xfrm>
          <a:prstGeom prst="rect">
            <a:avLst/>
          </a:prstGeom>
        </p:spPr>
        <p:txBody>
          <a:bodyPr wrap="square">
            <a:spAutoFit/>
          </a:bodyPr>
          <a:lstStyle/>
          <a:p>
            <a:pPr algn="ctr"/>
            <a:r>
              <a:rPr lang="hr-HR" b="1" u="sng" dirty="0" smtClean="0"/>
              <a:t>3. hrvatski stručni skup </a:t>
            </a:r>
            <a:r>
              <a:rPr lang="hr-HR" b="1" u="sng" dirty="0"/>
              <a:t>o </a:t>
            </a:r>
            <a:r>
              <a:rPr lang="hr-HR" b="1" u="sng" dirty="0" smtClean="0"/>
              <a:t>urbanom </a:t>
            </a:r>
            <a:r>
              <a:rPr lang="hr-HR" b="1" u="sng" dirty="0"/>
              <a:t>šumarstvu</a:t>
            </a:r>
            <a:r>
              <a:rPr lang="hr-HR" dirty="0"/>
              <a:t> </a:t>
            </a:r>
          </a:p>
        </p:txBody>
      </p:sp>
      <p:sp>
        <p:nvSpPr>
          <p:cNvPr id="13314" name="AutoShape 2" descr="Fakultet šumarstva i drvne tehnologije, Zagre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sp>
        <p:nvSpPr>
          <p:cNvPr id="13317" name="AutoShape 5" descr="Fakultet šumarstva i drvne tehnologije, Zagreb"/>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hr-HR"/>
          </a:p>
        </p:txBody>
      </p:sp>
      <p:pic>
        <p:nvPicPr>
          <p:cNvPr id="13318" name="Picture 6" descr="C:\Users\Damir\Desktop\index.jpg"/>
          <p:cNvPicPr>
            <a:picLocks noChangeAspect="1" noChangeArrowheads="1"/>
          </p:cNvPicPr>
          <p:nvPr/>
        </p:nvPicPr>
        <p:blipFill>
          <a:blip r:embed="rId2"/>
          <a:srcRect/>
          <a:stretch>
            <a:fillRect/>
          </a:stretch>
        </p:blipFill>
        <p:spPr bwMode="auto">
          <a:xfrm>
            <a:off x="2357422" y="285728"/>
            <a:ext cx="4143375" cy="1104900"/>
          </a:xfrm>
          <a:prstGeom prst="rect">
            <a:avLst/>
          </a:prstGeom>
          <a:noFill/>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DJI_0597.JPG"/>
          <p:cNvPicPr>
            <a:picLocks noChangeAspect="1"/>
          </p:cNvPicPr>
          <p:nvPr/>
        </p:nvPicPr>
        <p:blipFill>
          <a:blip r:embed="rId2" cstate="print"/>
          <a:stretch>
            <a:fillRect/>
          </a:stretch>
        </p:blipFill>
        <p:spPr>
          <a:xfrm>
            <a:off x="0" y="0"/>
            <a:ext cx="9144000" cy="6858000"/>
          </a:xfrm>
          <a:prstGeom prst="rect">
            <a:avLst/>
          </a:prstGeom>
        </p:spPr>
      </p:pic>
      <p:sp>
        <p:nvSpPr>
          <p:cNvPr id="5" name="TextBox 4"/>
          <p:cNvSpPr txBox="1"/>
          <p:nvPr/>
        </p:nvSpPr>
        <p:spPr>
          <a:xfrm>
            <a:off x="1571604" y="214290"/>
            <a:ext cx="5609228" cy="369332"/>
          </a:xfrm>
          <a:prstGeom prst="rect">
            <a:avLst/>
          </a:prstGeom>
          <a:noFill/>
        </p:spPr>
        <p:txBody>
          <a:bodyPr wrap="none" rtlCol="0">
            <a:spAutoFit/>
          </a:bodyPr>
          <a:lstStyle/>
          <a:p>
            <a:r>
              <a:rPr lang="hr-HR" b="1" dirty="0" smtClean="0">
                <a:solidFill>
                  <a:srgbClr val="FFFF00"/>
                </a:solidFill>
              </a:rPr>
              <a:t>Današnji izgled “Šumskog vrta” snimljen uz pomoć </a:t>
            </a:r>
            <a:r>
              <a:rPr lang="hr-HR" b="1" dirty="0" err="1" smtClean="0">
                <a:solidFill>
                  <a:srgbClr val="FFFF00"/>
                </a:solidFill>
              </a:rPr>
              <a:t>drona</a:t>
            </a:r>
            <a:endParaRPr lang="hr-HR" b="1" dirty="0">
              <a:solidFill>
                <a:srgbClr val="FFFF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2"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285720" y="3429000"/>
            <a:ext cx="1857388" cy="2643206"/>
          </a:xfrm>
          <a:prstGeom prst="rect">
            <a:avLst/>
          </a:prstGeom>
        </p:spPr>
      </p:pic>
      <p:sp>
        <p:nvSpPr>
          <p:cNvPr id="5" name="Rectangle 4"/>
          <p:cNvSpPr/>
          <p:nvPr/>
        </p:nvSpPr>
        <p:spPr>
          <a:xfrm>
            <a:off x="0" y="285728"/>
            <a:ext cx="9144000" cy="646331"/>
          </a:xfrm>
          <a:prstGeom prst="rect">
            <a:avLst/>
          </a:prstGeom>
        </p:spPr>
        <p:txBody>
          <a:bodyPr wrap="square">
            <a:spAutoFit/>
          </a:bodyPr>
          <a:lstStyle/>
          <a:p>
            <a:r>
              <a:rPr lang="hr-HR" b="1" dirty="0" smtClean="0">
                <a:solidFill>
                  <a:srgbClr val="FF0000"/>
                </a:solidFill>
              </a:rPr>
              <a:t>A. Prostorna </a:t>
            </a:r>
            <a:r>
              <a:rPr lang="hr-HR" b="1" dirty="0" smtClean="0">
                <a:solidFill>
                  <a:srgbClr val="FF0000"/>
                </a:solidFill>
              </a:rPr>
              <a:t>interpolacija reakcije tla u vodi i udjela CaCO</a:t>
            </a:r>
            <a:r>
              <a:rPr lang="hr-HR" b="1" baseline="-25000" dirty="0" smtClean="0">
                <a:solidFill>
                  <a:srgbClr val="FF0000"/>
                </a:solidFill>
              </a:rPr>
              <a:t>3</a:t>
            </a:r>
            <a:r>
              <a:rPr lang="hr-HR" b="1" dirty="0" smtClean="0">
                <a:solidFill>
                  <a:srgbClr val="FF0000"/>
                </a:solidFill>
              </a:rPr>
              <a:t> za uzorke tla uzete s dubina 0-30 cm i 30-60 cm dubine</a:t>
            </a:r>
            <a:endParaRPr lang="hr-HR" b="1" dirty="0">
              <a:solidFill>
                <a:srgbClr val="FF0000"/>
              </a:solidFill>
            </a:endParaRPr>
          </a:p>
        </p:txBody>
      </p:sp>
      <p:pic>
        <p:nvPicPr>
          <p:cNvPr id="6" name="Picture 5"/>
          <p:cNvPicPr/>
          <p:nvPr/>
        </p:nvPicPr>
        <p:blipFill>
          <a:blip r:embed="rId3"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2214546" y="3429000"/>
            <a:ext cx="2571768" cy="2643206"/>
          </a:xfrm>
          <a:prstGeom prst="rect">
            <a:avLst/>
          </a:prstGeom>
        </p:spPr>
      </p:pic>
      <p:sp>
        <p:nvSpPr>
          <p:cNvPr id="4097" name="Rectangle 1"/>
          <p:cNvSpPr>
            <a:spLocks noChangeArrowheads="1"/>
          </p:cNvSpPr>
          <p:nvPr/>
        </p:nvSpPr>
        <p:spPr bwMode="auto">
          <a:xfrm>
            <a:off x="0" y="1142984"/>
            <a:ext cx="9144000" cy="64633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1" i="0" u="none" strike="noStrike" cap="none" normalizeH="0" baseline="0" dirty="0" smtClean="0">
                <a:ln>
                  <a:noFill/>
                </a:ln>
                <a:solidFill>
                  <a:srgbClr val="FF0000"/>
                </a:solidFill>
                <a:effectLst/>
                <a:ea typeface="Calibri" pitchFamily="34" charset="0"/>
                <a:cs typeface="Arial" pitchFamily="34" charset="0"/>
              </a:rPr>
              <a:t>B. Prostorna raspodjela udjela ukupnog dušika (</a:t>
            </a:r>
            <a:r>
              <a:rPr kumimoji="0" lang="hr-HR" b="1" i="0" u="none" strike="noStrike" cap="none" normalizeH="0" baseline="0" dirty="0" err="1" smtClean="0">
                <a:ln>
                  <a:noFill/>
                </a:ln>
                <a:solidFill>
                  <a:srgbClr val="FF0000"/>
                </a:solidFill>
                <a:effectLst/>
                <a:ea typeface="Calibri" pitchFamily="34" charset="0"/>
                <a:cs typeface="Arial" pitchFamily="34" charset="0"/>
              </a:rPr>
              <a:t>Ntot</a:t>
            </a:r>
            <a:r>
              <a:rPr kumimoji="0" lang="hr-HR" b="1" i="0" u="none" strike="noStrike" cap="none" normalizeH="0" baseline="0" dirty="0" smtClean="0">
                <a:ln>
                  <a:noFill/>
                </a:ln>
                <a:solidFill>
                  <a:srgbClr val="FF0000"/>
                </a:solidFill>
                <a:effectLst/>
                <a:ea typeface="Calibri" pitchFamily="34" charset="0"/>
                <a:cs typeface="Arial" pitchFamily="34" charset="0"/>
              </a:rPr>
              <a:t>) i organskog ugljika (</a:t>
            </a:r>
            <a:r>
              <a:rPr kumimoji="0" lang="hr-HR" b="1" i="0" u="none" strike="noStrike" cap="none" normalizeH="0" baseline="0" dirty="0" err="1" smtClean="0">
                <a:ln>
                  <a:noFill/>
                </a:ln>
                <a:solidFill>
                  <a:srgbClr val="FF0000"/>
                </a:solidFill>
                <a:effectLst/>
                <a:ea typeface="Calibri" pitchFamily="34" charset="0"/>
                <a:cs typeface="Arial" pitchFamily="34" charset="0"/>
              </a:rPr>
              <a:t>Org</a:t>
            </a:r>
            <a:r>
              <a:rPr kumimoji="0" lang="hr-HR" b="1" i="0" u="none" strike="noStrike" cap="none" normalizeH="0" baseline="0" dirty="0" smtClean="0">
                <a:ln>
                  <a:noFill/>
                </a:ln>
                <a:solidFill>
                  <a:srgbClr val="FF0000"/>
                </a:solidFill>
                <a:effectLst/>
                <a:ea typeface="Calibri" pitchFamily="34" charset="0"/>
                <a:cs typeface="Arial" pitchFamily="34" charset="0"/>
              </a:rPr>
              <a:t> C) u tlu od 0-30 cm.</a:t>
            </a:r>
            <a:endParaRPr kumimoji="0" lang="hr-HR" b="1" i="0" u="none" strike="noStrike" cap="none" normalizeH="0" baseline="0" dirty="0" smtClean="0">
              <a:ln>
                <a:noFill/>
              </a:ln>
              <a:solidFill>
                <a:srgbClr val="FF0000"/>
              </a:solidFill>
              <a:effectLst/>
              <a:cs typeface="Arial" pitchFamily="34" charset="0"/>
            </a:endParaRPr>
          </a:p>
        </p:txBody>
      </p:sp>
      <p:pic>
        <p:nvPicPr>
          <p:cNvPr id="8" name="Picture 7"/>
          <p:cNvPicPr/>
          <p:nvPr/>
        </p:nvPicPr>
        <p:blipFill>
          <a:blip r:embed="rId4"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4857752" y="3429000"/>
            <a:ext cx="2071702" cy="2643206"/>
          </a:xfrm>
          <a:prstGeom prst="rect">
            <a:avLst/>
          </a:prstGeom>
        </p:spPr>
      </p:pic>
      <p:sp>
        <p:nvSpPr>
          <p:cNvPr id="9" name="Rectangle 8"/>
          <p:cNvSpPr/>
          <p:nvPr/>
        </p:nvSpPr>
        <p:spPr>
          <a:xfrm>
            <a:off x="0" y="1928802"/>
            <a:ext cx="9144000" cy="369332"/>
          </a:xfrm>
          <a:prstGeom prst="rect">
            <a:avLst/>
          </a:prstGeom>
        </p:spPr>
        <p:txBody>
          <a:bodyPr wrap="square">
            <a:spAutoFit/>
          </a:bodyPr>
          <a:lstStyle/>
          <a:p>
            <a:r>
              <a:rPr lang="hr-HR" b="1" dirty="0" smtClean="0">
                <a:solidFill>
                  <a:srgbClr val="FF0000"/>
                </a:solidFill>
              </a:rPr>
              <a:t>C. Prostorna </a:t>
            </a:r>
            <a:r>
              <a:rPr lang="hr-HR" b="1" dirty="0" smtClean="0">
                <a:solidFill>
                  <a:srgbClr val="FF0000"/>
                </a:solidFill>
              </a:rPr>
              <a:t>raspodjela </a:t>
            </a:r>
            <a:r>
              <a:rPr lang="hr-HR" b="1" dirty="0" err="1" smtClean="0">
                <a:solidFill>
                  <a:srgbClr val="FF0000"/>
                </a:solidFill>
              </a:rPr>
              <a:t>makroelemenata</a:t>
            </a:r>
            <a:r>
              <a:rPr lang="hr-HR" b="1" dirty="0" smtClean="0">
                <a:solidFill>
                  <a:srgbClr val="FF0000"/>
                </a:solidFill>
              </a:rPr>
              <a:t> P, K, </a:t>
            </a:r>
            <a:r>
              <a:rPr lang="hr-HR" b="1" dirty="0" err="1" smtClean="0">
                <a:solidFill>
                  <a:srgbClr val="FF0000"/>
                </a:solidFill>
              </a:rPr>
              <a:t>Ca</a:t>
            </a:r>
            <a:r>
              <a:rPr lang="hr-HR" b="1" dirty="0" smtClean="0">
                <a:solidFill>
                  <a:srgbClr val="FF0000"/>
                </a:solidFill>
              </a:rPr>
              <a:t> i Mg (N = 18) u tlu na dubini 0-30 </a:t>
            </a:r>
            <a:r>
              <a:rPr lang="hr-HR" b="1" dirty="0" smtClean="0">
                <a:solidFill>
                  <a:srgbClr val="FF0000"/>
                </a:solidFill>
              </a:rPr>
              <a:t>cm</a:t>
            </a:r>
            <a:endParaRPr lang="hr-HR" b="1" dirty="0">
              <a:solidFill>
                <a:srgbClr val="FF0000"/>
              </a:solidFill>
            </a:endParaRPr>
          </a:p>
        </p:txBody>
      </p:sp>
      <p:pic>
        <p:nvPicPr>
          <p:cNvPr id="10" name="Picture 9"/>
          <p:cNvPicPr/>
          <p:nvPr/>
        </p:nvPicPr>
        <p:blipFill>
          <a:blip r:embed="rId5" cstate="print">
            <a:extLst>
              <a:ext uri="{28A0092B-C50C-407E-A947-70E740481C1C}">
                <a14:useLocalDpi xmlns:ve="http://schemas.openxmlformats.org/markup-compatibility/2006" xmlns:m="http://schemas.openxmlformats.org/officeDocument/2006/math" xmlns:wp="http://schemas.openxmlformats.org/drawingml/2006/wordprocessingDrawing" xmlns:wne="http://schemas.microsoft.com/office/word/2006/wordml" xmlns="" xmlns:wpc="http://schemas.microsoft.com/office/word/2010/wordprocessingCanvas" xmlns:mc="http://schemas.openxmlformats.org/markup-compatibility/2006" xmlns:o="urn:schemas-microsoft-com:office:office" xmlns:v="urn:schemas-microsoft-com:vml" xmlns:wp14="http://schemas.microsoft.com/office/word/2010/wordprocessingDrawing" xmlns:w10="urn:schemas-microsoft-com:office:word" xmlns:w="http://schemas.openxmlformats.org/wordprocessingml/2006/main" xmlns:w14="http://schemas.microsoft.com/office/word/2010/wordml" xmlns:w15="http://schemas.microsoft.com/office/word/2012/wordml" xmlns:wpg="http://schemas.microsoft.com/office/word/2010/wordprocessingGroup" xmlns:wpi="http://schemas.microsoft.com/office/word/2010/wordprocessingInk" xmlns:wps="http://schemas.microsoft.com/office/word/2010/wordprocessingShape" xmlns:a14="http://schemas.microsoft.com/office/drawing/2010/main" xmlns:pic="http://schemas.openxmlformats.org/drawingml/2006/picture" xmlns:lc="http://schemas.openxmlformats.org/drawingml/2006/lockedCanvas" val="0"/>
              </a:ext>
            </a:extLst>
          </a:blip>
          <a:stretch>
            <a:fillRect/>
          </a:stretch>
        </p:blipFill>
        <p:spPr>
          <a:xfrm>
            <a:off x="7000892" y="3429000"/>
            <a:ext cx="1857388" cy="2643206"/>
          </a:xfrm>
          <a:prstGeom prst="rect">
            <a:avLst/>
          </a:prstGeom>
        </p:spPr>
      </p:pic>
      <p:sp>
        <p:nvSpPr>
          <p:cNvPr id="11" name="Rectangle 10"/>
          <p:cNvSpPr/>
          <p:nvPr/>
        </p:nvSpPr>
        <p:spPr>
          <a:xfrm>
            <a:off x="0" y="2643182"/>
            <a:ext cx="9144000" cy="369332"/>
          </a:xfrm>
          <a:prstGeom prst="rect">
            <a:avLst/>
          </a:prstGeom>
        </p:spPr>
        <p:txBody>
          <a:bodyPr wrap="square">
            <a:spAutoFit/>
          </a:bodyPr>
          <a:lstStyle/>
          <a:p>
            <a:r>
              <a:rPr lang="hr-HR" b="1" dirty="0" smtClean="0">
                <a:solidFill>
                  <a:srgbClr val="FF0000"/>
                </a:solidFill>
              </a:rPr>
              <a:t>D. Prostorna </a:t>
            </a:r>
            <a:r>
              <a:rPr lang="hr-HR" b="1" dirty="0" smtClean="0">
                <a:solidFill>
                  <a:srgbClr val="FF0000"/>
                </a:solidFill>
              </a:rPr>
              <a:t>raspodjela </a:t>
            </a:r>
            <a:r>
              <a:rPr lang="hr-HR" b="1" dirty="0" err="1" smtClean="0">
                <a:solidFill>
                  <a:srgbClr val="FF0000"/>
                </a:solidFill>
              </a:rPr>
              <a:t>mikroelemenata</a:t>
            </a:r>
            <a:r>
              <a:rPr lang="hr-HR" b="1" dirty="0" smtClean="0">
                <a:solidFill>
                  <a:srgbClr val="FF0000"/>
                </a:solidFill>
              </a:rPr>
              <a:t> </a:t>
            </a:r>
            <a:r>
              <a:rPr lang="hr-HR" b="1" dirty="0" err="1" smtClean="0">
                <a:solidFill>
                  <a:srgbClr val="FF0000"/>
                </a:solidFill>
              </a:rPr>
              <a:t>Fe</a:t>
            </a:r>
            <a:r>
              <a:rPr lang="hr-HR" b="1" dirty="0" smtClean="0">
                <a:solidFill>
                  <a:srgbClr val="FF0000"/>
                </a:solidFill>
              </a:rPr>
              <a:t>, </a:t>
            </a:r>
            <a:r>
              <a:rPr lang="hr-HR" b="1" dirty="0" err="1" smtClean="0">
                <a:solidFill>
                  <a:srgbClr val="FF0000"/>
                </a:solidFill>
              </a:rPr>
              <a:t>Cu</a:t>
            </a:r>
            <a:r>
              <a:rPr lang="hr-HR" b="1" dirty="0" smtClean="0">
                <a:solidFill>
                  <a:srgbClr val="FF0000"/>
                </a:solidFill>
              </a:rPr>
              <a:t>, </a:t>
            </a:r>
            <a:r>
              <a:rPr lang="hr-HR" b="1" dirty="0" err="1" smtClean="0">
                <a:solidFill>
                  <a:srgbClr val="FF0000"/>
                </a:solidFill>
              </a:rPr>
              <a:t>Mn</a:t>
            </a:r>
            <a:r>
              <a:rPr lang="hr-HR" b="1" dirty="0" smtClean="0">
                <a:solidFill>
                  <a:srgbClr val="FF0000"/>
                </a:solidFill>
              </a:rPr>
              <a:t> i </a:t>
            </a:r>
            <a:r>
              <a:rPr lang="hr-HR" b="1" dirty="0" err="1" smtClean="0">
                <a:solidFill>
                  <a:srgbClr val="FF0000"/>
                </a:solidFill>
              </a:rPr>
              <a:t>Zn</a:t>
            </a:r>
            <a:r>
              <a:rPr lang="hr-HR" b="1" dirty="0" smtClean="0">
                <a:solidFill>
                  <a:srgbClr val="FF0000"/>
                </a:solidFill>
              </a:rPr>
              <a:t> (N = 18) u tlu na dubini 0-30 cm</a:t>
            </a:r>
            <a:endParaRPr lang="hr-HR" b="1" dirty="0">
              <a:solidFill>
                <a:srgbClr val="FF0000"/>
              </a:solidFill>
            </a:endParaRPr>
          </a:p>
        </p:txBody>
      </p:sp>
      <p:sp>
        <p:nvSpPr>
          <p:cNvPr id="12" name="Rectangle 11"/>
          <p:cNvSpPr/>
          <p:nvPr/>
        </p:nvSpPr>
        <p:spPr>
          <a:xfrm>
            <a:off x="1000100" y="3071810"/>
            <a:ext cx="377026" cy="369332"/>
          </a:xfrm>
          <a:prstGeom prst="rect">
            <a:avLst/>
          </a:prstGeom>
        </p:spPr>
        <p:txBody>
          <a:bodyPr wrap="none">
            <a:spAutoFit/>
          </a:bodyPr>
          <a:lstStyle/>
          <a:p>
            <a:r>
              <a:rPr lang="hr-HR" b="1" dirty="0" smtClean="0">
                <a:solidFill>
                  <a:srgbClr val="FF0000"/>
                </a:solidFill>
              </a:rPr>
              <a:t>A </a:t>
            </a:r>
            <a:endParaRPr lang="hr-HR" dirty="0"/>
          </a:p>
        </p:txBody>
      </p:sp>
      <p:sp>
        <p:nvSpPr>
          <p:cNvPr id="13" name="Rectangle 12"/>
          <p:cNvSpPr/>
          <p:nvPr/>
        </p:nvSpPr>
        <p:spPr>
          <a:xfrm>
            <a:off x="3286116" y="3071810"/>
            <a:ext cx="377026" cy="369332"/>
          </a:xfrm>
          <a:prstGeom prst="rect">
            <a:avLst/>
          </a:prstGeom>
        </p:spPr>
        <p:txBody>
          <a:bodyPr wrap="none">
            <a:spAutoFit/>
          </a:bodyPr>
          <a:lstStyle/>
          <a:p>
            <a:r>
              <a:rPr lang="hr-HR" b="1" dirty="0" smtClean="0">
                <a:solidFill>
                  <a:srgbClr val="FF0000"/>
                </a:solidFill>
              </a:rPr>
              <a:t>B </a:t>
            </a:r>
            <a:endParaRPr lang="hr-HR" dirty="0"/>
          </a:p>
        </p:txBody>
      </p:sp>
      <p:sp>
        <p:nvSpPr>
          <p:cNvPr id="14" name="Rectangle 13"/>
          <p:cNvSpPr/>
          <p:nvPr/>
        </p:nvSpPr>
        <p:spPr>
          <a:xfrm>
            <a:off x="5715008" y="3071810"/>
            <a:ext cx="359394" cy="369332"/>
          </a:xfrm>
          <a:prstGeom prst="rect">
            <a:avLst/>
          </a:prstGeom>
        </p:spPr>
        <p:txBody>
          <a:bodyPr wrap="none">
            <a:spAutoFit/>
          </a:bodyPr>
          <a:lstStyle/>
          <a:p>
            <a:r>
              <a:rPr lang="hr-HR" b="1" dirty="0" smtClean="0">
                <a:solidFill>
                  <a:srgbClr val="FF0000"/>
                </a:solidFill>
              </a:rPr>
              <a:t>C </a:t>
            </a:r>
            <a:endParaRPr lang="hr-HR" dirty="0"/>
          </a:p>
        </p:txBody>
      </p:sp>
      <p:sp>
        <p:nvSpPr>
          <p:cNvPr id="15" name="Rectangle 14"/>
          <p:cNvSpPr/>
          <p:nvPr/>
        </p:nvSpPr>
        <p:spPr>
          <a:xfrm>
            <a:off x="7786710" y="3071810"/>
            <a:ext cx="383438" cy="369332"/>
          </a:xfrm>
          <a:prstGeom prst="rect">
            <a:avLst/>
          </a:prstGeom>
        </p:spPr>
        <p:txBody>
          <a:bodyPr wrap="none">
            <a:spAutoFit/>
          </a:bodyPr>
          <a:lstStyle/>
          <a:p>
            <a:r>
              <a:rPr lang="hr-HR" b="1" dirty="0" smtClean="0">
                <a:solidFill>
                  <a:srgbClr val="FF0000"/>
                </a:solidFill>
              </a:rPr>
              <a:t>D </a:t>
            </a:r>
            <a:endParaRPr lang="hr-HR" dirty="0"/>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0" y="357166"/>
            <a:ext cx="9144000" cy="2862322"/>
          </a:xfrm>
          <a:prstGeom prst="rect">
            <a:avLst/>
          </a:prstGeom>
        </p:spPr>
        <p:txBody>
          <a:bodyPr wrap="square">
            <a:spAutoFit/>
          </a:bodyPr>
          <a:lstStyle/>
          <a:p>
            <a:pPr algn="just"/>
            <a:r>
              <a:rPr lang="hr-HR" b="1" dirty="0" smtClean="0"/>
              <a:t>Danas je Šumski vrt moderni i opremljeni rasadnik u potpunom vlasništvu Fakulteta šumarstva i drvne tehnologije s površinom koja se nije bitno mijenjala od početne i iznosi oko 2,6 ha. Rasadnik je potpuno otvoren za studente Fakulteta šumarstva i drvne tehnologije ali i ostale studente koji u njemu </a:t>
            </a:r>
            <a:r>
              <a:rPr lang="hr-HR" b="1" dirty="0" smtClean="0"/>
              <a:t>održavaju praktične vježbe i terenske nastave iz obaveznih predmeta, osnivaju </a:t>
            </a:r>
            <a:r>
              <a:rPr lang="hr-HR" b="1" dirty="0" smtClean="0"/>
              <a:t>brojne pokuse za pisanje svojih završnih, diplomskih, specijalističkih i doktorskih radova. </a:t>
            </a:r>
            <a:r>
              <a:rPr lang="hr-HR" b="1" dirty="0" smtClean="0"/>
              <a:t>Brojni </a:t>
            </a:r>
            <a:r>
              <a:rPr lang="hr-HR" b="1" dirty="0" smtClean="0"/>
              <a:t>navedeni radovi obranjeni su zahvaljujući znanstvenim istraživanjima i pokusima postavljenim u Šumskom vrtu. </a:t>
            </a:r>
            <a:r>
              <a:rPr lang="hr-HR" b="1" dirty="0" smtClean="0"/>
              <a:t>Održavaju se radionice koje potiče Studenska udruga šumarstva i Udruga studenata urbanog šumarstva. Naročito </a:t>
            </a:r>
            <a:r>
              <a:rPr lang="hr-HR" b="1" dirty="0" smtClean="0"/>
              <a:t>je pogodan za istraživanje svih oblika problematike šumskog sjemenarstva, šumskog rasadničarstva i rasadničke proizvodnje sadnica ukrasnog drveća i grmlja.</a:t>
            </a:r>
            <a:endParaRPr lang="hr-HR" b="1" dirty="0"/>
          </a:p>
        </p:txBody>
      </p:sp>
      <p:pic>
        <p:nvPicPr>
          <p:cNvPr id="17" name="Picture 16" descr="DJI_0579.JPG"/>
          <p:cNvPicPr>
            <a:picLocks noChangeAspect="1"/>
          </p:cNvPicPr>
          <p:nvPr/>
        </p:nvPicPr>
        <p:blipFill>
          <a:blip r:embed="rId2" cstate="print"/>
          <a:stretch>
            <a:fillRect/>
          </a:stretch>
        </p:blipFill>
        <p:spPr>
          <a:xfrm>
            <a:off x="119031" y="3286124"/>
            <a:ext cx="4381531" cy="3286148"/>
          </a:xfrm>
          <a:prstGeom prst="rect">
            <a:avLst/>
          </a:prstGeom>
        </p:spPr>
      </p:pic>
      <p:pic>
        <p:nvPicPr>
          <p:cNvPr id="18" name="Picture 17" descr="DJI_0594.JPG"/>
          <p:cNvPicPr>
            <a:picLocks noChangeAspect="1"/>
          </p:cNvPicPr>
          <p:nvPr/>
        </p:nvPicPr>
        <p:blipFill>
          <a:blip r:embed="rId3" cstate="print"/>
          <a:stretch>
            <a:fillRect/>
          </a:stretch>
        </p:blipFill>
        <p:spPr>
          <a:xfrm>
            <a:off x="4643438" y="3286124"/>
            <a:ext cx="4381532" cy="3286149"/>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D:\Moji dokumenti\stručni skupovi\Split2021\100 godina Šumskog vrta\100 godina Šumskog vrta_slike za ppt\bolje slike\DSCF0014.JPG"/>
          <p:cNvPicPr>
            <a:picLocks noChangeAspect="1" noChangeArrowheads="1"/>
          </p:cNvPicPr>
          <p:nvPr/>
        </p:nvPicPr>
        <p:blipFill>
          <a:blip r:embed="rId2"/>
          <a:srcRect/>
          <a:stretch>
            <a:fillRect/>
          </a:stretch>
        </p:blipFill>
        <p:spPr bwMode="auto">
          <a:xfrm>
            <a:off x="285720" y="500042"/>
            <a:ext cx="4095779" cy="3071834"/>
          </a:xfrm>
          <a:prstGeom prst="rect">
            <a:avLst/>
          </a:prstGeom>
          <a:noFill/>
        </p:spPr>
      </p:pic>
      <p:pic>
        <p:nvPicPr>
          <p:cNvPr id="1027" name="Picture 3" descr="D:\Moji dokumenti\stručni skupovi\Split2021\100 godina Šumskog vrta\100 godina Šumskog vrta_slike za ppt\bolje slike\DSCF0055.JPG"/>
          <p:cNvPicPr>
            <a:picLocks noChangeAspect="1" noChangeArrowheads="1"/>
          </p:cNvPicPr>
          <p:nvPr/>
        </p:nvPicPr>
        <p:blipFill>
          <a:blip r:embed="rId3"/>
          <a:srcRect/>
          <a:stretch>
            <a:fillRect/>
          </a:stretch>
        </p:blipFill>
        <p:spPr bwMode="auto">
          <a:xfrm>
            <a:off x="4500562" y="500042"/>
            <a:ext cx="4095779" cy="3071834"/>
          </a:xfrm>
          <a:prstGeom prst="rect">
            <a:avLst/>
          </a:prstGeom>
          <a:noFill/>
        </p:spPr>
      </p:pic>
      <p:pic>
        <p:nvPicPr>
          <p:cNvPr id="6" name="Picture 6" descr="DSCF0031"/>
          <p:cNvPicPr>
            <a:picLocks noChangeAspect="1" noChangeArrowheads="1"/>
          </p:cNvPicPr>
          <p:nvPr/>
        </p:nvPicPr>
        <p:blipFill>
          <a:blip r:embed="rId4"/>
          <a:srcRect/>
          <a:stretch>
            <a:fillRect/>
          </a:stretch>
        </p:blipFill>
        <p:spPr bwMode="auto">
          <a:xfrm>
            <a:off x="2571736" y="3929066"/>
            <a:ext cx="3529012" cy="2647950"/>
          </a:xfrm>
          <a:prstGeom prst="rect">
            <a:avLst/>
          </a:prstGeom>
          <a:noFill/>
          <a:ln w="9525">
            <a:noFill/>
            <a:miter lim="800000"/>
            <a:headEnd/>
            <a:tailEnd/>
          </a:ln>
        </p:spPr>
      </p:pic>
      <p:sp>
        <p:nvSpPr>
          <p:cNvPr id="7" name="Rectangle 6"/>
          <p:cNvSpPr/>
          <p:nvPr/>
        </p:nvSpPr>
        <p:spPr>
          <a:xfrm>
            <a:off x="2214546" y="3571876"/>
            <a:ext cx="4517262" cy="369332"/>
          </a:xfrm>
          <a:prstGeom prst="rect">
            <a:avLst/>
          </a:prstGeom>
        </p:spPr>
        <p:txBody>
          <a:bodyPr wrap="none">
            <a:spAutoFit/>
          </a:bodyPr>
          <a:lstStyle/>
          <a:p>
            <a:r>
              <a:rPr lang="hr-HR" b="1" dirty="0" smtClean="0">
                <a:solidFill>
                  <a:srgbClr val="FF0000"/>
                </a:solidFill>
              </a:rPr>
              <a:t>Praktične i demonstrativne studentske vježbe</a:t>
            </a:r>
            <a:endParaRPr lang="hr-HR" b="1" dirty="0">
              <a:solidFill>
                <a:srgbClr val="FF0000"/>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8" presetClass="entr" presetSubtype="0" accel="10000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strVal val="#ppt_w*2.5"/>
                                          </p:val>
                                        </p:tav>
                                        <p:tav tm="100000">
                                          <p:val>
                                            <p:strVal val="#ppt_w"/>
                                          </p:val>
                                        </p:tav>
                                      </p:tavLst>
                                    </p:anim>
                                    <p:anim calcmode="lin" valueType="num">
                                      <p:cBhvr>
                                        <p:cTn id="8" dur="500" fill="hold"/>
                                        <p:tgtEl>
                                          <p:spTgt spid="6"/>
                                        </p:tgtEl>
                                        <p:attrNameLst>
                                          <p:attrName>ppt_h</p:attrName>
                                        </p:attrNameLst>
                                      </p:cBhvr>
                                      <p:tavLst>
                                        <p:tav tm="0">
                                          <p:val>
                                            <p:strVal val="#ppt_h*0.01"/>
                                          </p:val>
                                        </p:tav>
                                        <p:tav tm="100000">
                                          <p:val>
                                            <p:strVal val="#ppt_h"/>
                                          </p:val>
                                        </p:tav>
                                      </p:tavLst>
                                    </p:anim>
                                    <p:anim calcmode="lin" valueType="num">
                                      <p:cBhvr>
                                        <p:cTn id="9" dur="500" fill="hold"/>
                                        <p:tgtEl>
                                          <p:spTgt spid="6"/>
                                        </p:tgtEl>
                                        <p:attrNameLst>
                                          <p:attrName>ppt_x</p:attrName>
                                        </p:attrNameLst>
                                      </p:cBhvr>
                                      <p:tavLst>
                                        <p:tav tm="0">
                                          <p:val>
                                            <p:strVal val="#ppt_x"/>
                                          </p:val>
                                        </p:tav>
                                        <p:tav tm="100000">
                                          <p:val>
                                            <p:strVal val="#ppt_x"/>
                                          </p:val>
                                        </p:tav>
                                      </p:tavLst>
                                    </p:anim>
                                    <p:anim calcmode="lin" valueType="num">
                                      <p:cBhvr>
                                        <p:cTn id="10" dur="500" fill="hold"/>
                                        <p:tgtEl>
                                          <p:spTgt spid="6"/>
                                        </p:tgtEl>
                                        <p:attrNameLst>
                                          <p:attrName>ppt_y</p:attrName>
                                        </p:attrNameLst>
                                      </p:cBhvr>
                                      <p:tavLst>
                                        <p:tav tm="0">
                                          <p:val>
                                            <p:strVal val="#ppt_h+1"/>
                                          </p:val>
                                        </p:tav>
                                        <p:tav tm="100000">
                                          <p:val>
                                            <p:strVal val="#ppt_y"/>
                                          </p:val>
                                        </p:tav>
                                      </p:tavLst>
                                    </p:anim>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2" descr="D:\Moji dokumenti\studenti-završni radovi\paulovnija_Hubak\slike za završni\slike paulovnija_Bager_foto Drvodelic\20171207_115206.jpg"/>
          <p:cNvPicPr>
            <a:picLocks noChangeAspect="1" noChangeArrowheads="1"/>
          </p:cNvPicPr>
          <p:nvPr/>
        </p:nvPicPr>
        <p:blipFill>
          <a:blip r:embed="rId2" cstate="print"/>
          <a:srcRect/>
          <a:stretch>
            <a:fillRect/>
          </a:stretch>
        </p:blipFill>
        <p:spPr bwMode="auto">
          <a:xfrm>
            <a:off x="0" y="928670"/>
            <a:ext cx="9144000" cy="5143500"/>
          </a:xfrm>
          <a:prstGeom prst="rect">
            <a:avLst/>
          </a:prstGeom>
          <a:noFill/>
        </p:spPr>
      </p:pic>
      <p:pic>
        <p:nvPicPr>
          <p:cNvPr id="37891" name="Picture 3" descr="D:\Moji dokumenti\studenti-završni radovi\paulovnija_Hubak\slike za završni\Paulovnija 13.7.2018\20180713_082952.jpg"/>
          <p:cNvPicPr>
            <a:picLocks noChangeAspect="1" noChangeArrowheads="1"/>
          </p:cNvPicPr>
          <p:nvPr/>
        </p:nvPicPr>
        <p:blipFill>
          <a:blip r:embed="rId3" cstate="print"/>
          <a:srcRect/>
          <a:stretch>
            <a:fillRect/>
          </a:stretch>
        </p:blipFill>
        <p:spPr bwMode="auto">
          <a:xfrm>
            <a:off x="4571968" y="4286232"/>
            <a:ext cx="4572032" cy="2571768"/>
          </a:xfrm>
          <a:prstGeom prst="rect">
            <a:avLst/>
          </a:prstGeom>
          <a:noFill/>
        </p:spPr>
      </p:pic>
      <p:pic>
        <p:nvPicPr>
          <p:cNvPr id="6" name="Picture 2" descr="C:\Users\Damir\Desktop\prezentacije za 60 godina sjemenarstva\28082018\DSCF0716.JPG"/>
          <p:cNvPicPr>
            <a:picLocks noChangeAspect="1" noChangeArrowheads="1"/>
          </p:cNvPicPr>
          <p:nvPr/>
        </p:nvPicPr>
        <p:blipFill>
          <a:blip r:embed="rId4"/>
          <a:srcRect/>
          <a:stretch>
            <a:fillRect/>
          </a:stretch>
        </p:blipFill>
        <p:spPr bwMode="auto">
          <a:xfrm>
            <a:off x="6679407" y="0"/>
            <a:ext cx="2464593" cy="3286124"/>
          </a:xfrm>
          <a:prstGeom prst="rect">
            <a:avLst/>
          </a:prstGeom>
          <a:noFill/>
        </p:spPr>
      </p:pic>
      <p:sp>
        <p:nvSpPr>
          <p:cNvPr id="7" name="Rectangle 6"/>
          <p:cNvSpPr/>
          <p:nvPr/>
        </p:nvSpPr>
        <p:spPr>
          <a:xfrm>
            <a:off x="3000364" y="500042"/>
            <a:ext cx="1518173" cy="369332"/>
          </a:xfrm>
          <a:prstGeom prst="rect">
            <a:avLst/>
          </a:prstGeom>
        </p:spPr>
        <p:txBody>
          <a:bodyPr wrap="none">
            <a:spAutoFit/>
          </a:bodyPr>
          <a:lstStyle/>
          <a:p>
            <a:r>
              <a:rPr lang="hr-HR" b="1" dirty="0" smtClean="0">
                <a:solidFill>
                  <a:srgbClr val="FF0000"/>
                </a:solidFill>
              </a:rPr>
              <a:t>Završni radovi</a:t>
            </a:r>
            <a:endParaRPr lang="hr-HR" b="1" dirty="0">
              <a:solidFill>
                <a:srgbClr val="FF0000"/>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2" descr="D:\Moje slike\slike\diplomaki rad-d.kruška\DSCF0023.JPG"/>
          <p:cNvPicPr>
            <a:picLocks noChangeAspect="1" noChangeArrowheads="1"/>
          </p:cNvPicPr>
          <p:nvPr/>
        </p:nvPicPr>
        <p:blipFill>
          <a:blip r:embed="rId2"/>
          <a:srcRect/>
          <a:stretch>
            <a:fillRect/>
          </a:stretch>
        </p:blipFill>
        <p:spPr bwMode="auto">
          <a:xfrm>
            <a:off x="4643438" y="428604"/>
            <a:ext cx="4000527" cy="3000396"/>
          </a:xfrm>
          <a:prstGeom prst="rect">
            <a:avLst/>
          </a:prstGeom>
          <a:noFill/>
        </p:spPr>
      </p:pic>
      <p:pic>
        <p:nvPicPr>
          <p:cNvPr id="36867" name="Picture 3" descr="D:\Moje slike\slike\diplomski rad žir-ulja\hondlova\sjetva\sjetva-drvodelic\DSCN0514.JPG"/>
          <p:cNvPicPr>
            <a:picLocks noChangeAspect="1" noChangeArrowheads="1"/>
          </p:cNvPicPr>
          <p:nvPr/>
        </p:nvPicPr>
        <p:blipFill>
          <a:blip r:embed="rId3"/>
          <a:srcRect/>
          <a:stretch>
            <a:fillRect/>
          </a:stretch>
        </p:blipFill>
        <p:spPr bwMode="auto">
          <a:xfrm>
            <a:off x="428596" y="392885"/>
            <a:ext cx="4048153" cy="3036115"/>
          </a:xfrm>
          <a:prstGeom prst="rect">
            <a:avLst/>
          </a:prstGeom>
          <a:noFill/>
        </p:spPr>
      </p:pic>
      <p:pic>
        <p:nvPicPr>
          <p:cNvPr id="36868" name="Picture 4" descr="D:\Moje slike\slike\diplomski rad-crni orah\DSCF0069.JPG"/>
          <p:cNvPicPr>
            <a:picLocks noChangeAspect="1" noChangeArrowheads="1"/>
          </p:cNvPicPr>
          <p:nvPr/>
        </p:nvPicPr>
        <p:blipFill>
          <a:blip r:embed="rId4"/>
          <a:srcRect/>
          <a:stretch>
            <a:fillRect/>
          </a:stretch>
        </p:blipFill>
        <p:spPr bwMode="auto">
          <a:xfrm>
            <a:off x="428596" y="3643314"/>
            <a:ext cx="4071966" cy="3053975"/>
          </a:xfrm>
          <a:prstGeom prst="rect">
            <a:avLst/>
          </a:prstGeom>
          <a:noFill/>
        </p:spPr>
      </p:pic>
      <p:pic>
        <p:nvPicPr>
          <p:cNvPr id="36869" name="Picture 5" descr="D:\Moje slike\slike\diplomski rad-osmocote\lijehe 27.07.2007\DSCF0034.JPG"/>
          <p:cNvPicPr>
            <a:picLocks noChangeAspect="1" noChangeArrowheads="1"/>
          </p:cNvPicPr>
          <p:nvPr/>
        </p:nvPicPr>
        <p:blipFill>
          <a:blip r:embed="rId5"/>
          <a:srcRect/>
          <a:stretch>
            <a:fillRect/>
          </a:stretch>
        </p:blipFill>
        <p:spPr bwMode="auto">
          <a:xfrm>
            <a:off x="4714875" y="3643314"/>
            <a:ext cx="4000528" cy="3000396"/>
          </a:xfrm>
          <a:prstGeom prst="rect">
            <a:avLst/>
          </a:prstGeom>
          <a:noFill/>
        </p:spPr>
      </p:pic>
      <p:pic>
        <p:nvPicPr>
          <p:cNvPr id="36870" name="Picture 6" descr="D:\Moje slike\slike\diplomski rad žir-ulja\hondlova\sjetva\sjetva-šušnjar\DSCF0009.JPG"/>
          <p:cNvPicPr>
            <a:picLocks noChangeAspect="1" noChangeArrowheads="1"/>
          </p:cNvPicPr>
          <p:nvPr/>
        </p:nvPicPr>
        <p:blipFill>
          <a:blip r:embed="rId6" cstate="print"/>
          <a:srcRect/>
          <a:stretch>
            <a:fillRect/>
          </a:stretch>
        </p:blipFill>
        <p:spPr bwMode="auto">
          <a:xfrm>
            <a:off x="428596" y="2214554"/>
            <a:ext cx="1643074" cy="1232306"/>
          </a:xfrm>
          <a:prstGeom prst="rect">
            <a:avLst/>
          </a:prstGeom>
          <a:noFill/>
        </p:spPr>
      </p:pic>
      <p:sp>
        <p:nvSpPr>
          <p:cNvPr id="9" name="TextBox 8"/>
          <p:cNvSpPr txBox="1"/>
          <p:nvPr/>
        </p:nvSpPr>
        <p:spPr>
          <a:xfrm>
            <a:off x="3714744" y="3357562"/>
            <a:ext cx="1789914" cy="369332"/>
          </a:xfrm>
          <a:prstGeom prst="rect">
            <a:avLst/>
          </a:prstGeom>
          <a:noFill/>
        </p:spPr>
        <p:txBody>
          <a:bodyPr wrap="none" rtlCol="0">
            <a:spAutoFit/>
          </a:bodyPr>
          <a:lstStyle/>
          <a:p>
            <a:r>
              <a:rPr lang="hr-HR" b="1" dirty="0" smtClean="0">
                <a:solidFill>
                  <a:srgbClr val="FF0000"/>
                </a:solidFill>
              </a:rPr>
              <a:t>Diplomski radovi</a:t>
            </a:r>
            <a:endParaRPr lang="hr-HR" b="1" dirty="0">
              <a:solidFill>
                <a:srgbClr val="FF000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2" descr="D:\Moje slike\slike\sorbusi 07.09.2006\DSCF0076.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pic>
        <p:nvPicPr>
          <p:cNvPr id="35843" name="Picture 3" descr="D:\Moje slike\slike\sorbusi 06.09.2004\DSCF0005.JPG"/>
          <p:cNvPicPr>
            <a:picLocks noChangeAspect="1" noChangeArrowheads="1"/>
          </p:cNvPicPr>
          <p:nvPr/>
        </p:nvPicPr>
        <p:blipFill>
          <a:blip r:embed="rId3" cstate="print"/>
          <a:srcRect/>
          <a:stretch>
            <a:fillRect/>
          </a:stretch>
        </p:blipFill>
        <p:spPr bwMode="auto">
          <a:xfrm>
            <a:off x="0" y="0"/>
            <a:ext cx="2035965" cy="2714620"/>
          </a:xfrm>
          <a:prstGeom prst="rect">
            <a:avLst/>
          </a:prstGeom>
          <a:noFill/>
        </p:spPr>
      </p:pic>
      <p:sp>
        <p:nvSpPr>
          <p:cNvPr id="7" name="TextBox 6"/>
          <p:cNvSpPr txBox="1"/>
          <p:nvPr/>
        </p:nvSpPr>
        <p:spPr>
          <a:xfrm>
            <a:off x="3500430" y="0"/>
            <a:ext cx="1756443" cy="369332"/>
          </a:xfrm>
          <a:prstGeom prst="rect">
            <a:avLst/>
          </a:prstGeom>
          <a:noFill/>
        </p:spPr>
        <p:txBody>
          <a:bodyPr wrap="none" rtlCol="0">
            <a:spAutoFit/>
          </a:bodyPr>
          <a:lstStyle/>
          <a:p>
            <a:r>
              <a:rPr lang="hr-HR" b="1" dirty="0" smtClean="0">
                <a:solidFill>
                  <a:srgbClr val="FF0000"/>
                </a:solidFill>
              </a:rPr>
              <a:t>Doktorski radovi</a:t>
            </a:r>
            <a:endParaRPr lang="hr-HR" b="1" dirty="0">
              <a:solidFill>
                <a:srgbClr val="FF0000"/>
              </a:solidFill>
            </a:endParaRPr>
          </a:p>
        </p:txBody>
      </p:sp>
      <p:pic>
        <p:nvPicPr>
          <p:cNvPr id="35844" name="Picture 4" descr="D:\Moje slike\slike\sjetva sorbusa\Picture 060.jpg"/>
          <p:cNvPicPr>
            <a:picLocks noChangeAspect="1" noChangeArrowheads="1"/>
          </p:cNvPicPr>
          <p:nvPr/>
        </p:nvPicPr>
        <p:blipFill>
          <a:blip r:embed="rId4" cstate="print"/>
          <a:srcRect/>
          <a:stretch>
            <a:fillRect/>
          </a:stretch>
        </p:blipFill>
        <p:spPr bwMode="auto">
          <a:xfrm>
            <a:off x="6500826" y="4875618"/>
            <a:ext cx="2643174" cy="1982381"/>
          </a:xfrm>
          <a:prstGeom prst="rect">
            <a:avLst/>
          </a:prstGeom>
          <a:noFill/>
        </p:spPr>
      </p:pic>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2" name="Picture 4" descr="C:\Users\Damir\Desktop\IMG_1045.JPG"/>
          <p:cNvPicPr>
            <a:picLocks noChangeAspect="1" noChangeArrowheads="1"/>
          </p:cNvPicPr>
          <p:nvPr/>
        </p:nvPicPr>
        <p:blipFill>
          <a:blip r:embed="rId2" cstate="print"/>
          <a:srcRect/>
          <a:stretch>
            <a:fillRect/>
          </a:stretch>
        </p:blipFill>
        <p:spPr bwMode="auto">
          <a:xfrm>
            <a:off x="428596" y="3643314"/>
            <a:ext cx="3929090" cy="2934691"/>
          </a:xfrm>
          <a:prstGeom prst="rect">
            <a:avLst/>
          </a:prstGeom>
          <a:noFill/>
        </p:spPr>
      </p:pic>
      <p:pic>
        <p:nvPicPr>
          <p:cNvPr id="7" name="Picture 2" descr="C:\Users\Damir\Desktop\IMG_1024.JPG"/>
          <p:cNvPicPr>
            <a:picLocks noChangeAspect="1" noChangeArrowheads="1"/>
          </p:cNvPicPr>
          <p:nvPr/>
        </p:nvPicPr>
        <p:blipFill>
          <a:blip r:embed="rId3" cstate="print"/>
          <a:srcRect/>
          <a:stretch>
            <a:fillRect/>
          </a:stretch>
        </p:blipFill>
        <p:spPr bwMode="auto">
          <a:xfrm>
            <a:off x="428596" y="214290"/>
            <a:ext cx="2071702" cy="2773684"/>
          </a:xfrm>
          <a:prstGeom prst="rect">
            <a:avLst/>
          </a:prstGeom>
          <a:noFill/>
        </p:spPr>
      </p:pic>
      <p:pic>
        <p:nvPicPr>
          <p:cNvPr id="8" name="Picture 3" descr="C:\Users\Damir\Desktop\IMG_1256.JPG"/>
          <p:cNvPicPr>
            <a:picLocks noChangeAspect="1" noChangeArrowheads="1"/>
          </p:cNvPicPr>
          <p:nvPr/>
        </p:nvPicPr>
        <p:blipFill>
          <a:blip r:embed="rId4" cstate="print"/>
          <a:srcRect/>
          <a:stretch>
            <a:fillRect/>
          </a:stretch>
        </p:blipFill>
        <p:spPr bwMode="auto">
          <a:xfrm>
            <a:off x="2643174" y="214290"/>
            <a:ext cx="3714776" cy="2786083"/>
          </a:xfrm>
          <a:prstGeom prst="rect">
            <a:avLst/>
          </a:prstGeom>
          <a:noFill/>
        </p:spPr>
      </p:pic>
      <p:pic>
        <p:nvPicPr>
          <p:cNvPr id="2053" name="Picture 5" descr="C:\Users\Damir\Desktop\IMG_0856.JPG"/>
          <p:cNvPicPr>
            <a:picLocks noChangeAspect="1" noChangeArrowheads="1"/>
          </p:cNvPicPr>
          <p:nvPr/>
        </p:nvPicPr>
        <p:blipFill>
          <a:blip r:embed="rId5" cstate="print"/>
          <a:srcRect/>
          <a:stretch>
            <a:fillRect/>
          </a:stretch>
        </p:blipFill>
        <p:spPr bwMode="auto">
          <a:xfrm>
            <a:off x="6500826" y="214290"/>
            <a:ext cx="2101951" cy="2814182"/>
          </a:xfrm>
          <a:prstGeom prst="rect">
            <a:avLst/>
          </a:prstGeom>
          <a:noFill/>
        </p:spPr>
      </p:pic>
      <p:pic>
        <p:nvPicPr>
          <p:cNvPr id="2054" name="Picture 6" descr="C:\Users\Damir\Desktop\IMG_0883.JPG"/>
          <p:cNvPicPr>
            <a:picLocks noChangeAspect="1" noChangeArrowheads="1"/>
          </p:cNvPicPr>
          <p:nvPr/>
        </p:nvPicPr>
        <p:blipFill>
          <a:blip r:embed="rId6" cstate="print"/>
          <a:srcRect/>
          <a:stretch>
            <a:fillRect/>
          </a:stretch>
        </p:blipFill>
        <p:spPr bwMode="auto">
          <a:xfrm>
            <a:off x="4643438" y="3643314"/>
            <a:ext cx="3921415" cy="2928958"/>
          </a:xfrm>
          <a:prstGeom prst="rect">
            <a:avLst/>
          </a:prstGeom>
          <a:noFill/>
        </p:spPr>
      </p:pic>
      <p:sp>
        <p:nvSpPr>
          <p:cNvPr id="11" name="Rectangle 10"/>
          <p:cNvSpPr/>
          <p:nvPr/>
        </p:nvSpPr>
        <p:spPr>
          <a:xfrm>
            <a:off x="428596" y="3000372"/>
            <a:ext cx="8215370" cy="646331"/>
          </a:xfrm>
          <a:prstGeom prst="rect">
            <a:avLst/>
          </a:prstGeom>
        </p:spPr>
        <p:txBody>
          <a:bodyPr wrap="square">
            <a:spAutoFit/>
          </a:bodyPr>
          <a:lstStyle/>
          <a:p>
            <a:pPr algn="ctr"/>
            <a:r>
              <a:rPr lang="hr-HR" b="1" dirty="0" smtClean="0">
                <a:solidFill>
                  <a:srgbClr val="FF0000"/>
                </a:solidFill>
              </a:rPr>
              <a:t> </a:t>
            </a:r>
            <a:r>
              <a:rPr lang="hr-HR" b="1" dirty="0" smtClean="0">
                <a:solidFill>
                  <a:srgbClr val="FF0000"/>
                </a:solidFill>
              </a:rPr>
              <a:t>Radionice Studenske udruge </a:t>
            </a:r>
            <a:r>
              <a:rPr lang="hr-HR" b="1" dirty="0" smtClean="0">
                <a:solidFill>
                  <a:srgbClr val="FF0000"/>
                </a:solidFill>
              </a:rPr>
              <a:t>šumarstva i </a:t>
            </a:r>
            <a:r>
              <a:rPr lang="hr-HR" b="1" dirty="0" smtClean="0">
                <a:solidFill>
                  <a:srgbClr val="FF0000"/>
                </a:solidFill>
              </a:rPr>
              <a:t>Udruge </a:t>
            </a:r>
            <a:r>
              <a:rPr lang="hr-HR" b="1" dirty="0" smtClean="0">
                <a:solidFill>
                  <a:srgbClr val="FF0000"/>
                </a:solidFill>
              </a:rPr>
              <a:t>studenata urbanog </a:t>
            </a:r>
            <a:r>
              <a:rPr lang="hr-HR" b="1" dirty="0" smtClean="0">
                <a:solidFill>
                  <a:srgbClr val="FF0000"/>
                </a:solidFill>
              </a:rPr>
              <a:t>šumarstva (uzgoj bonsaija, primjena </a:t>
            </a:r>
            <a:r>
              <a:rPr lang="hr-HR" b="1" dirty="0" err="1" smtClean="0">
                <a:solidFill>
                  <a:srgbClr val="FF0000"/>
                </a:solidFill>
              </a:rPr>
              <a:t>mikorize</a:t>
            </a:r>
            <a:r>
              <a:rPr lang="hr-HR" b="1" dirty="0" smtClean="0">
                <a:solidFill>
                  <a:srgbClr val="FF0000"/>
                </a:solidFill>
              </a:rPr>
              <a:t> u rasadničarstvu, orezivanje božićnih drvaca,…)</a:t>
            </a:r>
            <a:endParaRPr lang="hr-HR" b="1" dirty="0">
              <a:solidFill>
                <a:srgbClr val="FF000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D:\Moji dokumenti\stručni skupovi\Split2021\100 godina Šumskog vrta\100 godina Šumskog vrta_slike za ppt\bolje slike\IMAG2378.jpg"/>
          <p:cNvPicPr>
            <a:picLocks noChangeAspect="1" noChangeArrowheads="1"/>
          </p:cNvPicPr>
          <p:nvPr/>
        </p:nvPicPr>
        <p:blipFill>
          <a:blip r:embed="rId2" cstate="print"/>
          <a:srcRect/>
          <a:stretch>
            <a:fillRect/>
          </a:stretch>
        </p:blipFill>
        <p:spPr bwMode="auto">
          <a:xfrm>
            <a:off x="0" y="928670"/>
            <a:ext cx="9144000" cy="5109882"/>
          </a:xfrm>
          <a:prstGeom prst="rect">
            <a:avLst/>
          </a:prstGeom>
          <a:noFill/>
        </p:spPr>
      </p:pic>
      <p:sp>
        <p:nvSpPr>
          <p:cNvPr id="5" name="TextBox 4"/>
          <p:cNvSpPr txBox="1"/>
          <p:nvPr/>
        </p:nvSpPr>
        <p:spPr>
          <a:xfrm>
            <a:off x="2000232" y="428604"/>
            <a:ext cx="5247911" cy="369332"/>
          </a:xfrm>
          <a:prstGeom prst="rect">
            <a:avLst/>
          </a:prstGeom>
          <a:noFill/>
        </p:spPr>
        <p:txBody>
          <a:bodyPr wrap="none" rtlCol="0">
            <a:spAutoFit/>
          </a:bodyPr>
          <a:lstStyle/>
          <a:p>
            <a:r>
              <a:rPr lang="hr-HR" b="1" dirty="0" smtClean="0">
                <a:solidFill>
                  <a:srgbClr val="FF0000"/>
                </a:solidFill>
              </a:rPr>
              <a:t>Praktične vježbe đaka iz Drvodjeljske škole u Zagrebu</a:t>
            </a:r>
            <a:endParaRPr lang="hr-HR" b="1" dirty="0">
              <a:solidFill>
                <a:srgbClr val="FF0000"/>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IMG_6418.JPG"/>
          <p:cNvPicPr>
            <a:picLocks noChangeAspect="1"/>
          </p:cNvPicPr>
          <p:nvPr/>
        </p:nvPicPr>
        <p:blipFill>
          <a:blip r:embed="rId2" cstate="print"/>
          <a:stretch>
            <a:fillRect/>
          </a:stretch>
        </p:blipFill>
        <p:spPr>
          <a:xfrm>
            <a:off x="357158" y="285728"/>
            <a:ext cx="4095779" cy="3071834"/>
          </a:xfrm>
          <a:prstGeom prst="rect">
            <a:avLst/>
          </a:prstGeom>
        </p:spPr>
      </p:pic>
      <p:pic>
        <p:nvPicPr>
          <p:cNvPr id="12" name="Picture 11" descr="IMG_6436.JPG"/>
          <p:cNvPicPr>
            <a:picLocks noChangeAspect="1"/>
          </p:cNvPicPr>
          <p:nvPr/>
        </p:nvPicPr>
        <p:blipFill>
          <a:blip r:embed="rId3" cstate="print"/>
          <a:stretch>
            <a:fillRect/>
          </a:stretch>
        </p:blipFill>
        <p:spPr>
          <a:xfrm>
            <a:off x="4572000" y="285728"/>
            <a:ext cx="4095780" cy="3071834"/>
          </a:xfrm>
          <a:prstGeom prst="rect">
            <a:avLst/>
          </a:prstGeom>
        </p:spPr>
      </p:pic>
      <p:pic>
        <p:nvPicPr>
          <p:cNvPr id="13" name="Picture 12" descr="IMG_6548.JPG"/>
          <p:cNvPicPr>
            <a:picLocks noChangeAspect="1"/>
          </p:cNvPicPr>
          <p:nvPr/>
        </p:nvPicPr>
        <p:blipFill>
          <a:blip r:embed="rId4" cstate="print"/>
          <a:stretch>
            <a:fillRect/>
          </a:stretch>
        </p:blipFill>
        <p:spPr>
          <a:xfrm>
            <a:off x="4572000" y="3500438"/>
            <a:ext cx="4143404" cy="3107553"/>
          </a:xfrm>
          <a:prstGeom prst="rect">
            <a:avLst/>
          </a:prstGeom>
        </p:spPr>
      </p:pic>
      <p:pic>
        <p:nvPicPr>
          <p:cNvPr id="14" name="Picture 13" descr="kesten.JPG"/>
          <p:cNvPicPr>
            <a:picLocks noChangeAspect="1"/>
          </p:cNvPicPr>
          <p:nvPr/>
        </p:nvPicPr>
        <p:blipFill>
          <a:blip r:embed="rId5" cstate="print"/>
          <a:stretch>
            <a:fillRect/>
          </a:stretch>
        </p:blipFill>
        <p:spPr>
          <a:xfrm>
            <a:off x="357158" y="3500438"/>
            <a:ext cx="4095779" cy="3071834"/>
          </a:xfrm>
          <a:prstGeom prst="rect">
            <a:avLst/>
          </a:prstGeom>
        </p:spPr>
      </p:pic>
      <p:sp>
        <p:nvSpPr>
          <p:cNvPr id="15" name="TextBox 14"/>
          <p:cNvSpPr txBox="1"/>
          <p:nvPr/>
        </p:nvSpPr>
        <p:spPr>
          <a:xfrm>
            <a:off x="2357422" y="3214686"/>
            <a:ext cx="4702056" cy="369332"/>
          </a:xfrm>
          <a:prstGeom prst="rect">
            <a:avLst/>
          </a:prstGeom>
          <a:noFill/>
        </p:spPr>
        <p:txBody>
          <a:bodyPr wrap="none" rtlCol="0">
            <a:spAutoFit/>
          </a:bodyPr>
          <a:lstStyle/>
          <a:p>
            <a:r>
              <a:rPr lang="hr-HR" b="1" dirty="0" smtClean="0">
                <a:solidFill>
                  <a:srgbClr val="FF0000"/>
                </a:solidFill>
              </a:rPr>
              <a:t>Tekuća znanstvena istraživanja u Šumskom vrtu</a:t>
            </a:r>
            <a:endParaRPr lang="hr-HR" b="1" dirty="0">
              <a:solidFill>
                <a:srgbClr val="FF0000"/>
              </a:solidFill>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428604"/>
            <a:ext cx="9144000" cy="6001643"/>
          </a:xfrm>
          <a:prstGeom prst="rect">
            <a:avLst/>
          </a:prstGeom>
          <a:noFill/>
        </p:spPr>
        <p:txBody>
          <a:bodyPr wrap="square" rtlCol="0">
            <a:spAutoFit/>
          </a:bodyPr>
          <a:lstStyle/>
          <a:p>
            <a:pPr algn="just"/>
            <a:r>
              <a:rPr lang="hr-HR" sz="1600" b="1" u="sng" dirty="0" smtClean="0">
                <a:solidFill>
                  <a:srgbClr val="FF0000"/>
                </a:solidFill>
              </a:rPr>
              <a:t>Ciljevi </a:t>
            </a:r>
            <a:r>
              <a:rPr lang="hr-HR" sz="1600" b="1" u="sng" dirty="0" smtClean="0">
                <a:solidFill>
                  <a:srgbClr val="FF0000"/>
                </a:solidFill>
              </a:rPr>
              <a:t>i sadržaj rada</a:t>
            </a:r>
            <a:r>
              <a:rPr lang="hr-HR" sz="1600" b="1" u="sng" dirty="0" smtClean="0">
                <a:solidFill>
                  <a:srgbClr val="FF0000"/>
                </a:solidFill>
              </a:rPr>
              <a:t>:</a:t>
            </a:r>
          </a:p>
          <a:p>
            <a:pPr algn="just"/>
            <a:endParaRPr lang="hr-HR" sz="1600" b="1" u="sng" dirty="0" smtClean="0">
              <a:solidFill>
                <a:srgbClr val="FF0000"/>
              </a:solidFill>
            </a:endParaRPr>
          </a:p>
          <a:p>
            <a:pPr algn="just"/>
            <a:endParaRPr lang="hr-HR" sz="1600" b="1" u="sng" dirty="0" smtClean="0"/>
          </a:p>
          <a:p>
            <a:pPr algn="just">
              <a:buFontTx/>
              <a:buChar char="-"/>
            </a:pPr>
            <a:r>
              <a:rPr lang="hr-HR" sz="1600" b="1" dirty="0" smtClean="0"/>
              <a:t>Predstaviti široj javnosti 100. godina neprekidnog rada rasadnika “Šumski vrt”, Sveučilišta u Zagrebu, Fakulteta šumarstva i drvne tehnologije (1921.-2021.) </a:t>
            </a:r>
          </a:p>
          <a:p>
            <a:pPr algn="just">
              <a:buFontTx/>
              <a:buChar char="-"/>
            </a:pPr>
            <a:r>
              <a:rPr lang="hr-HR" sz="1600" b="1" dirty="0" smtClean="0"/>
              <a:t>Prvi nastavno-pokusni objekt današnjeg Fakulteta šumarstva i drvne tehnologije</a:t>
            </a:r>
          </a:p>
          <a:p>
            <a:pPr algn="just">
              <a:buFontTx/>
              <a:buChar char="-"/>
            </a:pPr>
            <a:r>
              <a:rPr lang="hr-HR" sz="1600" b="1" dirty="0" smtClean="0"/>
              <a:t> Jedan od najstarijih rasadnika u sklopu Sveučilišta u Europi</a:t>
            </a:r>
          </a:p>
          <a:p>
            <a:pPr algn="just">
              <a:buFontTx/>
              <a:buChar char="-"/>
            </a:pPr>
            <a:r>
              <a:rPr lang="hr-HR" sz="1600" b="1" dirty="0" smtClean="0"/>
              <a:t> Prvi počeo s vegetativnim razmnožavanjem biljaka u Republici Hrvatskoj</a:t>
            </a:r>
          </a:p>
          <a:p>
            <a:pPr algn="just">
              <a:buFontTx/>
              <a:buChar char="-"/>
            </a:pPr>
            <a:r>
              <a:rPr lang="hr-HR" sz="1600" b="1" dirty="0" smtClean="0"/>
              <a:t> Povijesna zanimljivost rasadnika je podignuti </a:t>
            </a:r>
            <a:r>
              <a:rPr lang="hr-HR" sz="1600" b="1" dirty="0" err="1" smtClean="0"/>
              <a:t>arboretum</a:t>
            </a:r>
            <a:r>
              <a:rPr lang="hr-HR" sz="1600" b="1" dirty="0" smtClean="0"/>
              <a:t> oko rasadnika s 200.-</a:t>
            </a:r>
            <a:r>
              <a:rPr lang="hr-HR" sz="1600" b="1" dirty="0" err="1" smtClean="0"/>
              <a:t>injak</a:t>
            </a:r>
            <a:r>
              <a:rPr lang="hr-HR" sz="1600" b="1" dirty="0" smtClean="0"/>
              <a:t> vrsta drveća i grmlja</a:t>
            </a:r>
          </a:p>
          <a:p>
            <a:pPr algn="just">
              <a:buFontTx/>
              <a:buChar char="-"/>
            </a:pPr>
            <a:r>
              <a:rPr lang="hr-HR" sz="1600" b="1" dirty="0" smtClean="0"/>
              <a:t> Rasadnik “Šumski vrt” u početku je proizvodio samo šumske sadnice dok je današnja proizvodnja većinom orijentirana na ukrasno drveće i grmlje, od čega dominiraju četinjače</a:t>
            </a:r>
          </a:p>
          <a:p>
            <a:pPr algn="just">
              <a:buFontTx/>
              <a:buChar char="-"/>
            </a:pPr>
            <a:r>
              <a:rPr lang="hr-HR" sz="1600" b="1" dirty="0" smtClean="0"/>
              <a:t>Od početka je rasadnik zamišljen za potrebe nastave  i praktične edukacije iz rasadničkih poslova (blizina fakulteta), zatim znanstveno-istraživačkog rada i na kraju komercijalne proizvodne</a:t>
            </a:r>
          </a:p>
          <a:p>
            <a:pPr algn="just">
              <a:buFontTx/>
              <a:buChar char="-"/>
            </a:pPr>
            <a:r>
              <a:rPr lang="hr-HR" sz="1600" b="1" dirty="0" smtClean="0"/>
              <a:t>Tijekom duge povijesti od 100. godina, u rasadniku su mnogi studenti učili dendrologiju i sakupljali svoje herbare, postavljali su pokusne plohe za izradu svojih završnih, diplomskih, specijalističkih i doktorskih radova i u tome je najveća vrijednost na spomen ovog objekta i njegovu stotu obljetnicu postojanja</a:t>
            </a:r>
          </a:p>
          <a:p>
            <a:pPr algn="just">
              <a:buFontTx/>
              <a:buChar char="-"/>
            </a:pPr>
            <a:r>
              <a:rPr lang="hr-HR" sz="1600" b="1" dirty="0" smtClean="0"/>
              <a:t>Postavljeni su mnogi rasadnički pokusi za potrebe znanstveno-istraživačkog rada gdje se u materijalima i metoda istraživanja spominje “Šumski vrt”</a:t>
            </a:r>
          </a:p>
          <a:p>
            <a:pPr algn="just">
              <a:buFontTx/>
              <a:buChar char="-"/>
            </a:pPr>
            <a:r>
              <a:rPr lang="hr-HR" sz="1600" b="1" dirty="0" smtClean="0"/>
              <a:t>Danas rasadnik često posjećuju djeca iz vrtića u sklopu edukacije, đaci iz srednjih škola, posebno Drvodjeljske škole u Zagrebu, u rasadniku se obavlja stručna praksa đaka iz srednje škole, održavaju se radionice studenata Fakulteta šumarstva i drvne tehnologije, ali i srodnih sastavnica iz problematike:  Uzgoja bonsaija, orezivanja božićnih drvaca, primjene </a:t>
            </a:r>
            <a:r>
              <a:rPr lang="hr-HR" sz="1600" b="1" dirty="0" err="1" smtClean="0"/>
              <a:t>mikorize</a:t>
            </a:r>
            <a:r>
              <a:rPr lang="hr-HR" sz="1600" b="1" dirty="0" smtClean="0"/>
              <a:t> u rasadničarstvu i još mnoge druge</a:t>
            </a:r>
          </a:p>
          <a:p>
            <a:pPr algn="just">
              <a:buFontTx/>
              <a:buChar char="-"/>
            </a:pPr>
            <a:r>
              <a:rPr lang="hr-HR" sz="1600" b="1" dirty="0" smtClean="0"/>
              <a:t>Održava se redovita terenska nastava i praktične vježbe studenata Šumarstva i drvne tehnologije iz predmeta: Osnivanje šuma, Uzgajanje šuma posebne namjene, </a:t>
            </a:r>
            <a:r>
              <a:rPr lang="hr-HR" sz="1600" b="1" dirty="0" err="1" smtClean="0"/>
              <a:t>Fitofarmacija</a:t>
            </a:r>
            <a:r>
              <a:rPr lang="hr-HR" sz="1600" b="1" dirty="0" smtClean="0"/>
              <a:t> u šumarstvu i dr.</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G_6451.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428604"/>
            <a:ext cx="9144000" cy="1754326"/>
          </a:xfrm>
          <a:prstGeom prst="rect">
            <a:avLst/>
          </a:prstGeom>
        </p:spPr>
        <p:txBody>
          <a:bodyPr wrap="square">
            <a:spAutoFit/>
          </a:bodyPr>
          <a:lstStyle/>
          <a:p>
            <a:pPr algn="just"/>
            <a:r>
              <a:rPr lang="hr-HR" dirty="0" smtClean="0"/>
              <a:t>Sve sadnice se u rasadniku proizvode </a:t>
            </a:r>
            <a:r>
              <a:rPr lang="hr-HR" dirty="0" smtClean="0"/>
              <a:t>sjemenom, </a:t>
            </a:r>
            <a:r>
              <a:rPr lang="hr-HR" dirty="0" err="1" smtClean="0"/>
              <a:t>heterovegetativno</a:t>
            </a:r>
            <a:r>
              <a:rPr lang="hr-HR" dirty="0" smtClean="0"/>
              <a:t> </a:t>
            </a:r>
            <a:r>
              <a:rPr lang="hr-HR" dirty="0" smtClean="0"/>
              <a:t>i </a:t>
            </a:r>
            <a:r>
              <a:rPr lang="hr-HR" dirty="0" err="1" smtClean="0"/>
              <a:t>autovegetativno</a:t>
            </a:r>
            <a:r>
              <a:rPr lang="hr-HR" dirty="0" smtClean="0"/>
              <a:t> uz pomoć zelenih, poluzrelih i zrelih reznica za što nam služi grijani staklenik opremljen sustavom zamagljivanja. Ukorijenjene reznice se jednu godinu školuju u </a:t>
            </a:r>
            <a:r>
              <a:rPr lang="hr-HR" dirty="0" err="1" smtClean="0"/>
              <a:t>Dunemannovim</a:t>
            </a:r>
            <a:r>
              <a:rPr lang="hr-HR" dirty="0" smtClean="0"/>
              <a:t> lijehama nakon čega se presađuju na polja, table i gredice rasadnika koja su obilježena brojevima. Lijehe služe i za sjetvu sjemena i proizvodnju </a:t>
            </a:r>
            <a:r>
              <a:rPr lang="hr-HR" dirty="0" err="1" smtClean="0"/>
              <a:t>sjemenjaka</a:t>
            </a:r>
            <a:r>
              <a:rPr lang="hr-HR" dirty="0" smtClean="0"/>
              <a:t> za potrebe cijepljenja </a:t>
            </a:r>
            <a:r>
              <a:rPr lang="hr-HR" dirty="0" smtClean="0"/>
              <a:t>biljaka</a:t>
            </a:r>
            <a:r>
              <a:rPr lang="hr-HR" dirty="0" smtClean="0"/>
              <a:t> </a:t>
            </a:r>
            <a:r>
              <a:rPr lang="hr-HR" dirty="0" smtClean="0"/>
              <a:t>što je poseban način </a:t>
            </a:r>
            <a:r>
              <a:rPr lang="hr-HR" dirty="0" err="1" smtClean="0"/>
              <a:t>heterovegetativnog</a:t>
            </a:r>
            <a:r>
              <a:rPr lang="hr-HR" dirty="0" smtClean="0"/>
              <a:t> razmnožavanja biljaka.</a:t>
            </a:r>
            <a:endParaRPr lang="hr-HR" dirty="0"/>
          </a:p>
        </p:txBody>
      </p:sp>
      <p:pic>
        <p:nvPicPr>
          <p:cNvPr id="8" name="Picture 7" descr="IMG_6427.JPG"/>
          <p:cNvPicPr>
            <a:picLocks noChangeAspect="1"/>
          </p:cNvPicPr>
          <p:nvPr/>
        </p:nvPicPr>
        <p:blipFill>
          <a:blip r:embed="rId2" cstate="print"/>
          <a:stretch>
            <a:fillRect/>
          </a:stretch>
        </p:blipFill>
        <p:spPr>
          <a:xfrm>
            <a:off x="285720" y="2571744"/>
            <a:ext cx="4191028" cy="3143271"/>
          </a:xfrm>
          <a:prstGeom prst="rect">
            <a:avLst/>
          </a:prstGeom>
        </p:spPr>
      </p:pic>
      <p:pic>
        <p:nvPicPr>
          <p:cNvPr id="9" name="Picture 8" descr="IMG_6590.JPG"/>
          <p:cNvPicPr>
            <a:picLocks noChangeAspect="1"/>
          </p:cNvPicPr>
          <p:nvPr/>
        </p:nvPicPr>
        <p:blipFill>
          <a:blip r:embed="rId3" cstate="print"/>
          <a:stretch>
            <a:fillRect/>
          </a:stretch>
        </p:blipFill>
        <p:spPr>
          <a:xfrm>
            <a:off x="4643438" y="2571744"/>
            <a:ext cx="4191029" cy="3143272"/>
          </a:xfrm>
          <a:prstGeom prst="rect">
            <a:avLst/>
          </a:prstGeom>
        </p:spPr>
      </p:pic>
      <p:sp>
        <p:nvSpPr>
          <p:cNvPr id="10" name="Right Arrow 9"/>
          <p:cNvSpPr/>
          <p:nvPr/>
        </p:nvSpPr>
        <p:spPr>
          <a:xfrm>
            <a:off x="4143372" y="3929066"/>
            <a:ext cx="785818" cy="357190"/>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hr-HR" dirty="0">
              <a:solidFill>
                <a:srgbClr val="FFFF00"/>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D:\Moji dokumenti\stručni skupovi\Split2021\100 godina Šumskog vrta\100 godina Šumskog vrta_slike za ppt\bolje slike\DSCF0099.JPG"/>
          <p:cNvPicPr>
            <a:picLocks noChangeAspect="1" noChangeArrowheads="1"/>
          </p:cNvPicPr>
          <p:nvPr/>
        </p:nvPicPr>
        <p:blipFill>
          <a:blip r:embed="rId2"/>
          <a:srcRect/>
          <a:stretch>
            <a:fillRect/>
          </a:stretch>
        </p:blipFill>
        <p:spPr bwMode="auto">
          <a:xfrm>
            <a:off x="285720" y="428604"/>
            <a:ext cx="4800000" cy="3600000"/>
          </a:xfrm>
          <a:prstGeom prst="rect">
            <a:avLst/>
          </a:prstGeom>
          <a:noFill/>
        </p:spPr>
      </p:pic>
      <p:pic>
        <p:nvPicPr>
          <p:cNvPr id="49157" name="Picture 5" descr="D:\Moji dokumenti\stručni skupovi\Split2021\100 godina Šumskog vrta\100 godina Šumskog vrta_slike za ppt\IMG_6450.JPG"/>
          <p:cNvPicPr>
            <a:picLocks noChangeAspect="1" noChangeArrowheads="1"/>
          </p:cNvPicPr>
          <p:nvPr/>
        </p:nvPicPr>
        <p:blipFill>
          <a:blip r:embed="rId3" cstate="print"/>
          <a:srcRect/>
          <a:stretch>
            <a:fillRect/>
          </a:stretch>
        </p:blipFill>
        <p:spPr bwMode="auto">
          <a:xfrm>
            <a:off x="5286380" y="428604"/>
            <a:ext cx="3500462" cy="4667283"/>
          </a:xfrm>
          <a:prstGeom prst="rect">
            <a:avLst/>
          </a:prstGeom>
          <a:noFill/>
        </p:spPr>
      </p:pic>
      <p:sp>
        <p:nvSpPr>
          <p:cNvPr id="11" name="Rectangle 10"/>
          <p:cNvSpPr/>
          <p:nvPr/>
        </p:nvSpPr>
        <p:spPr>
          <a:xfrm>
            <a:off x="2143108" y="0"/>
            <a:ext cx="4993675" cy="369332"/>
          </a:xfrm>
          <a:prstGeom prst="rect">
            <a:avLst/>
          </a:prstGeom>
        </p:spPr>
        <p:txBody>
          <a:bodyPr wrap="none">
            <a:spAutoFit/>
          </a:bodyPr>
          <a:lstStyle/>
          <a:p>
            <a:r>
              <a:rPr lang="hr-HR" b="1" dirty="0" smtClean="0">
                <a:solidFill>
                  <a:srgbClr val="FF0000"/>
                </a:solidFill>
              </a:rPr>
              <a:t>Proizvodnja sadnica sjemenom – generativni način</a:t>
            </a:r>
            <a:endParaRPr lang="hr-HR" b="1" dirty="0">
              <a:solidFill>
                <a:srgbClr val="FF0000"/>
              </a:solidFill>
            </a:endParaRPr>
          </a:p>
        </p:txBody>
      </p:sp>
      <p:pic>
        <p:nvPicPr>
          <p:cNvPr id="49158" name="Picture 6" descr="D:\Moji dokumenti\stručni skupovi\Split2021\100 godina Šumskog vrta\100 godina Šumskog vrta_slike za ppt\bolje slike\DSCF0430.JPG"/>
          <p:cNvPicPr>
            <a:picLocks noChangeAspect="1" noChangeArrowheads="1"/>
          </p:cNvPicPr>
          <p:nvPr/>
        </p:nvPicPr>
        <p:blipFill>
          <a:blip r:embed="rId4" cstate="print"/>
          <a:srcRect/>
          <a:stretch>
            <a:fillRect/>
          </a:stretch>
        </p:blipFill>
        <p:spPr bwMode="auto">
          <a:xfrm>
            <a:off x="285720" y="4143380"/>
            <a:ext cx="1896323" cy="2528430"/>
          </a:xfrm>
          <a:prstGeom prst="rect">
            <a:avLst/>
          </a:prstGeom>
          <a:noFill/>
        </p:spPr>
      </p:pic>
      <p:pic>
        <p:nvPicPr>
          <p:cNvPr id="13" name="Picture 12" descr="Slikovni rezultat za acer palmatum butterfly"/>
          <p:cNvPicPr/>
          <p:nvPr/>
        </p:nvPicPr>
        <p:blipFill>
          <a:blip r:embed="rId5"/>
          <a:srcRect/>
          <a:stretch>
            <a:fillRect/>
          </a:stretch>
        </p:blipFill>
        <p:spPr bwMode="auto">
          <a:xfrm>
            <a:off x="2214546" y="4429132"/>
            <a:ext cx="2928958" cy="2233574"/>
          </a:xfrm>
          <a:prstGeom prst="rect">
            <a:avLst/>
          </a:prstGeom>
          <a:noFill/>
          <a:ln w="9525">
            <a:noFill/>
            <a:miter lim="800000"/>
            <a:headEnd/>
            <a:tailEnd/>
          </a:ln>
        </p:spPr>
      </p:pic>
      <p:sp>
        <p:nvSpPr>
          <p:cNvPr id="14" name="Rectangle 13"/>
          <p:cNvSpPr/>
          <p:nvPr/>
        </p:nvSpPr>
        <p:spPr>
          <a:xfrm>
            <a:off x="5143504" y="6286520"/>
            <a:ext cx="3296159" cy="369332"/>
          </a:xfrm>
          <a:prstGeom prst="rect">
            <a:avLst/>
          </a:prstGeom>
        </p:spPr>
        <p:txBody>
          <a:bodyPr wrap="none">
            <a:spAutoFit/>
          </a:bodyPr>
          <a:lstStyle/>
          <a:p>
            <a:r>
              <a:rPr lang="hr-HR" b="1" dirty="0" smtClean="0">
                <a:solidFill>
                  <a:srgbClr val="FF0000"/>
                </a:solidFill>
              </a:rPr>
              <a:t>Proizvodnja sadnica cijepljenjem</a:t>
            </a:r>
            <a:endParaRPr lang="hr-HR" b="1" dirty="0">
              <a:solidFill>
                <a:srgbClr val="FF0000"/>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DSCF0063.JPG"/>
          <p:cNvPicPr>
            <a:picLocks noChangeAspect="1"/>
          </p:cNvPicPr>
          <p:nvPr/>
        </p:nvPicPr>
        <p:blipFill>
          <a:blip r:embed="rId2" cstate="print"/>
          <a:stretch>
            <a:fillRect/>
          </a:stretch>
        </p:blipFill>
        <p:spPr>
          <a:xfrm>
            <a:off x="4643438" y="3500438"/>
            <a:ext cx="4286280" cy="3214710"/>
          </a:xfrm>
          <a:prstGeom prst="rect">
            <a:avLst/>
          </a:prstGeom>
        </p:spPr>
      </p:pic>
      <p:pic>
        <p:nvPicPr>
          <p:cNvPr id="7" name="Picture 6" descr="ovo se zove kloniranje_Picea pungens Glauca iz reznica.JPG"/>
          <p:cNvPicPr>
            <a:picLocks noChangeAspect="1"/>
          </p:cNvPicPr>
          <p:nvPr/>
        </p:nvPicPr>
        <p:blipFill>
          <a:blip r:embed="rId3"/>
          <a:stretch>
            <a:fillRect/>
          </a:stretch>
        </p:blipFill>
        <p:spPr>
          <a:xfrm>
            <a:off x="214282" y="3500438"/>
            <a:ext cx="4286281" cy="3214710"/>
          </a:xfrm>
          <a:prstGeom prst="rect">
            <a:avLst/>
          </a:prstGeom>
        </p:spPr>
      </p:pic>
      <p:pic>
        <p:nvPicPr>
          <p:cNvPr id="8" name="Picture 7" descr="IMG_6484.JPG"/>
          <p:cNvPicPr>
            <a:picLocks noChangeAspect="1"/>
          </p:cNvPicPr>
          <p:nvPr/>
        </p:nvPicPr>
        <p:blipFill>
          <a:blip r:embed="rId4" cstate="print"/>
          <a:stretch>
            <a:fillRect/>
          </a:stretch>
        </p:blipFill>
        <p:spPr>
          <a:xfrm>
            <a:off x="214282" y="142852"/>
            <a:ext cx="4286280" cy="3214710"/>
          </a:xfrm>
          <a:prstGeom prst="rect">
            <a:avLst/>
          </a:prstGeom>
        </p:spPr>
      </p:pic>
      <p:pic>
        <p:nvPicPr>
          <p:cNvPr id="9" name="Picture 8" descr="IMG_6437.JPG"/>
          <p:cNvPicPr>
            <a:picLocks noChangeAspect="1"/>
          </p:cNvPicPr>
          <p:nvPr/>
        </p:nvPicPr>
        <p:blipFill>
          <a:blip r:embed="rId5" cstate="print"/>
          <a:stretch>
            <a:fillRect/>
          </a:stretch>
        </p:blipFill>
        <p:spPr>
          <a:xfrm>
            <a:off x="4643438" y="142851"/>
            <a:ext cx="4286280" cy="3214709"/>
          </a:xfrm>
          <a:prstGeom prst="rect">
            <a:avLst/>
          </a:prstGeom>
        </p:spPr>
      </p:pic>
      <p:sp>
        <p:nvSpPr>
          <p:cNvPr id="10" name="TextBox 9"/>
          <p:cNvSpPr txBox="1"/>
          <p:nvPr/>
        </p:nvSpPr>
        <p:spPr>
          <a:xfrm>
            <a:off x="3286116" y="3214686"/>
            <a:ext cx="2606034" cy="369332"/>
          </a:xfrm>
          <a:prstGeom prst="rect">
            <a:avLst/>
          </a:prstGeom>
          <a:noFill/>
        </p:spPr>
        <p:txBody>
          <a:bodyPr wrap="none" rtlCol="0">
            <a:spAutoFit/>
          </a:bodyPr>
          <a:lstStyle/>
          <a:p>
            <a:r>
              <a:rPr lang="hr-HR" b="1" dirty="0" smtClean="0">
                <a:solidFill>
                  <a:srgbClr val="FF0000"/>
                </a:solidFill>
              </a:rPr>
              <a:t>Komercijalna proizvodnja</a:t>
            </a:r>
            <a:endParaRPr lang="hr-HR" b="1" dirty="0">
              <a:solidFill>
                <a:srgbClr val="FF0000"/>
              </a:solidFill>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2" descr="D:\Moji dokumenti\stručni skupovi\Split2021\100 godina Šumskog vrta\100 godina Šumskog vrta_slike za ppt\bolje slike\IMG_6475.JPG"/>
          <p:cNvPicPr>
            <a:picLocks noChangeAspect="1" noChangeArrowheads="1"/>
          </p:cNvPicPr>
          <p:nvPr/>
        </p:nvPicPr>
        <p:blipFill>
          <a:blip r:embed="rId2" cstate="print"/>
          <a:srcRect/>
          <a:stretch>
            <a:fillRect/>
          </a:stretch>
        </p:blipFill>
        <p:spPr bwMode="auto">
          <a:xfrm>
            <a:off x="285720" y="142852"/>
            <a:ext cx="4800000" cy="3600000"/>
          </a:xfrm>
          <a:prstGeom prst="rect">
            <a:avLst/>
          </a:prstGeom>
          <a:noFill/>
        </p:spPr>
      </p:pic>
      <p:pic>
        <p:nvPicPr>
          <p:cNvPr id="47107" name="Picture 3" descr="D:\Moji dokumenti\stručni skupovi\Split2021\100 godina Šumskog vrta\100 godina Šumskog vrta_slike za ppt\bolje slike\IMG_6492.JPG"/>
          <p:cNvPicPr>
            <a:picLocks noChangeAspect="1" noChangeArrowheads="1"/>
          </p:cNvPicPr>
          <p:nvPr/>
        </p:nvPicPr>
        <p:blipFill>
          <a:blip r:embed="rId3" cstate="print"/>
          <a:srcRect/>
          <a:stretch>
            <a:fillRect/>
          </a:stretch>
        </p:blipFill>
        <p:spPr bwMode="auto">
          <a:xfrm>
            <a:off x="4071934" y="2000240"/>
            <a:ext cx="4800000" cy="3600000"/>
          </a:xfrm>
          <a:prstGeom prst="rect">
            <a:avLst/>
          </a:prstGeom>
          <a:noFill/>
        </p:spPr>
      </p:pic>
      <p:pic>
        <p:nvPicPr>
          <p:cNvPr id="47108" name="Picture 4" descr="D:\Moji dokumenti\stručni skupovi\Split2021\100 godina Šumskog vrta\100 godina Šumskog vrta_slike za ppt\bolje slike\IMG_6499.JPG"/>
          <p:cNvPicPr>
            <a:picLocks noChangeAspect="1" noChangeArrowheads="1"/>
          </p:cNvPicPr>
          <p:nvPr/>
        </p:nvPicPr>
        <p:blipFill>
          <a:blip r:embed="rId4" cstate="print"/>
          <a:srcRect/>
          <a:stretch>
            <a:fillRect/>
          </a:stretch>
        </p:blipFill>
        <p:spPr bwMode="auto">
          <a:xfrm>
            <a:off x="1000100" y="3857628"/>
            <a:ext cx="3786214" cy="2839661"/>
          </a:xfrm>
          <a:prstGeom prst="rect">
            <a:avLst/>
          </a:prstGeom>
          <a:noFill/>
        </p:spPr>
      </p:pic>
      <p:sp>
        <p:nvSpPr>
          <p:cNvPr id="7" name="TextBox 6"/>
          <p:cNvSpPr txBox="1"/>
          <p:nvPr/>
        </p:nvSpPr>
        <p:spPr>
          <a:xfrm>
            <a:off x="5643570" y="1643050"/>
            <a:ext cx="2606034" cy="369332"/>
          </a:xfrm>
          <a:prstGeom prst="rect">
            <a:avLst/>
          </a:prstGeom>
          <a:noFill/>
        </p:spPr>
        <p:txBody>
          <a:bodyPr wrap="none" rtlCol="0">
            <a:spAutoFit/>
          </a:bodyPr>
          <a:lstStyle/>
          <a:p>
            <a:r>
              <a:rPr lang="hr-HR" b="1" dirty="0" smtClean="0">
                <a:solidFill>
                  <a:srgbClr val="FF0000"/>
                </a:solidFill>
              </a:rPr>
              <a:t>Komercijalna proizvodnja</a:t>
            </a:r>
            <a:endParaRPr lang="hr-HR" b="1" dirty="0">
              <a:solidFill>
                <a:srgbClr val="FF0000"/>
              </a:solidFill>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17693"/>
            <a:ext cx="4429124" cy="6740307"/>
          </a:xfrm>
          <a:prstGeom prst="rect">
            <a:avLst/>
          </a:prstGeom>
        </p:spPr>
        <p:txBody>
          <a:bodyPr wrap="square">
            <a:spAutoFit/>
          </a:bodyPr>
          <a:lstStyle/>
          <a:p>
            <a:pPr algn="just"/>
            <a:r>
              <a:rPr lang="hr-HR" b="1" dirty="0" smtClean="0"/>
              <a:t>Rasadnik danas ima vlastiti katalog sadnog materijala i cjenik dostupan na web stranicama Fakulteta šumarstva i drvne tehnologije. U vlastitoj proizvodnji rasadnik razmnožava i uzgaja čak 142. vrste i </a:t>
            </a:r>
            <a:r>
              <a:rPr lang="hr-HR" b="1" dirty="0" err="1" smtClean="0"/>
              <a:t>kultivara</a:t>
            </a:r>
            <a:r>
              <a:rPr lang="hr-HR" b="1" dirty="0" smtClean="0"/>
              <a:t> ukrasnog drveća i grmlja. </a:t>
            </a:r>
            <a:r>
              <a:rPr lang="hr-HR" dirty="0" smtClean="0"/>
              <a:t>U zadnje vrijeme, zbog preokreta u zahtjevima tržišta koji su uvjetovani zasićenjem nekih vrsta i </a:t>
            </a:r>
            <a:r>
              <a:rPr lang="hr-HR" dirty="0" err="1" smtClean="0"/>
              <a:t>kultivara</a:t>
            </a:r>
            <a:r>
              <a:rPr lang="hr-HR" dirty="0" smtClean="0"/>
              <a:t> koji su se godinama dobro prodavali a sad stradavaju zbog određenih </a:t>
            </a:r>
            <a:r>
              <a:rPr lang="hr-HR" dirty="0" err="1" smtClean="0"/>
              <a:t>biotskih</a:t>
            </a:r>
            <a:r>
              <a:rPr lang="hr-HR" dirty="0" smtClean="0"/>
              <a:t> (kukci, gljive) ili </a:t>
            </a:r>
            <a:r>
              <a:rPr lang="hr-HR" dirty="0" err="1" smtClean="0"/>
              <a:t>abiotskih</a:t>
            </a:r>
            <a:r>
              <a:rPr lang="hr-HR" dirty="0" smtClean="0"/>
              <a:t> (suša) čimbenika, rasadnik se postupno prilagođava uvođenjem u vlastitu proizvodnju nekih novih vrsta i </a:t>
            </a:r>
            <a:r>
              <a:rPr lang="hr-HR" dirty="0" err="1" smtClean="0"/>
              <a:t>kultivara</a:t>
            </a:r>
            <a:r>
              <a:rPr lang="hr-HR" dirty="0" smtClean="0"/>
              <a:t> (</a:t>
            </a:r>
            <a:r>
              <a:rPr lang="hr-HR" dirty="0" err="1" smtClean="0"/>
              <a:t>npr</a:t>
            </a:r>
            <a:r>
              <a:rPr lang="hr-HR" dirty="0" smtClean="0"/>
              <a:t>. </a:t>
            </a:r>
            <a:r>
              <a:rPr lang="hr-HR" dirty="0" err="1" smtClean="0"/>
              <a:t>kultivar</a:t>
            </a:r>
            <a:r>
              <a:rPr lang="hr-HR" dirty="0" smtClean="0"/>
              <a:t> </a:t>
            </a:r>
            <a:r>
              <a:rPr lang="hr-HR" dirty="0" err="1" smtClean="0"/>
              <a:t>fotinije</a:t>
            </a:r>
            <a:r>
              <a:rPr lang="hr-HR" dirty="0" smtClean="0"/>
              <a:t> </a:t>
            </a:r>
            <a:r>
              <a:rPr lang="hr-HR" i="1" dirty="0" err="1" smtClean="0"/>
              <a:t>Photinia</a:t>
            </a:r>
            <a:r>
              <a:rPr lang="hr-HR" i="1" dirty="0" smtClean="0"/>
              <a:t> x </a:t>
            </a:r>
            <a:r>
              <a:rPr lang="hr-HR" i="1" dirty="0" err="1" smtClean="0"/>
              <a:t>fraseri</a:t>
            </a:r>
            <a:r>
              <a:rPr lang="hr-HR" i="1" dirty="0" smtClean="0"/>
              <a:t> </a:t>
            </a:r>
            <a:r>
              <a:rPr lang="hr-HR" dirty="0" smtClean="0"/>
              <a:t>'Red </a:t>
            </a:r>
            <a:r>
              <a:rPr lang="hr-HR" dirty="0" err="1" smtClean="0"/>
              <a:t>Robin</a:t>
            </a:r>
            <a:r>
              <a:rPr lang="hr-HR" dirty="0" smtClean="0"/>
              <a:t>').</a:t>
            </a:r>
            <a:r>
              <a:rPr lang="hr-HR" i="1" dirty="0" smtClean="0"/>
              <a:t> </a:t>
            </a:r>
            <a:r>
              <a:rPr lang="hr-HR" b="1" dirty="0" smtClean="0"/>
              <a:t>Također se ukazuje potreba za specijalizacijom u rasadničkoj proizvodnji </a:t>
            </a:r>
            <a:r>
              <a:rPr lang="hr-HR" b="1" dirty="0" err="1" smtClean="0"/>
              <a:t>kultivara</a:t>
            </a:r>
            <a:r>
              <a:rPr lang="hr-HR" b="1" dirty="0" smtClean="0"/>
              <a:t> nekih rodova drveća i grmlja koji su sve traženiji ili rijetki na tržištu kao što su </a:t>
            </a:r>
            <a:r>
              <a:rPr lang="hr-HR" b="1" i="1" dirty="0" err="1" smtClean="0"/>
              <a:t>Acer</a:t>
            </a:r>
            <a:r>
              <a:rPr lang="hr-HR" b="1" i="1" dirty="0" smtClean="0"/>
              <a:t> </a:t>
            </a:r>
            <a:r>
              <a:rPr lang="hr-HR" b="1" i="1" dirty="0" err="1" smtClean="0"/>
              <a:t>palmatum</a:t>
            </a:r>
            <a:r>
              <a:rPr lang="hr-HR" b="1" dirty="0" smtClean="0"/>
              <a:t> </a:t>
            </a:r>
            <a:r>
              <a:rPr lang="hr-HR" b="1" dirty="0" err="1" smtClean="0"/>
              <a:t>cv</a:t>
            </a:r>
            <a:r>
              <a:rPr lang="hr-HR" b="1" dirty="0" smtClean="0"/>
              <a:t>., </a:t>
            </a:r>
            <a:r>
              <a:rPr lang="hr-HR" b="1" i="1" dirty="0" err="1" smtClean="0"/>
              <a:t>Fagus</a:t>
            </a:r>
            <a:r>
              <a:rPr lang="hr-HR" b="1" i="1" dirty="0" smtClean="0"/>
              <a:t> </a:t>
            </a:r>
            <a:r>
              <a:rPr lang="hr-HR" b="1" i="1" dirty="0" err="1" smtClean="0"/>
              <a:t>sylvatica</a:t>
            </a:r>
            <a:r>
              <a:rPr lang="hr-HR" b="1" dirty="0" smtClean="0"/>
              <a:t> </a:t>
            </a:r>
            <a:r>
              <a:rPr lang="hr-HR" b="1" dirty="0" err="1" smtClean="0"/>
              <a:t>cv.</a:t>
            </a:r>
            <a:r>
              <a:rPr lang="hr-HR" b="1" dirty="0" smtClean="0"/>
              <a:t>, </a:t>
            </a:r>
            <a:r>
              <a:rPr lang="hr-HR" b="1" i="1" dirty="0" err="1" smtClean="0"/>
              <a:t>Syringa</a:t>
            </a:r>
            <a:r>
              <a:rPr lang="hr-HR" b="1" i="1" dirty="0" smtClean="0"/>
              <a:t> </a:t>
            </a:r>
            <a:r>
              <a:rPr lang="hr-HR" b="1" i="1" dirty="0" err="1" smtClean="0"/>
              <a:t>vulgaris</a:t>
            </a:r>
            <a:r>
              <a:rPr lang="hr-HR" b="1" dirty="0" smtClean="0"/>
              <a:t> </a:t>
            </a:r>
            <a:r>
              <a:rPr lang="hr-HR" b="1" dirty="0" err="1" smtClean="0"/>
              <a:t>cv.</a:t>
            </a:r>
            <a:r>
              <a:rPr lang="hr-HR" b="1" dirty="0" smtClean="0"/>
              <a:t> i </a:t>
            </a:r>
            <a:r>
              <a:rPr lang="hr-HR" b="1" dirty="0" err="1" smtClean="0"/>
              <a:t>sl</a:t>
            </a:r>
            <a:r>
              <a:rPr lang="hr-HR" b="1" dirty="0" smtClean="0"/>
              <a:t>. </a:t>
            </a:r>
            <a:r>
              <a:rPr lang="hr-HR" dirty="0" smtClean="0"/>
              <a:t>U tu svrhu nabavljena su matična stabla za razmnožavanje koja su posađena u takozvanim </a:t>
            </a:r>
            <a:r>
              <a:rPr lang="hr-HR" dirty="0" err="1" smtClean="0"/>
              <a:t>aceracijima</a:t>
            </a:r>
            <a:r>
              <a:rPr lang="hr-HR" dirty="0" smtClean="0"/>
              <a:t>, </a:t>
            </a:r>
            <a:r>
              <a:rPr lang="hr-HR" dirty="0" err="1" smtClean="0"/>
              <a:t>fagacijima</a:t>
            </a:r>
            <a:r>
              <a:rPr lang="hr-HR" dirty="0" smtClean="0"/>
              <a:t> i </a:t>
            </a:r>
            <a:r>
              <a:rPr lang="hr-HR" dirty="0" err="1" smtClean="0"/>
              <a:t>siringacijima</a:t>
            </a:r>
            <a:r>
              <a:rPr lang="hr-HR" dirty="0" smtClean="0"/>
              <a:t>. </a:t>
            </a:r>
            <a:endParaRPr lang="hr-HR" dirty="0"/>
          </a:p>
        </p:txBody>
      </p:sp>
      <p:pic>
        <p:nvPicPr>
          <p:cNvPr id="15361" name="Picture 1" descr="D:\Moji dokumenti\stručni skupovi\Split2021\100 godina Šumskog vrta\100 godina Šumskog vrta_slike za ppt\bolje slike\katalog sadnog materijala.jpg"/>
          <p:cNvPicPr>
            <a:picLocks noChangeAspect="1" noChangeArrowheads="1"/>
          </p:cNvPicPr>
          <p:nvPr/>
        </p:nvPicPr>
        <p:blipFill>
          <a:blip r:embed="rId2" cstate="print"/>
          <a:srcRect/>
          <a:stretch>
            <a:fillRect/>
          </a:stretch>
        </p:blipFill>
        <p:spPr bwMode="auto">
          <a:xfrm>
            <a:off x="4500562" y="357166"/>
            <a:ext cx="4429156" cy="6224785"/>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8130" name="Picture 2" descr="D:\Moji dokumenti\stručni skupovi\Split2021\100 godina Šumskog vrta\100 godina Šumskog vrta_slike za ppt\bolje slike\IMG_6461.JPG"/>
          <p:cNvPicPr>
            <a:picLocks noChangeAspect="1" noChangeArrowheads="1"/>
          </p:cNvPicPr>
          <p:nvPr/>
        </p:nvPicPr>
        <p:blipFill>
          <a:blip r:embed="rId2" cstate="print"/>
          <a:srcRect/>
          <a:stretch>
            <a:fillRect/>
          </a:stretch>
        </p:blipFill>
        <p:spPr bwMode="auto">
          <a:xfrm>
            <a:off x="0" y="0"/>
            <a:ext cx="9144000" cy="6858000"/>
          </a:xfrm>
          <a:prstGeom prst="rect">
            <a:avLst/>
          </a:prstGeom>
          <a:noFill/>
        </p:spPr>
      </p:pic>
      <p:sp>
        <p:nvSpPr>
          <p:cNvPr id="5" name="TextBox 4"/>
          <p:cNvSpPr txBox="1"/>
          <p:nvPr/>
        </p:nvSpPr>
        <p:spPr>
          <a:xfrm>
            <a:off x="2571736" y="2928934"/>
            <a:ext cx="4040722" cy="369332"/>
          </a:xfrm>
          <a:prstGeom prst="rect">
            <a:avLst/>
          </a:prstGeom>
          <a:noFill/>
        </p:spPr>
        <p:txBody>
          <a:bodyPr wrap="none" rtlCol="0">
            <a:spAutoFit/>
          </a:bodyPr>
          <a:lstStyle/>
          <a:p>
            <a:r>
              <a:rPr lang="hr-HR" b="1" dirty="0" smtClean="0">
                <a:solidFill>
                  <a:srgbClr val="FFFF00"/>
                </a:solidFill>
              </a:rPr>
              <a:t>Matičnjak </a:t>
            </a:r>
            <a:r>
              <a:rPr lang="hr-HR" b="1" dirty="0" err="1" smtClean="0">
                <a:solidFill>
                  <a:srgbClr val="FFFF00"/>
                </a:solidFill>
              </a:rPr>
              <a:t>kultivara</a:t>
            </a:r>
            <a:r>
              <a:rPr lang="hr-HR" b="1" dirty="0" smtClean="0">
                <a:solidFill>
                  <a:srgbClr val="FFFF00"/>
                </a:solidFill>
              </a:rPr>
              <a:t> jorgovana - </a:t>
            </a:r>
            <a:r>
              <a:rPr lang="hr-HR" b="1" dirty="0" err="1" smtClean="0">
                <a:solidFill>
                  <a:srgbClr val="FFFF00"/>
                </a:solidFill>
              </a:rPr>
              <a:t>siringacij</a:t>
            </a:r>
            <a:endParaRPr lang="hr-HR" b="1" dirty="0">
              <a:solidFill>
                <a:srgbClr val="FFFF00"/>
              </a:solidFill>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G_6420.JPG"/>
          <p:cNvPicPr>
            <a:picLocks noChangeAspect="1"/>
          </p:cNvPicPr>
          <p:nvPr/>
        </p:nvPicPr>
        <p:blipFill>
          <a:blip r:embed="rId2" cstate="print"/>
          <a:stretch>
            <a:fillRect/>
          </a:stretch>
        </p:blipFill>
        <p:spPr>
          <a:xfrm>
            <a:off x="5500694" y="142852"/>
            <a:ext cx="2476517" cy="1857388"/>
          </a:xfrm>
          <a:prstGeom prst="rect">
            <a:avLst/>
          </a:prstGeom>
        </p:spPr>
      </p:pic>
      <p:pic>
        <p:nvPicPr>
          <p:cNvPr id="10" name="Picture 9" descr="IMG_6415.JPG"/>
          <p:cNvPicPr>
            <a:picLocks noChangeAspect="1"/>
          </p:cNvPicPr>
          <p:nvPr/>
        </p:nvPicPr>
        <p:blipFill>
          <a:blip r:embed="rId3" cstate="print"/>
          <a:stretch>
            <a:fillRect/>
          </a:stretch>
        </p:blipFill>
        <p:spPr>
          <a:xfrm>
            <a:off x="5572132" y="4786322"/>
            <a:ext cx="2571768" cy="1928826"/>
          </a:xfrm>
          <a:prstGeom prst="rect">
            <a:avLst/>
          </a:prstGeom>
        </p:spPr>
      </p:pic>
      <p:pic>
        <p:nvPicPr>
          <p:cNvPr id="11" name="Picture 10" descr="IMG_6439.JPG"/>
          <p:cNvPicPr>
            <a:picLocks noChangeAspect="1"/>
          </p:cNvPicPr>
          <p:nvPr/>
        </p:nvPicPr>
        <p:blipFill>
          <a:blip r:embed="rId4" cstate="print"/>
          <a:stretch>
            <a:fillRect/>
          </a:stretch>
        </p:blipFill>
        <p:spPr>
          <a:xfrm>
            <a:off x="5072066" y="2143116"/>
            <a:ext cx="3429023" cy="2571768"/>
          </a:xfrm>
          <a:prstGeom prst="rect">
            <a:avLst/>
          </a:prstGeom>
        </p:spPr>
      </p:pic>
      <p:sp>
        <p:nvSpPr>
          <p:cNvPr id="12" name="Rectangle 1"/>
          <p:cNvSpPr>
            <a:spLocks noChangeArrowheads="1"/>
          </p:cNvSpPr>
          <p:nvPr/>
        </p:nvSpPr>
        <p:spPr bwMode="auto">
          <a:xfrm>
            <a:off x="0" y="857232"/>
            <a:ext cx="5000628" cy="5632311"/>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hr-HR" b="1" i="0" u="none" strike="noStrike" cap="none" normalizeH="0" baseline="0" dirty="0" smtClean="0">
                <a:ln>
                  <a:noFill/>
                </a:ln>
                <a:solidFill>
                  <a:schemeClr val="tx1"/>
                </a:solidFill>
                <a:effectLst/>
                <a:ea typeface="Times New Roman" pitchFamily="18" charset="0"/>
                <a:cs typeface="Arial" pitchFamily="34" charset="0"/>
              </a:rPr>
              <a:t>Rasadnik “Šumski vrt” danas ima:</a:t>
            </a:r>
          </a:p>
          <a:p>
            <a:pPr marL="0" marR="0" lvl="0" indent="0" algn="l" defTabSz="914400" rtl="0" eaLnBrk="1" fontAlgn="base" latinLnBrk="0" hangingPunct="1">
              <a:lnSpc>
                <a:spcPct val="100000"/>
              </a:lnSpc>
              <a:spcBef>
                <a:spcPct val="0"/>
              </a:spcBef>
              <a:spcAft>
                <a:spcPct val="0"/>
              </a:spcAft>
              <a:buClrTx/>
              <a:buSzTx/>
              <a:buFontTx/>
              <a:buNone/>
              <a:tabLst/>
            </a:pPr>
            <a:endParaRPr kumimoji="0" lang="hr-HR"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dirty="0" smtClean="0">
                <a:ln>
                  <a:noFill/>
                </a:ln>
                <a:solidFill>
                  <a:schemeClr val="tx1"/>
                </a:solidFill>
                <a:effectLst/>
                <a:ea typeface="Times New Roman" pitchFamily="18" charset="0"/>
                <a:cs typeface="Arial" pitchFamily="34" charset="0"/>
              </a:rPr>
              <a:t>STAKLENICI</a:t>
            </a:r>
            <a:r>
              <a:rPr kumimoji="0" lang="hr-HR" b="0" i="0" u="none" strike="noStrike" cap="none" normalizeH="0" baseline="0" dirty="0" smtClean="0">
                <a:ln>
                  <a:noFill/>
                </a:ln>
                <a:solidFill>
                  <a:schemeClr val="tx1"/>
                </a:solidFill>
                <a:effectLst/>
                <a:ea typeface="Times New Roman" pitchFamily="18" charset="0"/>
                <a:cs typeface="Arial" pitchFamily="34" charset="0"/>
              </a:rPr>
              <a:t/>
            </a:r>
            <a:br>
              <a:rPr kumimoji="0" lang="hr-HR" b="0" i="0" u="none" strike="noStrike" cap="none" normalizeH="0" baseline="0" dirty="0" smtClean="0">
                <a:ln>
                  <a:noFill/>
                </a:ln>
                <a:solidFill>
                  <a:schemeClr val="tx1"/>
                </a:solidFill>
                <a:effectLst/>
                <a:ea typeface="Times New Roman" pitchFamily="18" charset="0"/>
                <a:cs typeface="Arial" pitchFamily="34" charset="0"/>
              </a:rPr>
            </a:br>
            <a:r>
              <a:rPr kumimoji="0" lang="hr-HR" b="0" i="0" u="none" strike="noStrike" cap="none" normalizeH="0" baseline="0" dirty="0" smtClean="0">
                <a:ln>
                  <a:noFill/>
                </a:ln>
                <a:solidFill>
                  <a:schemeClr val="tx1"/>
                </a:solidFill>
                <a:effectLst/>
                <a:ea typeface="Times New Roman" pitchFamily="18" charset="0"/>
                <a:cs typeface="Arial" pitchFamily="34" charset="0"/>
              </a:rPr>
              <a:t> - grijani staklenik s 4 stola za pikiranje </a:t>
            </a:r>
            <a:r>
              <a:rPr kumimoji="0" lang="hr-HR" b="0" i="0" u="none" strike="noStrike" cap="none" normalizeH="0" baseline="0" dirty="0" smtClean="0">
                <a:ln>
                  <a:noFill/>
                </a:ln>
                <a:solidFill>
                  <a:schemeClr val="tx1"/>
                </a:solidFill>
                <a:effectLst/>
                <a:ea typeface="Times New Roman" pitchFamily="18" charset="0"/>
                <a:cs typeface="Arial" pitchFamily="34" charset="0"/>
              </a:rPr>
              <a:t>reznica dimenzija </a:t>
            </a:r>
            <a:r>
              <a:rPr kumimoji="0" lang="hr-HR" b="0" i="0" u="none" strike="noStrike" cap="none" normalizeH="0" baseline="0" dirty="0" smtClean="0">
                <a:ln>
                  <a:noFill/>
                </a:ln>
                <a:solidFill>
                  <a:schemeClr val="tx1"/>
                </a:solidFill>
                <a:effectLst/>
                <a:ea typeface="Times New Roman" pitchFamily="18" charset="0"/>
                <a:cs typeface="Arial" pitchFamily="34" charset="0"/>
              </a:rPr>
              <a:t>3,6 x 2,1m opremljen je </a:t>
            </a:r>
            <a:r>
              <a:rPr kumimoji="0" lang="hr-HR" b="0" i="0" u="none" strike="noStrike" cap="none" normalizeH="0" baseline="0" dirty="0" err="1" smtClean="0">
                <a:ln>
                  <a:noFill/>
                </a:ln>
                <a:solidFill>
                  <a:schemeClr val="tx1"/>
                </a:solidFill>
                <a:effectLst/>
                <a:ea typeface="Times New Roman" pitchFamily="18" charset="0"/>
                <a:cs typeface="Arial" pitchFamily="34" charset="0"/>
              </a:rPr>
              <a:t>Rain</a:t>
            </a:r>
            <a:r>
              <a:rPr kumimoji="0" lang="hr-HR" b="0" i="0" u="none" strike="noStrike" cap="none" normalizeH="0" baseline="0" dirty="0" smtClean="0">
                <a:ln>
                  <a:noFill/>
                </a:ln>
                <a:solidFill>
                  <a:schemeClr val="tx1"/>
                </a:solidFill>
                <a:effectLst/>
                <a:ea typeface="Times New Roman" pitchFamily="18" charset="0"/>
                <a:cs typeface="Arial" pitchFamily="34" charset="0"/>
              </a:rPr>
              <a:t> bird sustavom za zamagljivanje</a:t>
            </a:r>
            <a:br>
              <a:rPr kumimoji="0" lang="hr-HR" b="0" i="0" u="none" strike="noStrike" cap="none" normalizeH="0" baseline="0" dirty="0" smtClean="0">
                <a:ln>
                  <a:noFill/>
                </a:ln>
                <a:solidFill>
                  <a:schemeClr val="tx1"/>
                </a:solidFill>
                <a:effectLst/>
                <a:ea typeface="Times New Roman" pitchFamily="18" charset="0"/>
                <a:cs typeface="Arial" pitchFamily="34" charset="0"/>
              </a:rPr>
            </a:br>
            <a:r>
              <a:rPr kumimoji="0" lang="hr-HR" b="0" i="0" u="none" strike="noStrike" cap="none" normalizeH="0" baseline="0" dirty="0" smtClean="0">
                <a:ln>
                  <a:noFill/>
                </a:ln>
                <a:solidFill>
                  <a:schemeClr val="tx1"/>
                </a:solidFill>
                <a:effectLst/>
                <a:ea typeface="Times New Roman" pitchFamily="18" charset="0"/>
                <a:cs typeface="Arial" pitchFamily="34" charset="0"/>
              </a:rPr>
              <a:t> - ne grijani staklenik opremljen kap na kap </a:t>
            </a:r>
            <a:r>
              <a:rPr kumimoji="0" lang="hr-HR" b="0" i="0" u="none" strike="noStrike" cap="none" normalizeH="0" baseline="0" dirty="0" err="1" smtClean="0">
                <a:ln>
                  <a:noFill/>
                </a:ln>
                <a:solidFill>
                  <a:schemeClr val="tx1"/>
                </a:solidFill>
                <a:effectLst/>
                <a:ea typeface="Times New Roman" pitchFamily="18" charset="0"/>
                <a:cs typeface="Arial" pitchFamily="34" charset="0"/>
              </a:rPr>
              <a:t>Rain</a:t>
            </a:r>
            <a:r>
              <a:rPr kumimoji="0" lang="hr-HR" b="0" i="0" u="none" strike="noStrike" cap="none" normalizeH="0" baseline="0" dirty="0" smtClean="0">
                <a:ln>
                  <a:noFill/>
                </a:ln>
                <a:solidFill>
                  <a:schemeClr val="tx1"/>
                </a:solidFill>
                <a:effectLst/>
                <a:ea typeface="Times New Roman" pitchFamily="18" charset="0"/>
                <a:cs typeface="Arial" pitchFamily="34" charset="0"/>
              </a:rPr>
              <a:t> bird sustavom navodnjavanja</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hr-HR"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dirty="0" smtClean="0">
                <a:ln>
                  <a:noFill/>
                </a:ln>
                <a:solidFill>
                  <a:schemeClr val="tx1"/>
                </a:solidFill>
                <a:effectLst/>
                <a:ea typeface="Times New Roman" pitchFamily="18" charset="0"/>
                <a:cs typeface="Arial" pitchFamily="34" charset="0"/>
              </a:rPr>
              <a:t>DUNEMANNOVE LIJEHE</a:t>
            </a:r>
            <a:r>
              <a:rPr kumimoji="0" lang="hr-HR" b="0" i="0" u="none" strike="noStrike" cap="none" normalizeH="0" baseline="0" dirty="0" smtClean="0">
                <a:ln>
                  <a:noFill/>
                </a:ln>
                <a:solidFill>
                  <a:schemeClr val="tx1"/>
                </a:solidFill>
                <a:effectLst/>
                <a:ea typeface="Times New Roman" pitchFamily="18" charset="0"/>
                <a:cs typeface="Arial" pitchFamily="34" charset="0"/>
              </a:rPr>
              <a:t/>
            </a:r>
            <a:br>
              <a:rPr kumimoji="0" lang="hr-HR" b="0" i="0" u="none" strike="noStrike" cap="none" normalizeH="0" baseline="0" dirty="0" smtClean="0">
                <a:ln>
                  <a:noFill/>
                </a:ln>
                <a:solidFill>
                  <a:schemeClr val="tx1"/>
                </a:solidFill>
                <a:effectLst/>
                <a:ea typeface="Times New Roman" pitchFamily="18" charset="0"/>
                <a:cs typeface="Arial" pitchFamily="34" charset="0"/>
              </a:rPr>
            </a:br>
            <a:r>
              <a:rPr kumimoji="0" lang="hr-HR" b="0" i="0" u="none" strike="noStrike" cap="none" normalizeH="0" baseline="0" dirty="0" smtClean="0">
                <a:ln>
                  <a:noFill/>
                </a:ln>
                <a:solidFill>
                  <a:schemeClr val="tx1"/>
                </a:solidFill>
                <a:effectLst/>
                <a:ea typeface="Times New Roman" pitchFamily="18" charset="0"/>
                <a:cs typeface="Arial" pitchFamily="34" charset="0"/>
              </a:rPr>
              <a:t>- Deset </a:t>
            </a:r>
            <a:r>
              <a:rPr kumimoji="0" lang="hr-HR" b="0" i="0" u="none" strike="noStrike" cap="none" normalizeH="0" baseline="0" dirty="0" err="1" smtClean="0">
                <a:ln>
                  <a:noFill/>
                </a:ln>
                <a:solidFill>
                  <a:schemeClr val="tx1"/>
                </a:solidFill>
                <a:effectLst/>
                <a:ea typeface="Times New Roman" pitchFamily="18" charset="0"/>
                <a:cs typeface="Arial" pitchFamily="34" charset="0"/>
              </a:rPr>
              <a:t>Dunemannovih</a:t>
            </a:r>
            <a:r>
              <a:rPr kumimoji="0" lang="hr-HR" b="0" i="0" u="none" strike="noStrike" cap="none" normalizeH="0" baseline="0" dirty="0" smtClean="0">
                <a:ln>
                  <a:noFill/>
                </a:ln>
                <a:solidFill>
                  <a:schemeClr val="tx1"/>
                </a:solidFill>
                <a:effectLst/>
                <a:ea typeface="Times New Roman" pitchFamily="18" charset="0"/>
                <a:cs typeface="Arial" pitchFamily="34" charset="0"/>
              </a:rPr>
              <a:t> lijeha, od toga su 3 lijehe dimenzija 1,6 x 11m a sedam lijeha dimenzija 1,5 x 17,5 m</a:t>
            </a:r>
            <a:endParaRPr kumimoji="0" lang="hr-HR"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a:r>
            <a:br>
              <a:rPr kumimoji="0" lang="hr-HR" b="0" i="0" u="none" strike="noStrike" cap="none" normalizeH="0" baseline="0" dirty="0" smtClean="0">
                <a:ln>
                  <a:noFill/>
                </a:ln>
                <a:solidFill>
                  <a:schemeClr val="tx1"/>
                </a:solidFill>
                <a:effectLst/>
                <a:ea typeface="Times New Roman" pitchFamily="18" charset="0"/>
                <a:cs typeface="Arial" pitchFamily="34" charset="0"/>
              </a:rPr>
            </a:br>
            <a:r>
              <a:rPr kumimoji="0" lang="hr-HR" b="1" i="0" u="none" strike="noStrike" cap="none" normalizeH="0" baseline="0" dirty="0" smtClean="0">
                <a:ln>
                  <a:noFill/>
                </a:ln>
                <a:solidFill>
                  <a:schemeClr val="tx1"/>
                </a:solidFill>
                <a:effectLst/>
                <a:ea typeface="Times New Roman" pitchFamily="18" charset="0"/>
                <a:cs typeface="Arial" pitchFamily="34" charset="0"/>
              </a:rPr>
              <a:t>PROSTORIJE </a:t>
            </a:r>
            <a:endParaRPr kumimoji="0" lang="hr-HR" b="0" i="0" u="none" strike="noStrike" cap="none" normalizeH="0" baseline="0" dirty="0" smtClean="0">
              <a:ln>
                <a:noFill/>
              </a:ln>
              <a:solidFill>
                <a:schemeClr val="tx1"/>
              </a:solidFill>
              <a:effectLst/>
              <a:cs typeface="Arial" pitchFamily="34"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kuhinja s blagovaonicom i uredom za poslovođu</a:t>
            </a:r>
            <a:br>
              <a:rPr kumimoji="0" lang="hr-HR" b="0" i="0" u="none" strike="noStrike" cap="none" normalizeH="0" baseline="0" dirty="0" smtClean="0">
                <a:ln>
                  <a:noFill/>
                </a:ln>
                <a:solidFill>
                  <a:schemeClr val="tx1"/>
                </a:solidFill>
                <a:effectLst/>
                <a:ea typeface="Times New Roman" pitchFamily="18" charset="0"/>
                <a:cs typeface="Arial" pitchFamily="34" charset="0"/>
              </a:rPr>
            </a:br>
            <a:r>
              <a:rPr kumimoji="0" lang="hr-HR" b="0" i="0" u="none" strike="noStrike" cap="none" normalizeH="0" baseline="0" dirty="0" smtClean="0">
                <a:ln>
                  <a:noFill/>
                </a:ln>
                <a:solidFill>
                  <a:schemeClr val="tx1"/>
                </a:solidFill>
                <a:effectLst/>
                <a:ea typeface="Times New Roman" pitchFamily="18" charset="0"/>
                <a:cs typeface="Arial" pitchFamily="34" charset="0"/>
              </a:rPr>
              <a:t>- sanitarni čvor s tušem</a:t>
            </a:r>
            <a:br>
              <a:rPr kumimoji="0" lang="hr-HR" b="0" i="0" u="none" strike="noStrike" cap="none" normalizeH="0" baseline="0" dirty="0" smtClean="0">
                <a:ln>
                  <a:noFill/>
                </a:ln>
                <a:solidFill>
                  <a:schemeClr val="tx1"/>
                </a:solidFill>
                <a:effectLst/>
                <a:ea typeface="Times New Roman" pitchFamily="18" charset="0"/>
                <a:cs typeface="Arial" pitchFamily="34" charset="0"/>
              </a:rPr>
            </a:br>
            <a:r>
              <a:rPr kumimoji="0" lang="hr-HR" b="0" i="0" u="none" strike="noStrike" cap="none" normalizeH="0" baseline="0" dirty="0" smtClean="0">
                <a:ln>
                  <a:noFill/>
                </a:ln>
                <a:solidFill>
                  <a:schemeClr val="tx1"/>
                </a:solidFill>
                <a:effectLst/>
                <a:ea typeface="Times New Roman" pitchFamily="18" charset="0"/>
                <a:cs typeface="Arial" pitchFamily="34" charset="0"/>
              </a:rPr>
              <a:t>- alatnica s muškom garderobom</a:t>
            </a:r>
            <a:br>
              <a:rPr kumimoji="0" lang="hr-HR" b="0" i="0" u="none" strike="noStrike" cap="none" normalizeH="0" baseline="0" dirty="0" smtClean="0">
                <a:ln>
                  <a:noFill/>
                </a:ln>
                <a:solidFill>
                  <a:schemeClr val="tx1"/>
                </a:solidFill>
                <a:effectLst/>
                <a:ea typeface="Times New Roman" pitchFamily="18" charset="0"/>
                <a:cs typeface="Arial" pitchFamily="34" charset="0"/>
              </a:rPr>
            </a:br>
            <a:r>
              <a:rPr kumimoji="0" lang="hr-HR" b="0" i="0" u="none" strike="noStrike" cap="none" normalizeH="0" baseline="0" dirty="0" smtClean="0">
                <a:ln>
                  <a:noFill/>
                </a:ln>
                <a:solidFill>
                  <a:schemeClr val="tx1"/>
                </a:solidFill>
                <a:effectLst/>
                <a:ea typeface="Times New Roman" pitchFamily="18" charset="0"/>
                <a:cs typeface="Arial" pitchFamily="34" charset="0"/>
              </a:rPr>
              <a:t>- spremište s ženskom garderobom</a:t>
            </a:r>
            <a:br>
              <a:rPr kumimoji="0" lang="hr-HR" b="0" i="0" u="none" strike="noStrike" cap="none" normalizeH="0" baseline="0" dirty="0" smtClean="0">
                <a:ln>
                  <a:noFill/>
                </a:ln>
                <a:solidFill>
                  <a:schemeClr val="tx1"/>
                </a:solidFill>
                <a:effectLst/>
                <a:ea typeface="Times New Roman" pitchFamily="18" charset="0"/>
                <a:cs typeface="Arial" pitchFamily="34" charset="0"/>
              </a:rPr>
            </a:br>
            <a:r>
              <a:rPr kumimoji="0" lang="hr-HR" b="0" i="0" u="none" strike="noStrike" cap="none" normalizeH="0" baseline="0" dirty="0" smtClean="0">
                <a:ln>
                  <a:noFill/>
                </a:ln>
                <a:solidFill>
                  <a:schemeClr val="tx1"/>
                </a:solidFill>
                <a:effectLst/>
                <a:ea typeface="Times New Roman" pitchFamily="18" charset="0"/>
                <a:cs typeface="Arial" pitchFamily="34" charset="0"/>
              </a:rPr>
              <a:t>- 3 garaže</a:t>
            </a:r>
            <a:endParaRPr kumimoji="0" lang="hr-HR" b="0" i="0" u="none" strike="noStrike" cap="none" normalizeH="0" baseline="0" dirty="0" smtClean="0">
              <a:ln>
                <a:noFill/>
              </a:ln>
              <a:solidFill>
                <a:schemeClr val="tx1"/>
              </a:solidFill>
              <a:effectLst/>
              <a:cs typeface="Arial" pitchFamily="34"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142852"/>
            <a:ext cx="5214942" cy="7140416"/>
          </a:xfrm>
          <a:prstGeom prst="rect">
            <a:avLst/>
          </a:prstGeom>
        </p:spPr>
        <p:txBody>
          <a:bodyPr wrap="square">
            <a:spAutoFit/>
          </a:bodyPr>
          <a:lstStyle/>
          <a:p>
            <a:pPr lvl="0" eaLnBrk="0" fontAlgn="base" hangingPunct="0">
              <a:spcBef>
                <a:spcPct val="0"/>
              </a:spcBef>
              <a:spcAft>
                <a:spcPct val="0"/>
              </a:spcAft>
            </a:pPr>
            <a:r>
              <a:rPr lang="hr-HR" b="1" dirty="0" smtClean="0">
                <a:latin typeface="Arial" pitchFamily="34" charset="0"/>
                <a:ea typeface="Times New Roman" pitchFamily="18" charset="0"/>
                <a:cs typeface="Arial" pitchFamily="34" charset="0"/>
              </a:rPr>
              <a:t>VOZILA</a:t>
            </a:r>
            <a:r>
              <a:rPr lang="hr-HR" dirty="0" smtClean="0">
                <a:latin typeface="Arial" pitchFamily="34" charset="0"/>
                <a:ea typeface="Times New Roman" pitchFamily="18" charset="0"/>
                <a:cs typeface="Arial" pitchFamily="34" charset="0"/>
              </a:rPr>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Volkswagen </a:t>
            </a:r>
            <a:r>
              <a:rPr lang="hr-HR" dirty="0" err="1" smtClean="0">
                <a:latin typeface="Arial" pitchFamily="34" charset="0"/>
                <a:ea typeface="Times New Roman" pitchFamily="18" charset="0"/>
                <a:cs typeface="Arial" pitchFamily="34" charset="0"/>
              </a:rPr>
              <a:t>Crafter</a:t>
            </a:r>
            <a:r>
              <a:rPr lang="hr-HR" dirty="0" smtClean="0">
                <a:latin typeface="Arial" pitchFamily="34" charset="0"/>
                <a:ea typeface="Times New Roman" pitchFamily="18" charset="0"/>
                <a:cs typeface="Arial" pitchFamily="34" charset="0"/>
              </a:rPr>
              <a:t>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Antonio </a:t>
            </a:r>
            <a:r>
              <a:rPr lang="hr-HR" dirty="0" err="1" smtClean="0">
                <a:latin typeface="Arial" pitchFamily="34" charset="0"/>
                <a:ea typeface="Times New Roman" pitchFamily="18" charset="0"/>
                <a:cs typeface="Arial" pitchFamily="34" charset="0"/>
              </a:rPr>
              <a:t>Carraro</a:t>
            </a:r>
            <a:r>
              <a:rPr lang="hr-HR" dirty="0" smtClean="0">
                <a:latin typeface="Arial" pitchFamily="34" charset="0"/>
                <a:ea typeface="Times New Roman" pitchFamily="18" charset="0"/>
                <a:cs typeface="Arial" pitchFamily="34" charset="0"/>
              </a:rPr>
              <a:t> TRX  7800S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a:r>
            <a:br>
              <a:rPr lang="hr-HR" dirty="0" smtClean="0">
                <a:latin typeface="Arial" pitchFamily="34" charset="0"/>
                <a:ea typeface="Times New Roman" pitchFamily="18" charset="0"/>
                <a:cs typeface="Arial" pitchFamily="34" charset="0"/>
              </a:rPr>
            </a:br>
            <a:r>
              <a:rPr lang="hr-HR" b="1" dirty="0" smtClean="0">
                <a:latin typeface="Arial" pitchFamily="34" charset="0"/>
                <a:ea typeface="Times New Roman" pitchFamily="18" charset="0"/>
                <a:cs typeface="Arial" pitchFamily="34" charset="0"/>
              </a:rPr>
              <a:t>TRAKTORSKI PRIKLJUČCI</a:t>
            </a:r>
            <a:r>
              <a:rPr lang="hr-HR" dirty="0" smtClean="0">
                <a:latin typeface="Arial" pitchFamily="34" charset="0"/>
                <a:ea typeface="Times New Roman" pitchFamily="18" charset="0"/>
                <a:cs typeface="Arial" pitchFamily="34" charset="0"/>
              </a:rPr>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Maschio</a:t>
            </a: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freza</a:t>
            </a:r>
            <a:r>
              <a:rPr lang="hr-HR" dirty="0" smtClean="0">
                <a:latin typeface="Arial" pitchFamily="34" charset="0"/>
                <a:ea typeface="Times New Roman" pitchFamily="18" charset="0"/>
                <a:cs typeface="Arial" pitchFamily="34" charset="0"/>
              </a:rPr>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Zanon</a:t>
            </a: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malčer</a:t>
            </a: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tarup</a:t>
            </a:r>
            <a:r>
              <a:rPr lang="hr-HR" dirty="0" smtClean="0">
                <a:latin typeface="Arial" pitchFamily="34" charset="0"/>
                <a:ea typeface="Times New Roman" pitchFamily="18" charset="0"/>
                <a:cs typeface="Arial" pitchFamily="34" charset="0"/>
              </a:rPr>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Alpas</a:t>
            </a:r>
            <a:r>
              <a:rPr lang="hr-HR" dirty="0" smtClean="0">
                <a:latin typeface="Arial" pitchFamily="34" charset="0"/>
                <a:ea typeface="Times New Roman" pitchFamily="18" charset="0"/>
                <a:cs typeface="Arial" pitchFamily="34" charset="0"/>
              </a:rPr>
              <a:t> Čazma ralica</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Future </a:t>
            </a:r>
            <a:r>
              <a:rPr lang="hr-HR" dirty="0" err="1" smtClean="0">
                <a:latin typeface="Arial" pitchFamily="34" charset="0"/>
                <a:ea typeface="Times New Roman" pitchFamily="18" charset="0"/>
                <a:cs typeface="Arial" pitchFamily="34" charset="0"/>
              </a:rPr>
              <a:t>Machines</a:t>
            </a:r>
            <a:r>
              <a:rPr lang="hr-HR" dirty="0" smtClean="0">
                <a:latin typeface="Arial" pitchFamily="34" charset="0"/>
                <a:ea typeface="Times New Roman" pitchFamily="18" charset="0"/>
                <a:cs typeface="Arial" pitchFamily="34" charset="0"/>
              </a:rPr>
              <a:t> tanjurače</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IMT </a:t>
            </a:r>
            <a:r>
              <a:rPr lang="hr-HR" dirty="0" err="1" smtClean="0">
                <a:latin typeface="Arial" pitchFamily="34" charset="0"/>
                <a:ea typeface="Times New Roman" pitchFamily="18" charset="0"/>
                <a:cs typeface="Arial" pitchFamily="34" charset="0"/>
              </a:rPr>
              <a:t>dvobrazni</a:t>
            </a:r>
            <a:r>
              <a:rPr lang="hr-HR" dirty="0" smtClean="0">
                <a:latin typeface="Arial" pitchFamily="34" charset="0"/>
                <a:ea typeface="Times New Roman" pitchFamily="18" charset="0"/>
                <a:cs typeface="Arial" pitchFamily="34" charset="0"/>
              </a:rPr>
              <a:t> plug</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Prima Bjelovar prikolica sa kipom</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 </a:t>
            </a:r>
            <a:r>
              <a:rPr lang="hr-HR" dirty="0" err="1" smtClean="0">
                <a:latin typeface="Arial" pitchFamily="34" charset="0"/>
                <a:ea typeface="Times New Roman" pitchFamily="18" charset="0"/>
                <a:cs typeface="Arial" pitchFamily="34" charset="0"/>
              </a:rPr>
              <a:t>Bonatti</a:t>
            </a: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Caricatori</a:t>
            </a:r>
            <a:r>
              <a:rPr lang="hr-HR" dirty="0" smtClean="0">
                <a:latin typeface="Arial" pitchFamily="34" charset="0"/>
                <a:ea typeface="Times New Roman" pitchFamily="18" charset="0"/>
                <a:cs typeface="Arial" pitchFamily="34" charset="0"/>
              </a:rPr>
              <a:t> s.r.l. korpa</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Moschio</a:t>
            </a:r>
            <a:r>
              <a:rPr lang="hr-HR" dirty="0" smtClean="0">
                <a:latin typeface="Arial" pitchFamily="34" charset="0"/>
                <a:ea typeface="Times New Roman" pitchFamily="18" charset="0"/>
                <a:cs typeface="Arial" pitchFamily="34" charset="0"/>
              </a:rPr>
              <a:t> kosilica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Mesis</a:t>
            </a:r>
            <a:r>
              <a:rPr lang="hr-HR" dirty="0" smtClean="0">
                <a:latin typeface="Arial" pitchFamily="34" charset="0"/>
                <a:ea typeface="Times New Roman" pitchFamily="18" charset="0"/>
                <a:cs typeface="Arial" pitchFamily="34" charset="0"/>
              </a:rPr>
              <a:t> raspršivač soli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a:r>
            <a:br>
              <a:rPr lang="hr-HR" dirty="0" smtClean="0">
                <a:latin typeface="Arial" pitchFamily="34" charset="0"/>
                <a:ea typeface="Times New Roman" pitchFamily="18" charset="0"/>
                <a:cs typeface="Arial" pitchFamily="34" charset="0"/>
              </a:rPr>
            </a:br>
            <a:endParaRPr lang="hr-HR" sz="800" dirty="0" smtClean="0">
              <a:latin typeface="Arial" pitchFamily="34" charset="0"/>
              <a:cs typeface="Arial" pitchFamily="34" charset="0"/>
            </a:endParaRPr>
          </a:p>
          <a:p>
            <a:pPr lvl="0" eaLnBrk="0" fontAlgn="base" hangingPunct="0">
              <a:spcBef>
                <a:spcPct val="0"/>
              </a:spcBef>
              <a:spcAft>
                <a:spcPct val="0"/>
              </a:spcAft>
            </a:pPr>
            <a:r>
              <a:rPr lang="hr-HR" dirty="0" smtClean="0">
                <a:latin typeface="Arial" pitchFamily="34" charset="0"/>
                <a:ea typeface="Times New Roman" pitchFamily="18" charset="0"/>
                <a:cs typeface="Arial" pitchFamily="34" charset="0"/>
              </a:rPr>
              <a:t> </a:t>
            </a:r>
            <a:r>
              <a:rPr lang="hr-HR" b="1" dirty="0" smtClean="0">
                <a:latin typeface="Arial" pitchFamily="34" charset="0"/>
                <a:ea typeface="Times New Roman" pitchFamily="18" charset="0"/>
                <a:cs typeface="Arial" pitchFamily="34" charset="0"/>
              </a:rPr>
              <a:t>OSTALA MEHANIZACIJA</a:t>
            </a:r>
            <a:r>
              <a:rPr lang="hr-HR" dirty="0" smtClean="0">
                <a:latin typeface="Arial" pitchFamily="34" charset="0"/>
                <a:ea typeface="Times New Roman" pitchFamily="18" charset="0"/>
                <a:cs typeface="Arial" pitchFamily="34" charset="0"/>
              </a:rPr>
              <a:t>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Viking LB  540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Grillo</a:t>
            </a:r>
            <a:r>
              <a:rPr lang="hr-HR" dirty="0" smtClean="0">
                <a:latin typeface="Arial" pitchFamily="34" charset="0"/>
                <a:ea typeface="Times New Roman" pitchFamily="18" charset="0"/>
                <a:cs typeface="Arial" pitchFamily="34" charset="0"/>
              </a:rPr>
              <a:t> - G107 </a:t>
            </a:r>
            <a:r>
              <a:rPr lang="hr-HR" dirty="0" err="1" smtClean="0">
                <a:latin typeface="Arial" pitchFamily="34" charset="0"/>
                <a:ea typeface="Times New Roman" pitchFamily="18" charset="0"/>
                <a:cs typeface="Arial" pitchFamily="34" charset="0"/>
              </a:rPr>
              <a:t>freza</a:t>
            </a:r>
            <a:r>
              <a:rPr lang="hr-HR" dirty="0" smtClean="0">
                <a:latin typeface="Arial" pitchFamily="34" charset="0"/>
                <a:ea typeface="Times New Roman" pitchFamily="18" charset="0"/>
                <a:cs typeface="Arial" pitchFamily="34" charset="0"/>
              </a:rPr>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CL 75 kosilica-</a:t>
            </a:r>
            <a:r>
              <a:rPr lang="hr-HR" dirty="0" err="1" smtClean="0">
                <a:latin typeface="Arial" pitchFamily="34" charset="0"/>
                <a:ea typeface="Times New Roman" pitchFamily="18" charset="0"/>
                <a:cs typeface="Arial" pitchFamily="34" charset="0"/>
              </a:rPr>
              <a:t>malčer</a:t>
            </a:r>
            <a:r>
              <a:rPr lang="hr-HR" dirty="0" smtClean="0">
                <a:latin typeface="Arial" pitchFamily="34" charset="0"/>
                <a:ea typeface="Times New Roman" pitchFamily="18" charset="0"/>
                <a:cs typeface="Arial" pitchFamily="34" charset="0"/>
              </a:rPr>
              <a:t>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CL 62M kosilica-</a:t>
            </a:r>
            <a:r>
              <a:rPr lang="hr-HR" dirty="0" err="1" smtClean="0">
                <a:latin typeface="Arial" pitchFamily="34" charset="0"/>
                <a:ea typeface="Times New Roman" pitchFamily="18" charset="0"/>
                <a:cs typeface="Arial" pitchFamily="34" charset="0"/>
              </a:rPr>
              <a:t>malčer</a:t>
            </a:r>
            <a:r>
              <a:rPr lang="hr-HR" dirty="0" smtClean="0">
                <a:latin typeface="Arial" pitchFamily="34" charset="0"/>
                <a:ea typeface="Times New Roman" pitchFamily="18" charset="0"/>
                <a:cs typeface="Arial" pitchFamily="34" charset="0"/>
              </a:rPr>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a:t>
            </a:r>
            <a:r>
              <a:rPr lang="hr-HR" dirty="0" err="1" smtClean="0">
                <a:latin typeface="Arial" pitchFamily="34" charset="0"/>
                <a:ea typeface="Times New Roman" pitchFamily="18" charset="0"/>
                <a:cs typeface="Arial" pitchFamily="34" charset="0"/>
              </a:rPr>
              <a:t>Acme</a:t>
            </a: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Goldonni</a:t>
            </a:r>
            <a:r>
              <a:rPr lang="hr-HR" dirty="0" smtClean="0">
                <a:latin typeface="Arial" pitchFamily="34" charset="0"/>
                <a:ea typeface="Times New Roman" pitchFamily="18" charset="0"/>
                <a:cs typeface="Arial" pitchFamily="34" charset="0"/>
              </a:rPr>
              <a:t> diesel </a:t>
            </a:r>
            <a:r>
              <a:rPr lang="hr-HR" dirty="0" err="1" smtClean="0">
                <a:latin typeface="Arial" pitchFamily="34" charset="0"/>
                <a:ea typeface="Times New Roman" pitchFamily="18" charset="0"/>
                <a:cs typeface="Arial" pitchFamily="34" charset="0"/>
              </a:rPr>
              <a:t>freza</a:t>
            </a:r>
            <a:r>
              <a:rPr lang="hr-HR" dirty="0" smtClean="0">
                <a:latin typeface="Arial" pitchFamily="34" charset="0"/>
                <a:ea typeface="Times New Roman" pitchFamily="18" charset="0"/>
                <a:cs typeface="Arial" pitchFamily="34" charset="0"/>
              </a:rPr>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Meccanica</a:t>
            </a: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Benassi</a:t>
            </a:r>
            <a:r>
              <a:rPr lang="hr-HR" dirty="0" smtClean="0">
                <a:latin typeface="Arial" pitchFamily="34" charset="0"/>
                <a:ea typeface="Times New Roman" pitchFamily="18" charset="0"/>
                <a:cs typeface="Arial" pitchFamily="34" charset="0"/>
              </a:rPr>
              <a:t> mala </a:t>
            </a:r>
            <a:r>
              <a:rPr lang="hr-HR" dirty="0" err="1" smtClean="0">
                <a:latin typeface="Arial" pitchFamily="34" charset="0"/>
                <a:ea typeface="Times New Roman" pitchFamily="18" charset="0"/>
                <a:cs typeface="Arial" pitchFamily="34" charset="0"/>
              </a:rPr>
              <a:t>freza</a:t>
            </a:r>
            <a:r>
              <a:rPr lang="hr-HR" dirty="0" smtClean="0">
                <a:latin typeface="Arial" pitchFamily="34" charset="0"/>
                <a:ea typeface="Times New Roman" pitchFamily="18" charset="0"/>
                <a:cs typeface="Arial" pitchFamily="34" charset="0"/>
              </a:rPr>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Agria</a:t>
            </a: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mala</a:t>
            </a:r>
            <a:r>
              <a:rPr lang="hr-HR" dirty="0" smtClean="0">
                <a:latin typeface="Arial" pitchFamily="34" charset="0"/>
                <a:ea typeface="Times New Roman" pitchFamily="18" charset="0"/>
                <a:cs typeface="Arial" pitchFamily="34" charset="0"/>
              </a:rPr>
              <a:t> </a:t>
            </a:r>
            <a:r>
              <a:rPr lang="hr-HR" dirty="0" err="1" smtClean="0">
                <a:latin typeface="Arial" pitchFamily="34" charset="0"/>
                <a:ea typeface="Times New Roman" pitchFamily="18" charset="0"/>
                <a:cs typeface="Arial" pitchFamily="34" charset="0"/>
              </a:rPr>
              <a:t>freza</a:t>
            </a:r>
            <a:r>
              <a:rPr lang="hr-HR" dirty="0" smtClean="0">
                <a:latin typeface="Arial" pitchFamily="34" charset="0"/>
                <a:ea typeface="Times New Roman" pitchFamily="18" charset="0"/>
                <a:cs typeface="Arial" pitchFamily="34" charset="0"/>
              </a:rPr>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a:r>
            <a:br>
              <a:rPr lang="hr-HR" dirty="0" smtClean="0">
                <a:latin typeface="Arial" pitchFamily="34" charset="0"/>
                <a:ea typeface="Times New Roman" pitchFamily="18" charset="0"/>
                <a:cs typeface="Arial" pitchFamily="34" charset="0"/>
              </a:rPr>
            </a:br>
            <a:endParaRPr lang="hr-HR" dirty="0"/>
          </a:p>
        </p:txBody>
      </p:sp>
      <p:pic>
        <p:nvPicPr>
          <p:cNvPr id="8" name="Picture 7" descr="IZSI7805.JPG"/>
          <p:cNvPicPr>
            <a:picLocks noChangeAspect="1"/>
          </p:cNvPicPr>
          <p:nvPr/>
        </p:nvPicPr>
        <p:blipFill>
          <a:blip r:embed="rId2" cstate="print"/>
          <a:stretch>
            <a:fillRect/>
          </a:stretch>
        </p:blipFill>
        <p:spPr>
          <a:xfrm>
            <a:off x="5429256" y="142852"/>
            <a:ext cx="2952771" cy="2214578"/>
          </a:xfrm>
          <a:prstGeom prst="rect">
            <a:avLst/>
          </a:prstGeom>
        </p:spPr>
      </p:pic>
      <p:pic>
        <p:nvPicPr>
          <p:cNvPr id="9" name="Picture 8" descr="VBAY1425.JPG"/>
          <p:cNvPicPr>
            <a:picLocks noChangeAspect="1"/>
          </p:cNvPicPr>
          <p:nvPr/>
        </p:nvPicPr>
        <p:blipFill>
          <a:blip r:embed="rId3" cstate="print"/>
          <a:stretch>
            <a:fillRect/>
          </a:stretch>
        </p:blipFill>
        <p:spPr>
          <a:xfrm>
            <a:off x="5429256" y="2357430"/>
            <a:ext cx="2928958" cy="2196719"/>
          </a:xfrm>
          <a:prstGeom prst="rect">
            <a:avLst/>
          </a:prstGeom>
        </p:spPr>
      </p:pic>
      <p:pic>
        <p:nvPicPr>
          <p:cNvPr id="10" name="Picture 9" descr="WMWL5509.JPG"/>
          <p:cNvPicPr>
            <a:picLocks noChangeAspect="1"/>
          </p:cNvPicPr>
          <p:nvPr/>
        </p:nvPicPr>
        <p:blipFill>
          <a:blip r:embed="rId4" cstate="print"/>
          <a:stretch>
            <a:fillRect/>
          </a:stretch>
        </p:blipFill>
        <p:spPr>
          <a:xfrm>
            <a:off x="5429256" y="4572007"/>
            <a:ext cx="2928958" cy="2196719"/>
          </a:xfrm>
          <a:prstGeom prst="rect">
            <a:avLst/>
          </a:prstGeom>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0" y="2214554"/>
            <a:ext cx="1928794" cy="2585323"/>
          </a:xfrm>
          <a:prstGeom prst="rect">
            <a:avLst/>
          </a:prstGeom>
        </p:spPr>
        <p:txBody>
          <a:bodyPr wrap="square">
            <a:spAutoFit/>
          </a:bodyPr>
          <a:lstStyle/>
          <a:p>
            <a:pPr lvl="0" eaLnBrk="0" fontAlgn="base" hangingPunct="0">
              <a:spcBef>
                <a:spcPct val="0"/>
              </a:spcBef>
              <a:spcAft>
                <a:spcPct val="0"/>
              </a:spcAft>
            </a:pPr>
            <a:r>
              <a:rPr lang="hr-HR" b="1" dirty="0" smtClean="0">
                <a:latin typeface="Arial" pitchFamily="34" charset="0"/>
                <a:ea typeface="Times New Roman" pitchFamily="18" charset="0"/>
                <a:cs typeface="Arial" pitchFamily="34" charset="0"/>
              </a:rPr>
              <a:t>STIHL ALATI</a:t>
            </a:r>
            <a:r>
              <a:rPr lang="hr-HR" dirty="0" smtClean="0">
                <a:latin typeface="Arial" pitchFamily="34" charset="0"/>
                <a:ea typeface="Times New Roman" pitchFamily="18" charset="0"/>
                <a:cs typeface="Arial" pitchFamily="34" charset="0"/>
              </a:rPr>
              <a:t> </a:t>
            </a:r>
            <a:endParaRPr lang="hr-HR" sz="800" dirty="0" smtClean="0">
              <a:latin typeface="Arial" pitchFamily="34" charset="0"/>
              <a:cs typeface="Arial" pitchFamily="34" charset="0"/>
            </a:endParaRPr>
          </a:p>
          <a:p>
            <a:pPr lvl="0" eaLnBrk="0" fontAlgn="base" hangingPunct="0">
              <a:spcBef>
                <a:spcPct val="0"/>
              </a:spcBef>
              <a:spcAft>
                <a:spcPct val="0"/>
              </a:spcAft>
            </a:pPr>
            <a:r>
              <a:rPr lang="hr-HR" dirty="0" smtClean="0">
                <a:latin typeface="Arial" pitchFamily="34" charset="0"/>
                <a:ea typeface="Times New Roman" pitchFamily="18" charset="0"/>
                <a:cs typeface="Arial" pitchFamily="34" charset="0"/>
              </a:rPr>
              <a:t>- RE 130 PLJS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HLA 88</a:t>
            </a:r>
          </a:p>
          <a:p>
            <a:pPr lvl="0" eaLnBrk="0" fontAlgn="base" hangingPunct="0">
              <a:spcBef>
                <a:spcPct val="0"/>
              </a:spcBef>
              <a:spcAft>
                <a:spcPct val="0"/>
              </a:spcAft>
            </a:pPr>
            <a:r>
              <a:rPr lang="hr-HR" dirty="0" smtClean="0">
                <a:latin typeface="Arial" pitchFamily="34" charset="0"/>
                <a:ea typeface="Times New Roman" pitchFamily="18" charset="0"/>
                <a:cs typeface="Arial" pitchFamily="34" charset="0"/>
              </a:rPr>
              <a:t>- MS 170</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MS 251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HS 82R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SR 400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FS 131 2kom </a:t>
            </a:r>
            <a:br>
              <a:rPr lang="hr-HR" dirty="0" smtClean="0">
                <a:latin typeface="Arial" pitchFamily="34" charset="0"/>
                <a:ea typeface="Times New Roman" pitchFamily="18" charset="0"/>
                <a:cs typeface="Arial" pitchFamily="34" charset="0"/>
              </a:rPr>
            </a:br>
            <a:r>
              <a:rPr lang="hr-HR" dirty="0" smtClean="0">
                <a:latin typeface="Arial" pitchFamily="34" charset="0"/>
                <a:ea typeface="Times New Roman" pitchFamily="18" charset="0"/>
                <a:cs typeface="Arial" pitchFamily="34" charset="0"/>
              </a:rPr>
              <a:t>- FS 460C </a:t>
            </a:r>
            <a:endParaRPr lang="hr-HR" dirty="0"/>
          </a:p>
        </p:txBody>
      </p:sp>
      <p:pic>
        <p:nvPicPr>
          <p:cNvPr id="5" name="Picture 4" descr="DDBU2293.JPG"/>
          <p:cNvPicPr>
            <a:picLocks noChangeAspect="1"/>
          </p:cNvPicPr>
          <p:nvPr/>
        </p:nvPicPr>
        <p:blipFill>
          <a:blip r:embed="rId3"/>
          <a:stretch>
            <a:fillRect/>
          </a:stretch>
        </p:blipFill>
        <p:spPr>
          <a:xfrm>
            <a:off x="1928794" y="857232"/>
            <a:ext cx="6715172" cy="5036379"/>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889844"/>
            <a:ext cx="6858016" cy="3139321"/>
          </a:xfrm>
          <a:prstGeom prst="rect">
            <a:avLst/>
          </a:prstGeom>
        </p:spPr>
        <p:txBody>
          <a:bodyPr wrap="square">
            <a:spAutoFit/>
          </a:bodyPr>
          <a:lstStyle/>
          <a:p>
            <a:pPr algn="just"/>
            <a:r>
              <a:rPr lang="hr-HR" b="1" dirty="0" smtClean="0"/>
              <a:t>Osnivanjem šumarskog odjela Poljoprivredno-šumarskog fakulteta u Zagrebu 1919. godine, 1921. godine osniva se i Zavod za uzgajanje šuma, Seminar za uzgajanje šuma i 1922. godine zavodski šumski vrt na površini od 1 ha uz potok </a:t>
            </a:r>
            <a:r>
              <a:rPr lang="hr-HR" b="1" dirty="0" err="1" smtClean="0"/>
              <a:t>Bliznec</a:t>
            </a:r>
            <a:r>
              <a:rPr lang="hr-HR" b="1" dirty="0" smtClean="0"/>
              <a:t>, zapadno od „Ljetnikovca“ u Maksimiru. Prvi predstojnik Zavoda bio je </a:t>
            </a:r>
            <a:r>
              <a:rPr lang="hr-HR" b="1" dirty="0" err="1" smtClean="0"/>
              <a:t>prof</a:t>
            </a:r>
            <a:r>
              <a:rPr lang="hr-HR" b="1" dirty="0" smtClean="0"/>
              <a:t>. dr. </a:t>
            </a:r>
            <a:r>
              <a:rPr lang="hr-HR" b="1" dirty="0" err="1" smtClean="0"/>
              <a:t>sc</a:t>
            </a:r>
            <a:r>
              <a:rPr lang="hr-HR" b="1" dirty="0" smtClean="0"/>
              <a:t>. Andrija </a:t>
            </a:r>
            <a:r>
              <a:rPr lang="hr-HR" b="1" dirty="0" err="1" smtClean="0"/>
              <a:t>Petračić</a:t>
            </a:r>
            <a:r>
              <a:rPr lang="hr-HR" b="1" dirty="0" smtClean="0"/>
              <a:t> koji je osnovao laboratorij, kabinet s zbirkama sjemenja, češera, pupova te herbarij, šumski vrt za pokusne i nastavne svrhe i zavodsku knjižnicu. </a:t>
            </a:r>
            <a:r>
              <a:rPr lang="hr-HR" dirty="0" smtClean="0"/>
              <a:t>Šumski vrt je u početku predstavljao vrijedan nastavni objekt za studentsku nastavu iz Uzgajanja šuma i Dendrologije ali i za mnogobrojne znanstveno-istraživačke radove iz područja Uzgajanja šuma a kasnije i za produkciju biljaka za pošumljavanje u okolici Zagreba </a:t>
            </a:r>
            <a:endParaRPr lang="hr-HR" dirty="0"/>
          </a:p>
        </p:txBody>
      </p:sp>
      <p:sp>
        <p:nvSpPr>
          <p:cNvPr id="7" name="TextBox 6"/>
          <p:cNvSpPr txBox="1"/>
          <p:nvPr/>
        </p:nvSpPr>
        <p:spPr>
          <a:xfrm>
            <a:off x="3143240" y="428604"/>
            <a:ext cx="2474011" cy="369332"/>
          </a:xfrm>
          <a:prstGeom prst="rect">
            <a:avLst/>
          </a:prstGeom>
          <a:noFill/>
        </p:spPr>
        <p:txBody>
          <a:bodyPr wrap="none" rtlCol="0">
            <a:spAutoFit/>
          </a:bodyPr>
          <a:lstStyle/>
          <a:p>
            <a:r>
              <a:rPr lang="hr-HR" b="1" dirty="0" smtClean="0">
                <a:solidFill>
                  <a:srgbClr val="FF0000"/>
                </a:solidFill>
              </a:rPr>
              <a:t>Povijest “Šumskog vrta”</a:t>
            </a:r>
            <a:endParaRPr lang="hr-HR" b="1" dirty="0">
              <a:solidFill>
                <a:srgbClr val="FF0000"/>
              </a:solidFill>
            </a:endParaRPr>
          </a:p>
        </p:txBody>
      </p:sp>
      <p:pic>
        <p:nvPicPr>
          <p:cNvPr id="11266" name="Picture 2" descr="https://www.sumari.hr/sumari/foto/10921.gif"/>
          <p:cNvPicPr>
            <a:picLocks noChangeAspect="1" noChangeArrowheads="1"/>
          </p:cNvPicPr>
          <p:nvPr/>
        </p:nvPicPr>
        <p:blipFill>
          <a:blip r:embed="rId2"/>
          <a:srcRect/>
          <a:stretch>
            <a:fillRect/>
          </a:stretch>
        </p:blipFill>
        <p:spPr bwMode="auto">
          <a:xfrm>
            <a:off x="6858016" y="1142984"/>
            <a:ext cx="2000250" cy="2476501"/>
          </a:xfrm>
          <a:prstGeom prst="rect">
            <a:avLst/>
          </a:prstGeom>
          <a:noFill/>
        </p:spPr>
      </p:pic>
      <p:sp>
        <p:nvSpPr>
          <p:cNvPr id="12" name="Rectangle 11"/>
          <p:cNvSpPr/>
          <p:nvPr/>
        </p:nvSpPr>
        <p:spPr>
          <a:xfrm>
            <a:off x="0" y="3995678"/>
            <a:ext cx="9144000" cy="2862322"/>
          </a:xfrm>
          <a:prstGeom prst="rect">
            <a:avLst/>
          </a:prstGeom>
        </p:spPr>
        <p:txBody>
          <a:bodyPr wrap="square">
            <a:spAutoFit/>
          </a:bodyPr>
          <a:lstStyle/>
          <a:p>
            <a:pPr algn="just"/>
            <a:r>
              <a:rPr lang="hr-HR" b="1" dirty="0" smtClean="0"/>
              <a:t>Šumski vrt je najstariji Nastavno-pokusni šumski objekt današnjeg Fakulteta šumarstva i drvne tehnologije. </a:t>
            </a:r>
            <a:r>
              <a:rPr lang="hr-HR" dirty="0" smtClean="0"/>
              <a:t>U šumskom vrtu, u to vrijeme je podignuta kućica za spremanje alata, pokrivala i drugih pomagala, te jedan veći i jedan manji staklenik, kao i dva betonirana gnojišta, te bazeni za vodu a uveden je i vodovod. Biljke koje su se uzgajale u vrtu koristile su se za potrebe u šumama Fakultetskog dobra Maksimir, kao i za potrebe drugih </a:t>
            </a:r>
            <a:r>
              <a:rPr lang="hr-HR" dirty="0" err="1" smtClean="0"/>
              <a:t>šumoposjednika</a:t>
            </a:r>
            <a:r>
              <a:rPr lang="hr-HR" dirty="0" smtClean="0"/>
              <a:t>. </a:t>
            </a:r>
            <a:r>
              <a:rPr lang="hr-HR" b="1" dirty="0" smtClean="0"/>
              <a:t>U prvim godinama postojanja, u Šumskom vrtu je proizvedeno mnogo šumskih sadnica za pošumljavanje dok se za kratko vrijeme proizvodnja proširuje i na ukrasno drveće i grmlje (Anić, M., 1945). Iz tog razloga može se sa sigurnošću reći kako je Šumski vrt prvi rasadnik u Republici Hrvatskoj koji je razmnožavao sadnice ukrasnog drveća i grmlja te je u tom području prvi i u smislu znanstvenog istraživanja i praktičnog rada  u hortikulturnoj proizvodnji sadnica. </a:t>
            </a:r>
            <a:endParaRPr lang="hr-HR" b="1" dirty="0"/>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9" name="Rectangle 1"/>
          <p:cNvSpPr>
            <a:spLocks noChangeArrowheads="1"/>
          </p:cNvSpPr>
          <p:nvPr/>
        </p:nvSpPr>
        <p:spPr bwMode="auto">
          <a:xfrm>
            <a:off x="2071670" y="142852"/>
            <a:ext cx="4857752"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b="1" i="0" u="none" strike="noStrike" cap="none" normalizeH="0" baseline="0" dirty="0" smtClean="0">
                <a:ln>
                  <a:noFill/>
                </a:ln>
                <a:solidFill>
                  <a:schemeClr val="tx1"/>
                </a:solidFill>
                <a:effectLst/>
                <a:ea typeface="Times New Roman" pitchFamily="18" charset="0"/>
                <a:cs typeface="Arial" pitchFamily="34" charset="0"/>
              </a:rPr>
              <a:t>ZAPOSLENICI RASADNIKA:</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Nenad </a:t>
            </a:r>
            <a:r>
              <a:rPr kumimoji="0" lang="hr-HR" b="0" i="0" u="none" strike="noStrike" cap="none" normalizeH="0" baseline="0" dirty="0" err="1" smtClean="0">
                <a:ln>
                  <a:noFill/>
                </a:ln>
                <a:solidFill>
                  <a:schemeClr val="tx1"/>
                </a:solidFill>
                <a:effectLst/>
                <a:ea typeface="Times New Roman" pitchFamily="18" charset="0"/>
                <a:cs typeface="Arial" pitchFamily="34" charset="0"/>
              </a:rPr>
              <a:t>Kušić</a:t>
            </a:r>
            <a:r>
              <a:rPr kumimoji="0" lang="hr-HR" b="0" i="0" u="none" strike="noStrike" cap="none" normalizeH="0" baseline="0" dirty="0" smtClean="0">
                <a:ln>
                  <a:noFill/>
                </a:ln>
                <a:solidFill>
                  <a:schemeClr val="tx1"/>
                </a:solidFill>
                <a:effectLst/>
                <a:ea typeface="Times New Roman" pitchFamily="18" charset="0"/>
                <a:cs typeface="Arial" pitchFamily="34" charset="0"/>
              </a:rPr>
              <a:t>, tehnički suradnik</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Tomislav Močibob, radno mjesto III. vrsta </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Blaženka </a:t>
            </a:r>
            <a:r>
              <a:rPr kumimoji="0" lang="hr-HR" b="0" i="0" u="none" strike="noStrike" cap="none" normalizeH="0" baseline="0" dirty="0" err="1" smtClean="0">
                <a:ln>
                  <a:noFill/>
                </a:ln>
                <a:solidFill>
                  <a:schemeClr val="tx1"/>
                </a:solidFill>
                <a:effectLst/>
                <a:ea typeface="Times New Roman" pitchFamily="18" charset="0"/>
                <a:cs typeface="Arial" pitchFamily="34" charset="0"/>
              </a:rPr>
              <a:t>Škaper</a:t>
            </a:r>
            <a:r>
              <a:rPr kumimoji="0" lang="hr-HR" b="0" i="0" u="none" strike="noStrike" cap="none" normalizeH="0" baseline="0" dirty="0" smtClean="0">
                <a:ln>
                  <a:noFill/>
                </a:ln>
                <a:solidFill>
                  <a:schemeClr val="tx1"/>
                </a:solidFill>
                <a:effectLst/>
                <a:ea typeface="Times New Roman" pitchFamily="18" charset="0"/>
                <a:cs typeface="Arial" pitchFamily="34" charset="0"/>
              </a:rPr>
              <a:t>, tehnički suradnik</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Rodica - Irina </a:t>
            </a:r>
            <a:r>
              <a:rPr kumimoji="0" lang="hr-HR" b="0" i="0" u="none" strike="noStrike" cap="none" normalizeH="0" baseline="0" dirty="0" err="1" smtClean="0">
                <a:ln>
                  <a:noFill/>
                </a:ln>
                <a:solidFill>
                  <a:schemeClr val="tx1"/>
                </a:solidFill>
                <a:effectLst/>
                <a:ea typeface="Times New Roman" pitchFamily="18" charset="0"/>
                <a:cs typeface="Arial" pitchFamily="34" charset="0"/>
              </a:rPr>
              <a:t>Dujak</a:t>
            </a:r>
            <a:r>
              <a:rPr kumimoji="0" lang="hr-HR" b="0" i="0" u="none" strike="noStrike" cap="none" normalizeH="0" baseline="0" dirty="0" smtClean="0">
                <a:ln>
                  <a:noFill/>
                </a:ln>
                <a:solidFill>
                  <a:schemeClr val="tx1"/>
                </a:solidFill>
                <a:effectLst/>
                <a:ea typeface="Times New Roman" pitchFamily="18" charset="0"/>
                <a:cs typeface="Arial" pitchFamily="34" charset="0"/>
              </a:rPr>
              <a:t> - radno mjesto III. vrste </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Dane Jurić -  radno mjesto  IV. vrste  - </a:t>
            </a:r>
            <a:r>
              <a:rPr kumimoji="0" lang="hr-HR" b="0" i="0" u="none" strike="noStrike" cap="none" normalizeH="0" baseline="0" dirty="0" err="1" smtClean="0">
                <a:ln>
                  <a:noFill/>
                </a:ln>
                <a:solidFill>
                  <a:schemeClr val="tx1"/>
                </a:solidFill>
                <a:effectLst/>
                <a:ea typeface="Times New Roman" pitchFamily="18" charset="0"/>
                <a:cs typeface="Arial" pitchFamily="34" charset="0"/>
              </a:rPr>
              <a:t>rasadničar</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Tomislav Šelendić, tehnički suradnik i poslovođa</a:t>
            </a:r>
            <a:endParaRPr kumimoji="0" lang="hr-HR" b="0" i="0" u="none" strike="noStrike" cap="none" normalizeH="0" baseline="0" dirty="0" smtClean="0">
              <a:ln>
                <a:noFill/>
              </a:ln>
              <a:solidFill>
                <a:schemeClr val="tx1"/>
              </a:solidFill>
              <a:effectLst/>
              <a:cs typeface="Arial" pitchFamily="34" charset="0"/>
            </a:endParaRPr>
          </a:p>
        </p:txBody>
      </p:sp>
      <p:pic>
        <p:nvPicPr>
          <p:cNvPr id="5" name="Picture 4" descr="WHHQ9556.JPG"/>
          <p:cNvPicPr>
            <a:picLocks noChangeAspect="1"/>
          </p:cNvPicPr>
          <p:nvPr/>
        </p:nvPicPr>
        <p:blipFill>
          <a:blip r:embed="rId2"/>
          <a:stretch>
            <a:fillRect/>
          </a:stretch>
        </p:blipFill>
        <p:spPr>
          <a:xfrm>
            <a:off x="3357554" y="2500306"/>
            <a:ext cx="5619789" cy="4214842"/>
          </a:xfrm>
          <a:prstGeom prst="rect">
            <a:avLst/>
          </a:prstGeom>
        </p:spPr>
      </p:pic>
      <p:pic>
        <p:nvPicPr>
          <p:cNvPr id="6" name="Picture 5" descr="Slika_rasadnik_1.jpg"/>
          <p:cNvPicPr>
            <a:picLocks noChangeAspect="1"/>
          </p:cNvPicPr>
          <p:nvPr/>
        </p:nvPicPr>
        <p:blipFill>
          <a:blip r:embed="rId3" cstate="print"/>
          <a:stretch>
            <a:fillRect/>
          </a:stretch>
        </p:blipFill>
        <p:spPr>
          <a:xfrm>
            <a:off x="308883" y="2500306"/>
            <a:ext cx="2977233" cy="4256512"/>
          </a:xfrm>
          <a:prstGeom prst="rect">
            <a:avLst/>
          </a:prstGeom>
        </p:spPr>
      </p:pic>
      <p:sp>
        <p:nvSpPr>
          <p:cNvPr id="7" name="TextBox 6"/>
          <p:cNvSpPr txBox="1"/>
          <p:nvPr/>
        </p:nvSpPr>
        <p:spPr>
          <a:xfrm>
            <a:off x="285720" y="2500306"/>
            <a:ext cx="1412823" cy="369332"/>
          </a:xfrm>
          <a:prstGeom prst="rect">
            <a:avLst/>
          </a:prstGeom>
          <a:noFill/>
        </p:spPr>
        <p:txBody>
          <a:bodyPr wrap="none" rtlCol="0">
            <a:spAutoFit/>
          </a:bodyPr>
          <a:lstStyle/>
          <a:p>
            <a:r>
              <a:rPr lang="hr-HR" b="1" dirty="0" smtClean="0">
                <a:solidFill>
                  <a:srgbClr val="FFFF00"/>
                </a:solidFill>
              </a:rPr>
              <a:t>Oko 1990.-te</a:t>
            </a:r>
            <a:endParaRPr lang="hr-HR" b="1" dirty="0">
              <a:solidFill>
                <a:srgbClr val="FFFF00"/>
              </a:solidFill>
            </a:endParaRPr>
          </a:p>
        </p:txBody>
      </p:sp>
      <p:sp>
        <p:nvSpPr>
          <p:cNvPr id="8" name="TextBox 7"/>
          <p:cNvSpPr txBox="1"/>
          <p:nvPr/>
        </p:nvSpPr>
        <p:spPr>
          <a:xfrm>
            <a:off x="8286776" y="2500306"/>
            <a:ext cx="713657" cy="369332"/>
          </a:xfrm>
          <a:prstGeom prst="rect">
            <a:avLst/>
          </a:prstGeom>
          <a:noFill/>
        </p:spPr>
        <p:txBody>
          <a:bodyPr wrap="none" rtlCol="0">
            <a:spAutoFit/>
          </a:bodyPr>
          <a:lstStyle/>
          <a:p>
            <a:r>
              <a:rPr lang="hr-HR" b="1" dirty="0" smtClean="0">
                <a:solidFill>
                  <a:srgbClr val="FFFF00"/>
                </a:solidFill>
              </a:rPr>
              <a:t>2021.</a:t>
            </a:r>
            <a:endParaRPr lang="hr-HR" b="1" dirty="0">
              <a:solidFill>
                <a:srgbClr val="FFFF00"/>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0" y="285728"/>
            <a:ext cx="9144000" cy="923330"/>
          </a:xfrm>
          <a:prstGeom prst="rect">
            <a:avLst/>
          </a:prstGeom>
        </p:spPr>
        <p:txBody>
          <a:bodyPr wrap="square">
            <a:spAutoFit/>
          </a:bodyPr>
          <a:lstStyle/>
          <a:p>
            <a:pPr lvl="0" algn="just" eaLnBrk="0" fontAlgn="base" hangingPunct="0">
              <a:spcBef>
                <a:spcPct val="0"/>
              </a:spcBef>
              <a:spcAft>
                <a:spcPct val="0"/>
              </a:spcAft>
            </a:pPr>
            <a:r>
              <a:rPr lang="hr-HR" b="1" dirty="0" smtClean="0">
                <a:ea typeface="Times New Roman" pitchFamily="18" charset="0"/>
                <a:cs typeface="Arial" pitchFamily="34" charset="0"/>
              </a:rPr>
              <a:t>Rasadnik je od svoga osnutka do danas imao osam poslovođa. </a:t>
            </a:r>
            <a:r>
              <a:rPr lang="hr-HR" dirty="0" smtClean="0">
                <a:ea typeface="Times New Roman" pitchFamily="18" charset="0"/>
                <a:cs typeface="Arial" pitchFamily="34" charset="0"/>
              </a:rPr>
              <a:t>Poslovođa s najdužim radnim stažem u rasadniku od 28. godina bio je Nikola </a:t>
            </a:r>
            <a:r>
              <a:rPr lang="hr-HR" dirty="0" err="1" smtClean="0">
                <a:ea typeface="Times New Roman" pitchFamily="18" charset="0"/>
                <a:cs typeface="Arial" pitchFamily="34" charset="0"/>
              </a:rPr>
              <a:t>Samaržija</a:t>
            </a:r>
            <a:r>
              <a:rPr lang="hr-HR" dirty="0" smtClean="0">
                <a:ea typeface="Times New Roman" pitchFamily="18" charset="0"/>
                <a:cs typeface="Arial" pitchFamily="34" charset="0"/>
              </a:rPr>
              <a:t> a s najmanje staža od 1 godinu Stjepan Mažuran.</a:t>
            </a:r>
            <a:endParaRPr lang="hr-HR" dirty="0" smtClean="0">
              <a:cs typeface="Arial" pitchFamily="34" charset="0"/>
            </a:endParaRPr>
          </a:p>
        </p:txBody>
      </p:sp>
      <p:sp>
        <p:nvSpPr>
          <p:cNvPr id="39937" name="Rectangle 1"/>
          <p:cNvSpPr>
            <a:spLocks noChangeArrowheads="1"/>
          </p:cNvSpPr>
          <p:nvPr/>
        </p:nvSpPr>
        <p:spPr bwMode="auto">
          <a:xfrm>
            <a:off x="2643174" y="1142984"/>
            <a:ext cx="3357554" cy="2862322"/>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b="1" i="0" u="none" strike="noStrike" cap="none" normalizeH="0" baseline="0" dirty="0" smtClean="0">
                <a:ln>
                  <a:noFill/>
                </a:ln>
                <a:solidFill>
                  <a:schemeClr val="tx1"/>
                </a:solidFill>
                <a:effectLst/>
                <a:ea typeface="Times New Roman" pitchFamily="18" charset="0"/>
                <a:cs typeface="Arial" pitchFamily="34" charset="0"/>
              </a:rPr>
              <a:t>POSLOVOĐE U RASADNIKU:</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Josip Mažuran (1923-1944)</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0" u="sng" strike="noStrike" cap="none" normalizeH="0" baseline="0" dirty="0" smtClean="0">
                <a:ln>
                  <a:noFill/>
                </a:ln>
                <a:solidFill>
                  <a:schemeClr val="tx1"/>
                </a:solidFill>
                <a:effectLst/>
                <a:ea typeface="Times New Roman" pitchFamily="18" charset="0"/>
                <a:cs typeface="Arial" pitchFamily="34" charset="0"/>
              </a:rPr>
              <a:t>Stjepan Mažuran (1944-1945)</a:t>
            </a:r>
            <a:endParaRPr kumimoji="0" lang="hr-HR" b="0" i="0" u="sng"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Andrija </a:t>
            </a:r>
            <a:r>
              <a:rPr kumimoji="0" lang="hr-HR" b="0" i="0" u="none" strike="noStrike" cap="none" normalizeH="0" baseline="0" dirty="0" err="1" smtClean="0">
                <a:ln>
                  <a:noFill/>
                </a:ln>
                <a:solidFill>
                  <a:schemeClr val="tx1"/>
                </a:solidFill>
                <a:effectLst/>
                <a:ea typeface="Times New Roman" pitchFamily="18" charset="0"/>
                <a:cs typeface="Arial" pitchFamily="34" charset="0"/>
              </a:rPr>
              <a:t>Samaržija</a:t>
            </a:r>
            <a:r>
              <a:rPr kumimoji="0" lang="hr-HR" b="0" i="0" u="none" strike="noStrike" cap="none" normalizeH="0" baseline="0" dirty="0" smtClean="0">
                <a:ln>
                  <a:noFill/>
                </a:ln>
                <a:solidFill>
                  <a:schemeClr val="tx1"/>
                </a:solidFill>
                <a:effectLst/>
                <a:ea typeface="Times New Roman" pitchFamily="18" charset="0"/>
                <a:cs typeface="Arial" pitchFamily="34" charset="0"/>
              </a:rPr>
              <a:t> (1945-1961)</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0" u="sng" strike="noStrike" cap="none" normalizeH="0" baseline="0" dirty="0" smtClean="0">
                <a:ln>
                  <a:noFill/>
                </a:ln>
                <a:solidFill>
                  <a:schemeClr val="tx1"/>
                </a:solidFill>
                <a:effectLst/>
                <a:ea typeface="Times New Roman" pitchFamily="18" charset="0"/>
                <a:cs typeface="Arial" pitchFamily="34" charset="0"/>
              </a:rPr>
              <a:t>Nikola </a:t>
            </a:r>
            <a:r>
              <a:rPr kumimoji="0" lang="hr-HR" b="0" i="0" u="sng" strike="noStrike" cap="none" normalizeH="0" baseline="0" dirty="0" err="1" smtClean="0">
                <a:ln>
                  <a:noFill/>
                </a:ln>
                <a:solidFill>
                  <a:schemeClr val="tx1"/>
                </a:solidFill>
                <a:effectLst/>
                <a:ea typeface="Times New Roman" pitchFamily="18" charset="0"/>
                <a:cs typeface="Arial" pitchFamily="34" charset="0"/>
              </a:rPr>
              <a:t>Samaržija</a:t>
            </a:r>
            <a:r>
              <a:rPr kumimoji="0" lang="hr-HR" b="0" i="0" u="sng" strike="noStrike" cap="none" normalizeH="0" baseline="0" dirty="0" smtClean="0">
                <a:ln>
                  <a:noFill/>
                </a:ln>
                <a:solidFill>
                  <a:schemeClr val="tx1"/>
                </a:solidFill>
                <a:effectLst/>
                <a:ea typeface="Times New Roman" pitchFamily="18" charset="0"/>
                <a:cs typeface="Arial" pitchFamily="34" charset="0"/>
              </a:rPr>
              <a:t> (1960-1988)</a:t>
            </a:r>
            <a:endParaRPr kumimoji="0" lang="hr-HR" b="0" i="0" u="sng"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Božo Modrić (1988-1992)</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Katica </a:t>
            </a:r>
            <a:r>
              <a:rPr kumimoji="0" lang="hr-HR" b="0" i="0" u="none" strike="noStrike" cap="none" normalizeH="0" baseline="0" dirty="0" err="1" smtClean="0">
                <a:ln>
                  <a:noFill/>
                </a:ln>
                <a:solidFill>
                  <a:schemeClr val="tx1"/>
                </a:solidFill>
                <a:effectLst/>
                <a:ea typeface="Times New Roman" pitchFamily="18" charset="0"/>
                <a:cs typeface="Arial" pitchFamily="34" charset="0"/>
              </a:rPr>
              <a:t>Baršić</a:t>
            </a:r>
            <a:r>
              <a:rPr kumimoji="0" lang="hr-HR" b="0" i="0" u="none" strike="noStrike" cap="none" normalizeH="0" baseline="0" dirty="0" smtClean="0">
                <a:ln>
                  <a:noFill/>
                </a:ln>
                <a:solidFill>
                  <a:schemeClr val="tx1"/>
                </a:solidFill>
                <a:effectLst/>
                <a:ea typeface="Times New Roman" pitchFamily="18" charset="0"/>
                <a:cs typeface="Arial" pitchFamily="34" charset="0"/>
              </a:rPr>
              <a:t> (1992-1996)</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Stjepan </a:t>
            </a:r>
            <a:r>
              <a:rPr kumimoji="0" lang="hr-HR" b="0" i="0" u="none" strike="noStrike" cap="none" normalizeH="0" baseline="0" dirty="0" err="1" smtClean="0">
                <a:ln>
                  <a:noFill/>
                </a:ln>
                <a:solidFill>
                  <a:schemeClr val="tx1"/>
                </a:solidFill>
                <a:effectLst/>
                <a:ea typeface="Times New Roman" pitchFamily="18" charset="0"/>
                <a:cs typeface="Arial" pitchFamily="34" charset="0"/>
              </a:rPr>
              <a:t>Dejanović</a:t>
            </a:r>
            <a:r>
              <a:rPr kumimoji="0" lang="hr-HR" b="0" i="0" u="none" strike="noStrike" cap="none" normalizeH="0" baseline="0" dirty="0" smtClean="0">
                <a:ln>
                  <a:noFill/>
                </a:ln>
                <a:solidFill>
                  <a:schemeClr val="tx1"/>
                </a:solidFill>
                <a:effectLst/>
                <a:ea typeface="Times New Roman" pitchFamily="18" charset="0"/>
                <a:cs typeface="Arial" pitchFamily="34" charset="0"/>
              </a:rPr>
              <a:t> (1996-2018)</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dirty="0" smtClean="0">
                <a:ln>
                  <a:noFill/>
                </a:ln>
                <a:solidFill>
                  <a:schemeClr val="tx1"/>
                </a:solidFill>
                <a:effectLst/>
                <a:ea typeface="Times New Roman" pitchFamily="18" charset="0"/>
                <a:cs typeface="Arial" pitchFamily="34" charset="0"/>
              </a:rPr>
              <a:t>-</a:t>
            </a: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1" i="0" u="sng" strike="noStrike" cap="none" normalizeH="0" baseline="0" dirty="0" smtClean="0">
                <a:ln>
                  <a:noFill/>
                </a:ln>
                <a:solidFill>
                  <a:schemeClr val="tx1"/>
                </a:solidFill>
                <a:effectLst/>
                <a:ea typeface="Times New Roman" pitchFamily="18" charset="0"/>
                <a:cs typeface="Arial" pitchFamily="34" charset="0"/>
              </a:rPr>
              <a:t>Tomislav Šelendić (2019-danas)</a:t>
            </a:r>
            <a:endParaRPr kumimoji="0" lang="hr-HR" b="1" i="0" u="sng" strike="noStrike" cap="none" normalizeH="0" baseline="0" dirty="0" smtClean="0">
              <a:ln>
                <a:noFill/>
              </a:ln>
              <a:solidFill>
                <a:schemeClr val="tx1"/>
              </a:solidFill>
              <a:effectLst/>
              <a:cs typeface="Arial" pitchFamily="34" charset="0"/>
            </a:endParaRPr>
          </a:p>
        </p:txBody>
      </p:sp>
      <p:sp>
        <p:nvSpPr>
          <p:cNvPr id="39938" name="Rectangle 2"/>
          <p:cNvSpPr>
            <a:spLocks noChangeArrowheads="1"/>
          </p:cNvSpPr>
          <p:nvPr/>
        </p:nvSpPr>
        <p:spPr bwMode="auto">
          <a:xfrm>
            <a:off x="0" y="4000504"/>
            <a:ext cx="9144000" cy="2585323"/>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1" i="0" u="none" strike="noStrike" cap="none" normalizeH="0" baseline="0" dirty="0" smtClean="0">
                <a:ln>
                  <a:noFill/>
                </a:ln>
                <a:solidFill>
                  <a:schemeClr val="tx1"/>
                </a:solidFill>
                <a:effectLst/>
                <a:ea typeface="Times New Roman" pitchFamily="18" charset="0"/>
                <a:cs typeface="Arial" pitchFamily="34" charset="0"/>
              </a:rPr>
              <a:t>UPRAVITELJ NPŠO ZAGREB S 3 RASADNIKA:</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Rasadnici Fakulteta šumarstva i drvne tehnologije ustrojbeno su pripojeni Zavodu za ekologiju i uzgajanje šuma, ali zbog smještaja, isprepletenosti i složenosti poslova djeluju u sklopu Zavoda za nastavno pokusne šumske objekte (osnovan 2005. godine) pri NPŠO-u Zagreb. </a:t>
            </a:r>
            <a:r>
              <a:rPr kumimoji="0" lang="hr-HR" b="1" i="0" u="none" strike="noStrike" cap="none" normalizeH="0" baseline="0" dirty="0" smtClean="0">
                <a:ln>
                  <a:noFill/>
                </a:ln>
                <a:solidFill>
                  <a:schemeClr val="tx1"/>
                </a:solidFill>
                <a:effectLst/>
                <a:ea typeface="Times New Roman" pitchFamily="18" charset="0"/>
                <a:cs typeface="Arial" pitchFamily="34" charset="0"/>
              </a:rPr>
              <a:t>Od samoga osnutka profesor uzgajanja šuma ujedno je i upravitelj NPŠO-a Zagreb i voditelj rasadnika (Matić i Oršanić 1998). Do sada je NPŠO Zagreb imao šest profesora upravitelja. </a:t>
            </a:r>
            <a:r>
              <a:rPr kumimoji="0" lang="hr-HR" b="0" i="0" u="none" strike="noStrike" cap="none" normalizeH="0" baseline="0" dirty="0" smtClean="0">
                <a:ln>
                  <a:noFill/>
                </a:ln>
                <a:solidFill>
                  <a:schemeClr val="tx1"/>
                </a:solidFill>
                <a:effectLst/>
                <a:ea typeface="Times New Roman" pitchFamily="18" charset="0"/>
                <a:cs typeface="Arial" pitchFamily="34" charset="0"/>
              </a:rPr>
              <a:t>Upravitelj s najdužim radnim stažem od 32. godine bio je </a:t>
            </a:r>
            <a:r>
              <a:rPr kumimoji="0" lang="hr-HR" b="0" i="0" u="none" strike="noStrike" cap="none" normalizeH="0" baseline="0" dirty="0" err="1" smtClean="0">
                <a:ln>
                  <a:noFill/>
                </a:ln>
                <a:solidFill>
                  <a:schemeClr val="tx1"/>
                </a:solidFill>
                <a:effectLst/>
                <a:ea typeface="Times New Roman" pitchFamily="18" charset="0"/>
                <a:cs typeface="Arial" pitchFamily="34" charset="0"/>
              </a:rPr>
              <a:t>prof</a:t>
            </a:r>
            <a:r>
              <a:rPr kumimoji="0" lang="hr-HR" b="0" i="0" u="none" strike="noStrike" cap="none" normalizeH="0" baseline="0" dirty="0" smtClean="0">
                <a:ln>
                  <a:noFill/>
                </a:ln>
                <a:solidFill>
                  <a:schemeClr val="tx1"/>
                </a:solidFill>
                <a:effectLst/>
                <a:ea typeface="Times New Roman" pitchFamily="18" charset="0"/>
                <a:cs typeface="Arial" pitchFamily="34" charset="0"/>
              </a:rPr>
              <a:t>. dr. </a:t>
            </a:r>
            <a:r>
              <a:rPr kumimoji="0" lang="hr-HR" b="0" i="0" u="none" strike="noStrike" cap="none" normalizeH="0" baseline="0" dirty="0" err="1" smtClean="0">
                <a:ln>
                  <a:noFill/>
                </a:ln>
                <a:solidFill>
                  <a:schemeClr val="tx1"/>
                </a:solidFill>
                <a:effectLst/>
                <a:ea typeface="Times New Roman" pitchFamily="18" charset="0"/>
                <a:cs typeface="Arial" pitchFamily="34" charset="0"/>
              </a:rPr>
              <a:t>sc</a:t>
            </a:r>
            <a:r>
              <a:rPr kumimoji="0" lang="hr-HR" b="0" i="0" u="none" strike="noStrike" cap="none" normalizeH="0" baseline="0" dirty="0" smtClean="0">
                <a:ln>
                  <a:noFill/>
                </a:ln>
                <a:solidFill>
                  <a:schemeClr val="tx1"/>
                </a:solidFill>
                <a:effectLst/>
                <a:ea typeface="Times New Roman" pitchFamily="18" charset="0"/>
                <a:cs typeface="Arial" pitchFamily="34" charset="0"/>
              </a:rPr>
              <a:t>. Milan Anić a s najkraćim stažem od osam godina trenutni upravitelj </a:t>
            </a:r>
            <a:r>
              <a:rPr kumimoji="0" lang="hr-HR" b="0" i="0" u="none" strike="noStrike" cap="none" normalizeH="0" baseline="0" dirty="0" err="1" smtClean="0">
                <a:ln>
                  <a:noFill/>
                </a:ln>
                <a:solidFill>
                  <a:schemeClr val="tx1"/>
                </a:solidFill>
                <a:effectLst/>
                <a:ea typeface="Times New Roman" pitchFamily="18" charset="0"/>
                <a:cs typeface="Arial" pitchFamily="34" charset="0"/>
              </a:rPr>
              <a:t>izv</a:t>
            </a: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0" u="none" strike="noStrike" cap="none" normalizeH="0" baseline="0" dirty="0" err="1" smtClean="0">
                <a:ln>
                  <a:noFill/>
                </a:ln>
                <a:solidFill>
                  <a:schemeClr val="tx1"/>
                </a:solidFill>
                <a:effectLst/>
                <a:ea typeface="Times New Roman" pitchFamily="18" charset="0"/>
                <a:cs typeface="Arial" pitchFamily="34" charset="0"/>
              </a:rPr>
              <a:t>prof</a:t>
            </a:r>
            <a:r>
              <a:rPr kumimoji="0" lang="hr-HR" b="0" i="0" u="none" strike="noStrike" cap="none" normalizeH="0" baseline="0" dirty="0" smtClean="0">
                <a:ln>
                  <a:noFill/>
                </a:ln>
                <a:solidFill>
                  <a:schemeClr val="tx1"/>
                </a:solidFill>
                <a:effectLst/>
                <a:ea typeface="Times New Roman" pitchFamily="18" charset="0"/>
                <a:cs typeface="Arial" pitchFamily="34" charset="0"/>
              </a:rPr>
              <a:t>. dr. </a:t>
            </a:r>
            <a:r>
              <a:rPr kumimoji="0" lang="hr-HR" b="0" i="0" u="none" strike="noStrike" cap="none" normalizeH="0" baseline="0" dirty="0" err="1" smtClean="0">
                <a:ln>
                  <a:noFill/>
                </a:ln>
                <a:solidFill>
                  <a:schemeClr val="tx1"/>
                </a:solidFill>
                <a:effectLst/>
                <a:ea typeface="Times New Roman" pitchFamily="18" charset="0"/>
                <a:cs typeface="Arial" pitchFamily="34" charset="0"/>
              </a:rPr>
              <a:t>sc</a:t>
            </a:r>
            <a:r>
              <a:rPr kumimoji="0" lang="hr-HR" b="0" i="0" u="none" strike="noStrike" cap="none" normalizeH="0" baseline="0" dirty="0" smtClean="0">
                <a:ln>
                  <a:noFill/>
                </a:ln>
                <a:solidFill>
                  <a:schemeClr val="tx1"/>
                </a:solidFill>
                <a:effectLst/>
                <a:ea typeface="Times New Roman" pitchFamily="18" charset="0"/>
                <a:cs typeface="Arial" pitchFamily="34" charset="0"/>
              </a:rPr>
              <a:t>. Damir </a:t>
            </a:r>
            <a:r>
              <a:rPr kumimoji="0" lang="hr-HR" b="0" i="0" u="none" strike="noStrike" cap="none" normalizeH="0" baseline="0" dirty="0" err="1" smtClean="0">
                <a:ln>
                  <a:noFill/>
                </a:ln>
                <a:solidFill>
                  <a:schemeClr val="tx1"/>
                </a:solidFill>
                <a:effectLst/>
                <a:ea typeface="Times New Roman" pitchFamily="18" charset="0"/>
                <a:cs typeface="Arial" pitchFamily="34" charset="0"/>
              </a:rPr>
              <a:t>Drvodelić</a:t>
            </a:r>
            <a:r>
              <a:rPr kumimoji="0" lang="hr-HR" b="0" i="0" u="none" strike="noStrike" cap="none" normalizeH="0" baseline="0" dirty="0" smtClean="0">
                <a:ln>
                  <a:noFill/>
                </a:ln>
                <a:solidFill>
                  <a:schemeClr val="tx1"/>
                </a:solidFill>
                <a:effectLst/>
                <a:ea typeface="Times New Roman" pitchFamily="18" charset="0"/>
                <a:cs typeface="Arial" pitchFamily="34" charset="0"/>
              </a:rPr>
              <a:t>.</a:t>
            </a:r>
            <a:endParaRPr kumimoji="0" lang="hr-HR" b="0" i="0" u="none" strike="noStrike" cap="none" normalizeH="0" baseline="0" dirty="0" smtClean="0">
              <a:ln>
                <a:noFill/>
              </a:ln>
              <a:solidFill>
                <a:schemeClr val="tx1"/>
              </a:solidFill>
              <a:effectLst/>
              <a:cs typeface="Arial" pitchFamily="34"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1" name="Rectangle 1"/>
          <p:cNvSpPr>
            <a:spLocks noChangeArrowheads="1"/>
          </p:cNvSpPr>
          <p:nvPr/>
        </p:nvSpPr>
        <p:spPr bwMode="auto">
          <a:xfrm>
            <a:off x="2071670" y="428604"/>
            <a:ext cx="4786346" cy="2308324"/>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hr-HR" b="1" i="0" u="none" strike="noStrike" cap="none" normalizeH="0" baseline="0" dirty="0" smtClean="0">
                <a:ln>
                  <a:noFill/>
                </a:ln>
                <a:solidFill>
                  <a:schemeClr val="tx1"/>
                </a:solidFill>
                <a:effectLst/>
                <a:ea typeface="Times New Roman" pitchFamily="18" charset="0"/>
                <a:cs typeface="Arial" pitchFamily="34" charset="0"/>
              </a:rPr>
              <a:t>DOSADAĐNJI UPRAVITELJI NPŠO-A</a:t>
            </a:r>
            <a:r>
              <a:rPr kumimoji="0" lang="hr-HR" b="1" i="0" u="none" strike="noStrike" cap="none" normalizeH="0" dirty="0" smtClean="0">
                <a:ln>
                  <a:noFill/>
                </a:ln>
                <a:solidFill>
                  <a:schemeClr val="tx1"/>
                </a:solidFill>
                <a:effectLst/>
                <a:ea typeface="Times New Roman" pitchFamily="18" charset="0"/>
                <a:cs typeface="Arial" pitchFamily="34" charset="0"/>
              </a:rPr>
              <a:t> </a:t>
            </a:r>
            <a:r>
              <a:rPr kumimoji="0" lang="hr-HR" b="1" i="0" u="none" strike="noStrike" cap="none" normalizeH="0" baseline="0" dirty="0" smtClean="0">
                <a:ln>
                  <a:noFill/>
                </a:ln>
                <a:solidFill>
                  <a:schemeClr val="tx1"/>
                </a:solidFill>
                <a:effectLst/>
                <a:ea typeface="Times New Roman" pitchFamily="18" charset="0"/>
                <a:cs typeface="Arial" pitchFamily="34" charset="0"/>
              </a:rPr>
              <a:t>ZAGREB:</a:t>
            </a:r>
          </a:p>
          <a:p>
            <a:pPr marL="0" marR="0" lvl="0" indent="0" algn="just" defTabSz="914400" rtl="0" eaLnBrk="1" fontAlgn="base" latinLnBrk="0" hangingPunct="1">
              <a:lnSpc>
                <a:spcPct val="100000"/>
              </a:lnSpc>
              <a:spcBef>
                <a:spcPct val="0"/>
              </a:spcBef>
              <a:spcAft>
                <a:spcPct val="0"/>
              </a:spcAft>
              <a:buClrTx/>
              <a:buSzTx/>
              <a:buFontTx/>
              <a:buNone/>
              <a:tabLst/>
            </a:pP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0" u="none" strike="noStrike" cap="none" normalizeH="0" baseline="0" dirty="0" err="1" smtClean="0">
                <a:ln>
                  <a:noFill/>
                </a:ln>
                <a:solidFill>
                  <a:schemeClr val="tx1"/>
                </a:solidFill>
                <a:effectLst/>
                <a:ea typeface="Times New Roman" pitchFamily="18" charset="0"/>
                <a:cs typeface="Arial" pitchFamily="34" charset="0"/>
              </a:rPr>
              <a:t>prof</a:t>
            </a:r>
            <a:r>
              <a:rPr kumimoji="0" lang="hr-HR" b="0" i="0" u="none" strike="noStrike" cap="none" normalizeH="0" baseline="0" dirty="0" smtClean="0">
                <a:ln>
                  <a:noFill/>
                </a:ln>
                <a:solidFill>
                  <a:schemeClr val="tx1"/>
                </a:solidFill>
                <a:effectLst/>
                <a:ea typeface="Times New Roman" pitchFamily="18" charset="0"/>
                <a:cs typeface="Arial" pitchFamily="34" charset="0"/>
              </a:rPr>
              <a:t>. dr. </a:t>
            </a:r>
            <a:r>
              <a:rPr kumimoji="0" lang="hr-HR" b="0" i="0" u="none" strike="noStrike" cap="none" normalizeH="0" baseline="0" dirty="0" err="1" smtClean="0">
                <a:ln>
                  <a:noFill/>
                </a:ln>
                <a:solidFill>
                  <a:schemeClr val="tx1"/>
                </a:solidFill>
                <a:effectLst/>
                <a:ea typeface="Times New Roman" pitchFamily="18" charset="0"/>
                <a:cs typeface="Arial" pitchFamily="34" charset="0"/>
              </a:rPr>
              <a:t>sc</a:t>
            </a:r>
            <a:r>
              <a:rPr kumimoji="0" lang="hr-HR" b="0" i="0" u="none" strike="noStrike" cap="none" normalizeH="0" baseline="0" dirty="0" smtClean="0">
                <a:ln>
                  <a:noFill/>
                </a:ln>
                <a:solidFill>
                  <a:schemeClr val="tx1"/>
                </a:solidFill>
                <a:effectLst/>
                <a:ea typeface="Times New Roman" pitchFamily="18" charset="0"/>
                <a:cs typeface="Arial" pitchFamily="34" charset="0"/>
              </a:rPr>
              <a:t>. Andrija </a:t>
            </a:r>
            <a:r>
              <a:rPr kumimoji="0" lang="hr-HR" b="0" i="0" u="none" strike="noStrike" cap="none" normalizeH="0" baseline="0" dirty="0" err="1" smtClean="0">
                <a:ln>
                  <a:noFill/>
                </a:ln>
                <a:solidFill>
                  <a:schemeClr val="tx1"/>
                </a:solidFill>
                <a:effectLst/>
                <a:ea typeface="Times New Roman" pitchFamily="18" charset="0"/>
                <a:cs typeface="Arial" pitchFamily="34" charset="0"/>
              </a:rPr>
              <a:t>Petračić</a:t>
            </a:r>
            <a:r>
              <a:rPr kumimoji="0" lang="hr-HR" b="0" i="0" u="none" strike="noStrike" cap="none" normalizeH="0" baseline="0" dirty="0" smtClean="0">
                <a:ln>
                  <a:noFill/>
                </a:ln>
                <a:solidFill>
                  <a:schemeClr val="tx1"/>
                </a:solidFill>
                <a:effectLst/>
                <a:ea typeface="Times New Roman" pitchFamily="18" charset="0"/>
                <a:cs typeface="Arial" pitchFamily="34" charset="0"/>
              </a:rPr>
              <a:t> (1919-1935)</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0" u="sng" strike="noStrike" cap="none" normalizeH="0" baseline="0" dirty="0" err="1" smtClean="0">
                <a:ln>
                  <a:noFill/>
                </a:ln>
                <a:solidFill>
                  <a:schemeClr val="tx1"/>
                </a:solidFill>
                <a:effectLst/>
                <a:ea typeface="Times New Roman" pitchFamily="18" charset="0"/>
                <a:cs typeface="Arial" pitchFamily="34" charset="0"/>
              </a:rPr>
              <a:t>prof</a:t>
            </a:r>
            <a:r>
              <a:rPr kumimoji="0" lang="hr-HR" b="0" i="0" u="sng" strike="noStrike" cap="none" normalizeH="0" baseline="0" dirty="0" smtClean="0">
                <a:ln>
                  <a:noFill/>
                </a:ln>
                <a:solidFill>
                  <a:schemeClr val="tx1"/>
                </a:solidFill>
                <a:effectLst/>
                <a:ea typeface="Times New Roman" pitchFamily="18" charset="0"/>
                <a:cs typeface="Arial" pitchFamily="34" charset="0"/>
              </a:rPr>
              <a:t>. dr. </a:t>
            </a:r>
            <a:r>
              <a:rPr kumimoji="0" lang="hr-HR" b="0" i="0" u="sng" strike="noStrike" cap="none" normalizeH="0" baseline="0" dirty="0" err="1" smtClean="0">
                <a:ln>
                  <a:noFill/>
                </a:ln>
                <a:solidFill>
                  <a:schemeClr val="tx1"/>
                </a:solidFill>
                <a:effectLst/>
                <a:ea typeface="Times New Roman" pitchFamily="18" charset="0"/>
                <a:cs typeface="Arial" pitchFamily="34" charset="0"/>
              </a:rPr>
              <a:t>sc</a:t>
            </a:r>
            <a:r>
              <a:rPr kumimoji="0" lang="hr-HR" b="0" i="0" u="sng" strike="noStrike" cap="none" normalizeH="0" baseline="0" dirty="0" smtClean="0">
                <a:ln>
                  <a:noFill/>
                </a:ln>
                <a:solidFill>
                  <a:schemeClr val="tx1"/>
                </a:solidFill>
                <a:effectLst/>
                <a:ea typeface="Times New Roman" pitchFamily="18" charset="0"/>
                <a:cs typeface="Arial" pitchFamily="34" charset="0"/>
              </a:rPr>
              <a:t>. Milan Anić (1935-1967)</a:t>
            </a:r>
            <a:endParaRPr kumimoji="0" lang="hr-HR" b="0" i="0" u="sng"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0" u="none" strike="noStrike" cap="none" normalizeH="0" baseline="0" dirty="0" err="1" smtClean="0">
                <a:ln>
                  <a:noFill/>
                </a:ln>
                <a:solidFill>
                  <a:schemeClr val="tx1"/>
                </a:solidFill>
                <a:effectLst/>
                <a:ea typeface="Times New Roman" pitchFamily="18" charset="0"/>
                <a:cs typeface="Arial" pitchFamily="34" charset="0"/>
              </a:rPr>
              <a:t>prof</a:t>
            </a:r>
            <a:r>
              <a:rPr kumimoji="0" lang="hr-HR" b="0" i="0" u="none" strike="noStrike" cap="none" normalizeH="0" baseline="0" dirty="0" smtClean="0">
                <a:ln>
                  <a:noFill/>
                </a:ln>
                <a:solidFill>
                  <a:schemeClr val="tx1"/>
                </a:solidFill>
                <a:effectLst/>
                <a:ea typeface="Times New Roman" pitchFamily="18" charset="0"/>
                <a:cs typeface="Arial" pitchFamily="34" charset="0"/>
              </a:rPr>
              <a:t>. dr. </a:t>
            </a:r>
            <a:r>
              <a:rPr kumimoji="0" lang="hr-HR" b="0" i="0" u="none" strike="noStrike" cap="none" normalizeH="0" baseline="0" dirty="0" err="1" smtClean="0">
                <a:ln>
                  <a:noFill/>
                </a:ln>
                <a:solidFill>
                  <a:schemeClr val="tx1"/>
                </a:solidFill>
                <a:effectLst/>
                <a:ea typeface="Times New Roman" pitchFamily="18" charset="0"/>
                <a:cs typeface="Arial" pitchFamily="34" charset="0"/>
              </a:rPr>
              <a:t>sc</a:t>
            </a:r>
            <a:r>
              <a:rPr kumimoji="0" lang="hr-HR" b="0" i="0" u="none" strike="noStrike" cap="none" normalizeH="0" baseline="0" dirty="0" smtClean="0">
                <a:ln>
                  <a:noFill/>
                </a:ln>
                <a:solidFill>
                  <a:schemeClr val="tx1"/>
                </a:solidFill>
                <a:effectLst/>
                <a:ea typeface="Times New Roman" pitchFamily="18" charset="0"/>
                <a:cs typeface="Arial" pitchFamily="34" charset="0"/>
              </a:rPr>
              <a:t>. Ivo Dekanić (1967-1986)</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0" u="none" strike="noStrike" cap="none" normalizeH="0" baseline="0" dirty="0" err="1" smtClean="0">
                <a:ln>
                  <a:noFill/>
                </a:ln>
                <a:solidFill>
                  <a:schemeClr val="tx1"/>
                </a:solidFill>
                <a:effectLst/>
                <a:ea typeface="Times New Roman" pitchFamily="18" charset="0"/>
                <a:cs typeface="Arial" pitchFamily="34" charset="0"/>
              </a:rPr>
              <a:t>prof</a:t>
            </a:r>
            <a:r>
              <a:rPr kumimoji="0" lang="hr-HR" b="0" i="0" u="none" strike="noStrike" cap="none" normalizeH="0" baseline="0" dirty="0" smtClean="0">
                <a:ln>
                  <a:noFill/>
                </a:ln>
                <a:solidFill>
                  <a:schemeClr val="tx1"/>
                </a:solidFill>
                <a:effectLst/>
                <a:ea typeface="Times New Roman" pitchFamily="18" charset="0"/>
                <a:cs typeface="Arial" pitchFamily="34" charset="0"/>
              </a:rPr>
              <a:t>. dr. </a:t>
            </a:r>
            <a:r>
              <a:rPr kumimoji="0" lang="hr-HR" b="0" i="0" u="none" strike="noStrike" cap="none" normalizeH="0" baseline="0" dirty="0" err="1" smtClean="0">
                <a:ln>
                  <a:noFill/>
                </a:ln>
                <a:solidFill>
                  <a:schemeClr val="tx1"/>
                </a:solidFill>
                <a:effectLst/>
                <a:ea typeface="Times New Roman" pitchFamily="18" charset="0"/>
                <a:cs typeface="Arial" pitchFamily="34" charset="0"/>
              </a:rPr>
              <a:t>sc</a:t>
            </a:r>
            <a:r>
              <a:rPr kumimoji="0" lang="hr-HR" b="0" i="0" u="none" strike="noStrike" cap="none" normalizeH="0" baseline="0" dirty="0" smtClean="0">
                <a:ln>
                  <a:noFill/>
                </a:ln>
                <a:solidFill>
                  <a:schemeClr val="tx1"/>
                </a:solidFill>
                <a:effectLst/>
                <a:ea typeface="Times New Roman" pitchFamily="18" charset="0"/>
                <a:cs typeface="Arial" pitchFamily="34" charset="0"/>
              </a:rPr>
              <a:t>. Slavko Matić (1986-2003)</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0" u="none" strike="noStrike" cap="none" normalizeH="0" baseline="0" dirty="0" err="1" smtClean="0">
                <a:ln>
                  <a:noFill/>
                </a:ln>
                <a:solidFill>
                  <a:schemeClr val="tx1"/>
                </a:solidFill>
                <a:effectLst/>
                <a:ea typeface="Times New Roman" pitchFamily="18" charset="0"/>
                <a:cs typeface="Arial" pitchFamily="34" charset="0"/>
              </a:rPr>
              <a:t>prof</a:t>
            </a:r>
            <a:r>
              <a:rPr kumimoji="0" lang="hr-HR" b="0" i="0" u="none" strike="noStrike" cap="none" normalizeH="0" baseline="0" dirty="0" smtClean="0">
                <a:ln>
                  <a:noFill/>
                </a:ln>
                <a:solidFill>
                  <a:schemeClr val="tx1"/>
                </a:solidFill>
                <a:effectLst/>
                <a:ea typeface="Times New Roman" pitchFamily="18" charset="0"/>
                <a:cs typeface="Arial" pitchFamily="34" charset="0"/>
              </a:rPr>
              <a:t>. dr. </a:t>
            </a:r>
            <a:r>
              <a:rPr kumimoji="0" lang="hr-HR" b="0" i="0" u="none" strike="noStrike" cap="none" normalizeH="0" baseline="0" dirty="0" err="1" smtClean="0">
                <a:ln>
                  <a:noFill/>
                </a:ln>
                <a:solidFill>
                  <a:schemeClr val="tx1"/>
                </a:solidFill>
                <a:effectLst/>
                <a:ea typeface="Times New Roman" pitchFamily="18" charset="0"/>
                <a:cs typeface="Arial" pitchFamily="34" charset="0"/>
              </a:rPr>
              <a:t>sc</a:t>
            </a:r>
            <a:r>
              <a:rPr kumimoji="0" lang="hr-HR" b="0" i="0" u="none" strike="noStrike" cap="none" normalizeH="0" baseline="0" dirty="0" smtClean="0">
                <a:ln>
                  <a:noFill/>
                </a:ln>
                <a:solidFill>
                  <a:schemeClr val="tx1"/>
                </a:solidFill>
                <a:effectLst/>
                <a:ea typeface="Times New Roman" pitchFamily="18" charset="0"/>
                <a:cs typeface="Arial" pitchFamily="34" charset="0"/>
              </a:rPr>
              <a:t>. Milan Oršanić (2003-2013)</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dirty="0" smtClean="0">
                <a:ln>
                  <a:noFill/>
                </a:ln>
                <a:solidFill>
                  <a:schemeClr val="tx1"/>
                </a:solidFill>
                <a:effectLst/>
                <a:ea typeface="Times New Roman" pitchFamily="18" charset="0"/>
                <a:cs typeface="Arial" pitchFamily="34" charset="0"/>
              </a:rPr>
              <a:t>- </a:t>
            </a:r>
            <a:r>
              <a:rPr kumimoji="0" lang="hr-HR" b="1" i="0" u="sng" strike="noStrike" cap="none" normalizeH="0" baseline="0" dirty="0" err="1" smtClean="0">
                <a:ln>
                  <a:noFill/>
                </a:ln>
                <a:solidFill>
                  <a:schemeClr val="tx1"/>
                </a:solidFill>
                <a:effectLst/>
                <a:ea typeface="Times New Roman" pitchFamily="18" charset="0"/>
                <a:cs typeface="Arial" pitchFamily="34" charset="0"/>
              </a:rPr>
              <a:t>izv</a:t>
            </a:r>
            <a:r>
              <a:rPr kumimoji="0" lang="hr-HR" b="1" i="0" u="sng" strike="noStrike" cap="none" normalizeH="0" baseline="0" dirty="0" smtClean="0">
                <a:ln>
                  <a:noFill/>
                </a:ln>
                <a:solidFill>
                  <a:schemeClr val="tx1"/>
                </a:solidFill>
                <a:effectLst/>
                <a:ea typeface="Times New Roman" pitchFamily="18" charset="0"/>
                <a:cs typeface="Arial" pitchFamily="34" charset="0"/>
              </a:rPr>
              <a:t>. </a:t>
            </a:r>
            <a:r>
              <a:rPr kumimoji="0" lang="hr-HR" b="1" i="0" u="sng" strike="noStrike" cap="none" normalizeH="0" baseline="0" dirty="0" err="1" smtClean="0">
                <a:ln>
                  <a:noFill/>
                </a:ln>
                <a:solidFill>
                  <a:schemeClr val="tx1"/>
                </a:solidFill>
                <a:effectLst/>
                <a:ea typeface="Times New Roman" pitchFamily="18" charset="0"/>
                <a:cs typeface="Arial" pitchFamily="34" charset="0"/>
              </a:rPr>
              <a:t>prof</a:t>
            </a:r>
            <a:r>
              <a:rPr kumimoji="0" lang="hr-HR" b="1" i="0" u="sng" strike="noStrike" cap="none" normalizeH="0" baseline="0" dirty="0" smtClean="0">
                <a:ln>
                  <a:noFill/>
                </a:ln>
                <a:solidFill>
                  <a:schemeClr val="tx1"/>
                </a:solidFill>
                <a:effectLst/>
                <a:ea typeface="Times New Roman" pitchFamily="18" charset="0"/>
                <a:cs typeface="Arial" pitchFamily="34" charset="0"/>
              </a:rPr>
              <a:t>. dr. </a:t>
            </a:r>
            <a:r>
              <a:rPr kumimoji="0" lang="hr-HR" b="1" i="0" u="sng" strike="noStrike" cap="none" normalizeH="0" baseline="0" dirty="0" err="1" smtClean="0">
                <a:ln>
                  <a:noFill/>
                </a:ln>
                <a:solidFill>
                  <a:schemeClr val="tx1"/>
                </a:solidFill>
                <a:effectLst/>
                <a:ea typeface="Times New Roman" pitchFamily="18" charset="0"/>
                <a:cs typeface="Arial" pitchFamily="34" charset="0"/>
              </a:rPr>
              <a:t>sc</a:t>
            </a:r>
            <a:r>
              <a:rPr kumimoji="0" lang="hr-HR" b="1" i="0" u="sng" strike="noStrike" cap="none" normalizeH="0" baseline="0" dirty="0" smtClean="0">
                <a:ln>
                  <a:noFill/>
                </a:ln>
                <a:solidFill>
                  <a:schemeClr val="tx1"/>
                </a:solidFill>
                <a:effectLst/>
                <a:ea typeface="Times New Roman" pitchFamily="18" charset="0"/>
                <a:cs typeface="Arial" pitchFamily="34" charset="0"/>
              </a:rPr>
              <a:t>. Damir </a:t>
            </a:r>
            <a:r>
              <a:rPr kumimoji="0" lang="hr-HR" b="1" i="0" u="sng" strike="noStrike" cap="none" normalizeH="0" baseline="0" dirty="0" err="1" smtClean="0">
                <a:ln>
                  <a:noFill/>
                </a:ln>
                <a:solidFill>
                  <a:schemeClr val="tx1"/>
                </a:solidFill>
                <a:effectLst/>
                <a:ea typeface="Times New Roman" pitchFamily="18" charset="0"/>
                <a:cs typeface="Arial" pitchFamily="34" charset="0"/>
              </a:rPr>
              <a:t>Drvodelić</a:t>
            </a:r>
            <a:r>
              <a:rPr kumimoji="0" lang="hr-HR" b="1" i="0" u="sng" strike="noStrike" cap="none" normalizeH="0" baseline="0" dirty="0" smtClean="0">
                <a:ln>
                  <a:noFill/>
                </a:ln>
                <a:solidFill>
                  <a:schemeClr val="tx1"/>
                </a:solidFill>
                <a:effectLst/>
                <a:ea typeface="Times New Roman" pitchFamily="18" charset="0"/>
                <a:cs typeface="Arial" pitchFamily="34" charset="0"/>
              </a:rPr>
              <a:t> (2013-danas)</a:t>
            </a:r>
            <a:endParaRPr kumimoji="0" lang="hr-HR" b="1" i="0" u="sng" strike="noStrike" cap="none" normalizeH="0" baseline="0" dirty="0" smtClean="0">
              <a:ln>
                <a:noFill/>
              </a:ln>
              <a:solidFill>
                <a:schemeClr val="tx1"/>
              </a:solidFill>
              <a:effectLst/>
              <a:cs typeface="Arial" pitchFamily="34" charset="0"/>
            </a:endParaRPr>
          </a:p>
        </p:txBody>
      </p:sp>
      <p:sp>
        <p:nvSpPr>
          <p:cNvPr id="40962" name="Rectangle 2"/>
          <p:cNvSpPr>
            <a:spLocks noChangeArrowheads="1"/>
          </p:cNvSpPr>
          <p:nvPr/>
        </p:nvSpPr>
        <p:spPr bwMode="auto">
          <a:xfrm>
            <a:off x="0" y="2928934"/>
            <a:ext cx="9144000" cy="36933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hr-HR" b="1" i="0" u="none" strike="noStrike" cap="none" normalizeH="0" baseline="0" dirty="0" smtClean="0">
                <a:ln>
                  <a:noFill/>
                </a:ln>
                <a:solidFill>
                  <a:schemeClr val="tx1"/>
                </a:solidFill>
                <a:effectLst/>
                <a:ea typeface="Times New Roman" pitchFamily="18" charset="0"/>
                <a:cs typeface="Arial" pitchFamily="34" charset="0"/>
              </a:rPr>
              <a:t>Danas su svi upravitelji NPŠO-a članovi Odbora za šume na Zavodu za NPŠO Fakulteta šumarstva i drvne tehnologije i biraju se na mandat od tri godine. </a:t>
            </a:r>
            <a:r>
              <a:rPr kumimoji="0" lang="hr-HR" b="0" i="0" u="none" strike="noStrike" cap="none" normalizeH="0" baseline="0" dirty="0" err="1" smtClean="0">
                <a:ln>
                  <a:noFill/>
                </a:ln>
                <a:solidFill>
                  <a:schemeClr val="tx1"/>
                </a:solidFill>
                <a:effectLst/>
                <a:ea typeface="Times New Roman" pitchFamily="18" charset="0"/>
                <a:cs typeface="Arial" pitchFamily="34" charset="0"/>
              </a:rPr>
              <a:t>Izv</a:t>
            </a:r>
            <a:r>
              <a:rPr kumimoji="0" lang="hr-HR" b="0" i="0" u="none" strike="noStrike" cap="none" normalizeH="0" baseline="0" dirty="0" smtClean="0">
                <a:ln>
                  <a:noFill/>
                </a:ln>
                <a:solidFill>
                  <a:schemeClr val="tx1"/>
                </a:solidFill>
                <a:effectLst/>
                <a:ea typeface="Times New Roman" pitchFamily="18" charset="0"/>
                <a:cs typeface="Arial" pitchFamily="34" charset="0"/>
              </a:rPr>
              <a:t>. </a:t>
            </a:r>
            <a:r>
              <a:rPr kumimoji="0" lang="hr-HR" b="0" i="0" u="none" strike="noStrike" cap="none" normalizeH="0" baseline="0" dirty="0" err="1" smtClean="0">
                <a:ln>
                  <a:noFill/>
                </a:ln>
                <a:solidFill>
                  <a:schemeClr val="tx1"/>
                </a:solidFill>
                <a:effectLst/>
                <a:ea typeface="Times New Roman" pitchFamily="18" charset="0"/>
                <a:cs typeface="Arial" pitchFamily="34" charset="0"/>
              </a:rPr>
              <a:t>prof</a:t>
            </a:r>
            <a:r>
              <a:rPr kumimoji="0" lang="hr-HR" b="0" i="0" u="none" strike="noStrike" cap="none" normalizeH="0" baseline="0" dirty="0" smtClean="0">
                <a:ln>
                  <a:noFill/>
                </a:ln>
                <a:solidFill>
                  <a:schemeClr val="tx1"/>
                </a:solidFill>
                <a:effectLst/>
                <a:ea typeface="Times New Roman" pitchFamily="18" charset="0"/>
                <a:cs typeface="Arial" pitchFamily="34" charset="0"/>
              </a:rPr>
              <a:t>. dr. </a:t>
            </a:r>
            <a:r>
              <a:rPr kumimoji="0" lang="hr-HR" b="0" i="0" u="none" strike="noStrike" cap="none" normalizeH="0" baseline="0" dirty="0" err="1" smtClean="0">
                <a:ln>
                  <a:noFill/>
                </a:ln>
                <a:solidFill>
                  <a:schemeClr val="tx1"/>
                </a:solidFill>
                <a:effectLst/>
                <a:ea typeface="Times New Roman" pitchFamily="18" charset="0"/>
                <a:cs typeface="Arial" pitchFamily="34" charset="0"/>
              </a:rPr>
              <a:t>sc</a:t>
            </a:r>
            <a:r>
              <a:rPr kumimoji="0" lang="hr-HR" b="0" i="0" u="none" strike="noStrike" cap="none" normalizeH="0" baseline="0" dirty="0" smtClean="0">
                <a:ln>
                  <a:noFill/>
                </a:ln>
                <a:solidFill>
                  <a:schemeClr val="tx1"/>
                </a:solidFill>
                <a:effectLst/>
                <a:ea typeface="Times New Roman" pitchFamily="18" charset="0"/>
                <a:cs typeface="Arial" pitchFamily="34" charset="0"/>
              </a:rPr>
              <a:t>. Damir </a:t>
            </a:r>
            <a:r>
              <a:rPr kumimoji="0" lang="hr-HR" b="0" i="0" u="none" strike="noStrike" cap="none" normalizeH="0" baseline="0" dirty="0" err="1" smtClean="0">
                <a:ln>
                  <a:noFill/>
                </a:ln>
                <a:solidFill>
                  <a:schemeClr val="tx1"/>
                </a:solidFill>
                <a:effectLst/>
                <a:ea typeface="Times New Roman" pitchFamily="18" charset="0"/>
                <a:cs typeface="Arial" pitchFamily="34" charset="0"/>
              </a:rPr>
              <a:t>Drvodelić</a:t>
            </a:r>
            <a:r>
              <a:rPr kumimoji="0" lang="hr-HR" b="0" i="0" u="none" strike="noStrike" cap="none" normalizeH="0" baseline="0" dirty="0" smtClean="0">
                <a:ln>
                  <a:noFill/>
                </a:ln>
                <a:solidFill>
                  <a:schemeClr val="tx1"/>
                </a:solidFill>
                <a:effectLst/>
                <a:ea typeface="Times New Roman" pitchFamily="18" charset="0"/>
                <a:cs typeface="Arial" pitchFamily="34" charset="0"/>
              </a:rPr>
              <a:t> bio je u jednom mandatu (2010.-2013.) zamjenik upravitelja NPŠO Zagreb, upravitelju </a:t>
            </a:r>
            <a:r>
              <a:rPr kumimoji="0" lang="hr-HR" b="0" i="0" u="none" strike="noStrike" cap="none" normalizeH="0" baseline="0" dirty="0" err="1" smtClean="0">
                <a:ln>
                  <a:noFill/>
                </a:ln>
                <a:solidFill>
                  <a:schemeClr val="tx1"/>
                </a:solidFill>
                <a:effectLst/>
                <a:ea typeface="Times New Roman" pitchFamily="18" charset="0"/>
                <a:cs typeface="Arial" pitchFamily="34" charset="0"/>
              </a:rPr>
              <a:t>prof</a:t>
            </a:r>
            <a:r>
              <a:rPr kumimoji="0" lang="hr-HR" b="0" i="0" u="none" strike="noStrike" cap="none" normalizeH="0" baseline="0" dirty="0" smtClean="0">
                <a:ln>
                  <a:noFill/>
                </a:ln>
                <a:solidFill>
                  <a:schemeClr val="tx1"/>
                </a:solidFill>
                <a:effectLst/>
                <a:ea typeface="Times New Roman" pitchFamily="18" charset="0"/>
                <a:cs typeface="Arial" pitchFamily="34" charset="0"/>
              </a:rPr>
              <a:t>. dr. </a:t>
            </a:r>
            <a:r>
              <a:rPr kumimoji="0" lang="hr-HR" b="0" i="0" u="none" strike="noStrike" cap="none" normalizeH="0" baseline="0" dirty="0" err="1" smtClean="0">
                <a:ln>
                  <a:noFill/>
                </a:ln>
                <a:solidFill>
                  <a:schemeClr val="tx1"/>
                </a:solidFill>
                <a:effectLst/>
                <a:ea typeface="Times New Roman" pitchFamily="18" charset="0"/>
                <a:cs typeface="Arial" pitchFamily="34" charset="0"/>
              </a:rPr>
              <a:t>sc</a:t>
            </a:r>
            <a:r>
              <a:rPr kumimoji="0" lang="hr-HR" b="0" i="0" u="none" strike="noStrike" cap="none" normalizeH="0" baseline="0" dirty="0" smtClean="0">
                <a:ln>
                  <a:noFill/>
                </a:ln>
                <a:solidFill>
                  <a:schemeClr val="tx1"/>
                </a:solidFill>
                <a:effectLst/>
                <a:ea typeface="Times New Roman" pitchFamily="18" charset="0"/>
                <a:cs typeface="Arial" pitchFamily="34" charset="0"/>
              </a:rPr>
              <a:t>. Milanu Oršaniću a nakon toga biran je tri puta za Upravitelja NPŠO-a Zagreb što obnaša i danas po odluci dekana fakulteta (2020.-2022.).</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dirty="0" smtClean="0">
                <a:ln>
                  <a:noFill/>
                </a:ln>
                <a:solidFill>
                  <a:srgbClr val="FF0000"/>
                </a:solidFill>
                <a:effectLst/>
                <a:ea typeface="Times New Roman" pitchFamily="18" charset="0"/>
                <a:cs typeface="Arial" pitchFamily="34" charset="0"/>
              </a:rPr>
              <a:t>Sto godina neprekinutoga rada Šumskog vrta je izuzetno važna obljetnica, posebno ako se gleda u okviru matičnog fakulteta i sveučilišta kojemu pripada jer je vrlo malo takvih rasadnika u Europi i svijetu. Možemo svi biti ponosni i radosni.</a:t>
            </a:r>
          </a:p>
          <a:p>
            <a:pPr marL="0" marR="0" lvl="0" indent="0" algn="just" defTabSz="914400" rtl="0" eaLnBrk="0" fontAlgn="base" latinLnBrk="0" hangingPunct="0">
              <a:lnSpc>
                <a:spcPct val="100000"/>
              </a:lnSpc>
              <a:spcBef>
                <a:spcPct val="0"/>
              </a:spcBef>
              <a:spcAft>
                <a:spcPct val="0"/>
              </a:spcAft>
              <a:buClrTx/>
              <a:buSzTx/>
              <a:buFontTx/>
              <a:buNone/>
              <a:tabLst/>
            </a:pP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1" i="0" u="none" strike="noStrike" cap="none" normalizeH="0" baseline="0" dirty="0" smtClean="0">
                <a:ln>
                  <a:noFill/>
                </a:ln>
                <a:solidFill>
                  <a:schemeClr val="tx1"/>
                </a:solidFill>
                <a:effectLst/>
                <a:ea typeface="Times New Roman" pitchFamily="18" charset="0"/>
                <a:cs typeface="Arial" pitchFamily="34" charset="0"/>
              </a:rPr>
              <a:t>Kontakt upravitelja NPŠO Zagreb:</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Telefon: +385 1 2352 593</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smtClean="0">
                <a:ln>
                  <a:noFill/>
                </a:ln>
                <a:solidFill>
                  <a:schemeClr val="tx1"/>
                </a:solidFill>
                <a:effectLst/>
                <a:ea typeface="Times New Roman" pitchFamily="18" charset="0"/>
                <a:cs typeface="Arial" pitchFamily="34" charset="0"/>
              </a:rPr>
              <a:t>e-mail: </a:t>
            </a:r>
            <a:r>
              <a:rPr kumimoji="0" lang="hr-HR" b="0" i="0" u="none" strike="noStrike" cap="none" normalizeH="0" baseline="0" dirty="0" err="1" smtClean="0">
                <a:ln>
                  <a:noFill/>
                </a:ln>
                <a:solidFill>
                  <a:schemeClr val="tx1"/>
                </a:solidFill>
                <a:effectLst/>
                <a:ea typeface="Times New Roman" pitchFamily="18" charset="0"/>
                <a:cs typeface="Arial" pitchFamily="34" charset="0"/>
              </a:rPr>
              <a:t>ddrvodelic</a:t>
            </a:r>
            <a:r>
              <a:rPr kumimoji="0" lang="hr-HR" b="0" i="0" u="none" strike="noStrike" cap="none" normalizeH="0" baseline="0" dirty="0" smtClean="0">
                <a:ln>
                  <a:noFill/>
                </a:ln>
                <a:solidFill>
                  <a:schemeClr val="tx1"/>
                </a:solidFill>
                <a:effectLst/>
                <a:ea typeface="Times New Roman" pitchFamily="18" charset="0"/>
                <a:cs typeface="Arial" pitchFamily="34" charset="0"/>
              </a:rPr>
              <a:t>@</a:t>
            </a:r>
            <a:r>
              <a:rPr kumimoji="0" lang="hr-HR" b="0" i="0" u="none" strike="noStrike" cap="none" normalizeH="0" baseline="0" dirty="0" err="1" smtClean="0">
                <a:ln>
                  <a:noFill/>
                </a:ln>
                <a:solidFill>
                  <a:schemeClr val="tx1"/>
                </a:solidFill>
                <a:effectLst/>
                <a:ea typeface="Times New Roman" pitchFamily="18" charset="0"/>
                <a:cs typeface="Arial" pitchFamily="34" charset="0"/>
              </a:rPr>
              <a:t>inet.hr</a:t>
            </a:r>
            <a:endParaRPr kumimoji="0" lang="hr-HR" b="0" i="0" u="none" strike="noStrike" cap="none" normalizeH="0" baseline="0" dirty="0" smtClean="0">
              <a:ln>
                <a:noFill/>
              </a:ln>
              <a:solidFill>
                <a:schemeClr val="tx1"/>
              </a:solidFill>
              <a:effectLst/>
              <a:cs typeface="Arial" pitchFamily="34" charset="0"/>
            </a:endParaRPr>
          </a:p>
          <a:p>
            <a:pPr marL="0" marR="0" lvl="0" indent="0" algn="just" defTabSz="914400" rtl="0" eaLnBrk="0" fontAlgn="base" latinLnBrk="0" hangingPunct="0">
              <a:lnSpc>
                <a:spcPct val="100000"/>
              </a:lnSpc>
              <a:spcBef>
                <a:spcPct val="0"/>
              </a:spcBef>
              <a:spcAft>
                <a:spcPct val="0"/>
              </a:spcAft>
              <a:buClrTx/>
              <a:buSzTx/>
              <a:buFontTx/>
              <a:buNone/>
              <a:tabLst/>
            </a:pPr>
            <a:r>
              <a:rPr kumimoji="0" lang="hr-HR" b="0" i="0" u="none" strike="noStrike" cap="none" normalizeH="0" baseline="0" dirty="0" err="1" smtClean="0">
                <a:ln>
                  <a:noFill/>
                </a:ln>
                <a:solidFill>
                  <a:schemeClr val="tx1"/>
                </a:solidFill>
                <a:effectLst/>
                <a:ea typeface="Times New Roman" pitchFamily="18" charset="0"/>
                <a:cs typeface="Arial" pitchFamily="34" charset="0"/>
              </a:rPr>
              <a:t>Fax</a:t>
            </a:r>
            <a:r>
              <a:rPr kumimoji="0" lang="hr-HR" b="0" i="0" u="none" strike="noStrike" cap="none" normalizeH="0" baseline="0" dirty="0" smtClean="0">
                <a:ln>
                  <a:noFill/>
                </a:ln>
                <a:solidFill>
                  <a:schemeClr val="tx1"/>
                </a:solidFill>
                <a:effectLst/>
                <a:ea typeface="Times New Roman" pitchFamily="18" charset="0"/>
                <a:cs typeface="Arial" pitchFamily="34" charset="0"/>
              </a:rPr>
              <a:t>: 01 /6666 112</a:t>
            </a:r>
            <a:endParaRPr kumimoji="0" lang="hr-HR" b="0" i="0" u="none" strike="noStrike" cap="none" normalizeH="0" baseline="0" dirty="0" smtClean="0">
              <a:ln>
                <a:noFill/>
              </a:ln>
              <a:solidFill>
                <a:schemeClr val="tx1"/>
              </a:solidFill>
              <a:effectLst/>
              <a:cs typeface="Arial" pitchFamily="34" charset="0"/>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5" name="Picture 1" descr="C:\Users\Damir\Desktop\DSCF0028.JPG"/>
          <p:cNvPicPr>
            <a:picLocks noChangeAspect="1" noChangeArrowheads="1"/>
          </p:cNvPicPr>
          <p:nvPr/>
        </p:nvPicPr>
        <p:blipFill>
          <a:blip r:embed="rId2"/>
          <a:srcRect/>
          <a:stretch>
            <a:fillRect/>
          </a:stretch>
        </p:blipFill>
        <p:spPr bwMode="auto">
          <a:xfrm>
            <a:off x="0" y="0"/>
            <a:ext cx="9144000" cy="6858000"/>
          </a:xfrm>
          <a:prstGeom prst="rect">
            <a:avLst/>
          </a:prstGeom>
          <a:noFill/>
        </p:spPr>
      </p:pic>
      <p:sp>
        <p:nvSpPr>
          <p:cNvPr id="3" name="Rectangle 2"/>
          <p:cNvSpPr/>
          <p:nvPr/>
        </p:nvSpPr>
        <p:spPr>
          <a:xfrm>
            <a:off x="0" y="1142984"/>
            <a:ext cx="9144000" cy="830997"/>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hr-HR"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HVALA </a:t>
            </a:r>
            <a:r>
              <a:rPr lang="hr-HR"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VAM </a:t>
            </a:r>
            <a:r>
              <a:rPr lang="hr-HR" sz="4800" b="1" dirty="0" smtClean="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NA POZORNOSTI !</a:t>
            </a:r>
            <a:endParaRPr lang="en-US" sz="48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4" name="Rectangle 3"/>
          <p:cNvSpPr/>
          <p:nvPr/>
        </p:nvSpPr>
        <p:spPr>
          <a:xfrm>
            <a:off x="3143240" y="5143512"/>
            <a:ext cx="3203313" cy="1323439"/>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hr-HR" sz="2000" b="1" u="sng" dirty="0" smtClean="0"/>
              <a:t>Pitanja na kontakt:</a:t>
            </a:r>
          </a:p>
          <a:p>
            <a:pPr algn="ctr"/>
            <a:endParaRPr lang="hr-HR" sz="2000" b="1" u="sng" dirty="0" smtClean="0"/>
          </a:p>
          <a:p>
            <a:pPr algn="ctr"/>
            <a:r>
              <a:rPr lang="hr-HR" sz="2000" b="1" dirty="0" err="1" smtClean="0"/>
              <a:t>drvodelic.damir</a:t>
            </a:r>
            <a:r>
              <a:rPr lang="hr-HR" sz="2000" b="1" dirty="0" smtClean="0"/>
              <a:t>@</a:t>
            </a:r>
            <a:r>
              <a:rPr lang="hr-HR" sz="2000" b="1" dirty="0" err="1" smtClean="0"/>
              <a:t>gmail.com</a:t>
            </a:r>
            <a:endParaRPr lang="hr-HR" sz="2000" b="1" dirty="0" smtClean="0"/>
          </a:p>
          <a:p>
            <a:pPr algn="ctr"/>
            <a:r>
              <a:rPr lang="hr-HR" sz="2000" b="1" dirty="0" err="1" smtClean="0"/>
              <a:t>ddrvodelic</a:t>
            </a:r>
            <a:r>
              <a:rPr lang="hr-HR" sz="2000" b="1" dirty="0" smtClean="0"/>
              <a:t>@</a:t>
            </a:r>
            <a:r>
              <a:rPr lang="hr-HR" sz="2000" b="1" dirty="0" err="1" smtClean="0"/>
              <a:t>inet.hr</a:t>
            </a:r>
            <a:endParaRPr lang="hr-HR" sz="2000" b="1" dirty="0" smtClean="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2" name="Picture 2" descr="D:\Moji dokumenti\stručni skupovi\Split2021\100 godina Šumskog vrta\100 godina Šumskog vrta_slike za ppt\bolje slike\Ugovor 1921.jpg"/>
          <p:cNvPicPr>
            <a:picLocks noChangeAspect="1" noChangeArrowheads="1"/>
          </p:cNvPicPr>
          <p:nvPr/>
        </p:nvPicPr>
        <p:blipFill>
          <a:blip r:embed="rId2" cstate="print"/>
          <a:srcRect/>
          <a:stretch>
            <a:fillRect/>
          </a:stretch>
        </p:blipFill>
        <p:spPr bwMode="auto">
          <a:xfrm>
            <a:off x="357158" y="857232"/>
            <a:ext cx="3405091" cy="5500726"/>
          </a:xfrm>
          <a:prstGeom prst="rect">
            <a:avLst/>
          </a:prstGeom>
          <a:noFill/>
        </p:spPr>
      </p:pic>
      <p:sp>
        <p:nvSpPr>
          <p:cNvPr id="9" name="TextBox 8"/>
          <p:cNvSpPr txBox="1"/>
          <p:nvPr/>
        </p:nvSpPr>
        <p:spPr>
          <a:xfrm>
            <a:off x="357158" y="142852"/>
            <a:ext cx="3357586" cy="646331"/>
          </a:xfrm>
          <a:prstGeom prst="rect">
            <a:avLst/>
          </a:prstGeom>
          <a:noFill/>
        </p:spPr>
        <p:txBody>
          <a:bodyPr wrap="square" rtlCol="0">
            <a:spAutoFit/>
          </a:bodyPr>
          <a:lstStyle/>
          <a:p>
            <a:pPr algn="just"/>
            <a:r>
              <a:rPr lang="hr-HR" b="1" dirty="0" smtClean="0"/>
              <a:t>Prva stranica kupoprodajnog ugovora iz 1921. godine</a:t>
            </a:r>
            <a:endParaRPr lang="hr-HR" b="1" dirty="0"/>
          </a:p>
        </p:txBody>
      </p:sp>
      <p:sp>
        <p:nvSpPr>
          <p:cNvPr id="10" name="Rectangle 9"/>
          <p:cNvSpPr/>
          <p:nvPr/>
        </p:nvSpPr>
        <p:spPr>
          <a:xfrm>
            <a:off x="4071934" y="1000108"/>
            <a:ext cx="4572000" cy="5355312"/>
          </a:xfrm>
          <a:prstGeom prst="rect">
            <a:avLst/>
          </a:prstGeom>
        </p:spPr>
        <p:txBody>
          <a:bodyPr>
            <a:spAutoFit/>
          </a:bodyPr>
          <a:lstStyle/>
          <a:p>
            <a:pPr algn="just"/>
            <a:r>
              <a:rPr lang="hr-HR" b="1" dirty="0" smtClean="0"/>
              <a:t>Druga stručna osoba Zavoda bio je nadlugar Josip Mažuran koji je preuzeo dužnost </a:t>
            </a:r>
            <a:r>
              <a:rPr lang="hr-HR" b="1" dirty="0" err="1" smtClean="0"/>
              <a:t>rasadničara</a:t>
            </a:r>
            <a:r>
              <a:rPr lang="hr-HR" b="1" dirty="0" smtClean="0"/>
              <a:t> početkom 1923. godine. Uz njegovu suradnju proradio je zavodski šumski vrt. Od 1926. do 1930. godine proizvelo se godišnje prosječno 350 000 sadnica. </a:t>
            </a:r>
            <a:r>
              <a:rPr lang="hr-HR" dirty="0" smtClean="0"/>
              <a:t>Dobiveni novac korišten je za opremu i unaprjeđenje šumskog vrta. Već u to doba nastojalo se oko njegova premještanja na pogodnije mjesto južno od Zoološkog vrta. Na tom prostoru izgradio je Zavod sa Zavodom za selekciju poljoprivrednog bilja zajedničku zgradu koja je dovršena 1928. godine. U njoj je bio stan za </a:t>
            </a:r>
            <a:r>
              <a:rPr lang="hr-HR" dirty="0" err="1" smtClean="0"/>
              <a:t>rasadničara</a:t>
            </a:r>
            <a:r>
              <a:rPr lang="hr-HR" dirty="0" smtClean="0"/>
              <a:t> kao i tri službene prostorije. U jednoj od njih smještena je zbirka oruđa i alata. Tijekom 1928. godine ograđena je površina novoga šumskog vrta, te su tamo premještene barake i kulture. </a:t>
            </a:r>
            <a:r>
              <a:rPr lang="hr-HR" b="1" dirty="0" smtClean="0"/>
              <a:t>Rad na novom vrtu intenzivnije je započeo 1929. godine. </a:t>
            </a:r>
            <a:endParaRPr lang="hr-HR" b="1"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1" descr="D:\Moji dokumenti\stručni skupovi\Split2021\100 godina Šumskog vrta\100 godina Šumskog vrta_slike za ppt\bolje slike\protest1927_prva stranica.jpg"/>
          <p:cNvPicPr>
            <a:picLocks noChangeAspect="1" noChangeArrowheads="1"/>
          </p:cNvPicPr>
          <p:nvPr/>
        </p:nvPicPr>
        <p:blipFill>
          <a:blip r:embed="rId2" cstate="print"/>
          <a:srcRect/>
          <a:stretch>
            <a:fillRect/>
          </a:stretch>
        </p:blipFill>
        <p:spPr bwMode="auto">
          <a:xfrm>
            <a:off x="1142976" y="1000108"/>
            <a:ext cx="3731647" cy="5400000"/>
          </a:xfrm>
          <a:prstGeom prst="rect">
            <a:avLst/>
          </a:prstGeom>
          <a:noFill/>
        </p:spPr>
      </p:pic>
      <p:pic>
        <p:nvPicPr>
          <p:cNvPr id="9217" name="Picture 1" descr="D:\Moji dokumenti\stručni skupovi\Split2021\100 godina Šumskog vrta\100 godina Šumskog vrta_slike za ppt\bolje slike\Sumski pokusni vrt_slika.jpg"/>
          <p:cNvPicPr>
            <a:picLocks noChangeAspect="1" noChangeArrowheads="1"/>
          </p:cNvPicPr>
          <p:nvPr/>
        </p:nvPicPr>
        <p:blipFill>
          <a:blip r:embed="rId3" cstate="print"/>
          <a:srcRect/>
          <a:stretch>
            <a:fillRect/>
          </a:stretch>
        </p:blipFill>
        <p:spPr bwMode="auto">
          <a:xfrm>
            <a:off x="5072066" y="1000108"/>
            <a:ext cx="2497740" cy="5356213"/>
          </a:xfrm>
          <a:prstGeom prst="rect">
            <a:avLst/>
          </a:prstGeom>
          <a:noFill/>
        </p:spPr>
      </p:pic>
      <p:sp>
        <p:nvSpPr>
          <p:cNvPr id="12" name="TextBox 11"/>
          <p:cNvSpPr txBox="1"/>
          <p:nvPr/>
        </p:nvSpPr>
        <p:spPr>
          <a:xfrm>
            <a:off x="1000100" y="428604"/>
            <a:ext cx="6818470" cy="369332"/>
          </a:xfrm>
          <a:prstGeom prst="rect">
            <a:avLst/>
          </a:prstGeom>
          <a:noFill/>
        </p:spPr>
        <p:txBody>
          <a:bodyPr wrap="none" rtlCol="0">
            <a:spAutoFit/>
          </a:bodyPr>
          <a:lstStyle/>
          <a:p>
            <a:r>
              <a:rPr lang="hr-HR" b="1" dirty="0" smtClean="0"/>
              <a:t>Jedna od prvih fotografija Šumskog pokusnog vrta na dobru Maksimir</a:t>
            </a:r>
            <a:endParaRPr lang="hr-HR" b="1"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714356"/>
            <a:ext cx="9144000" cy="5355312"/>
          </a:xfrm>
          <a:prstGeom prst="rect">
            <a:avLst/>
          </a:prstGeom>
        </p:spPr>
        <p:txBody>
          <a:bodyPr wrap="square">
            <a:spAutoFit/>
          </a:bodyPr>
          <a:lstStyle/>
          <a:p>
            <a:pPr algn="just"/>
            <a:r>
              <a:rPr lang="hr-HR" b="1" dirty="0" smtClean="0"/>
              <a:t>Drugi razvojni period Zavoda od 1930. do 1945. godine odlikuje se nastavnim radom kao i počecima opsežnijega istraživačkog djelovanja. </a:t>
            </a:r>
            <a:r>
              <a:rPr lang="hr-HR" dirty="0" smtClean="0"/>
              <a:t>U nastavi se koriste kompletirane zbirke, šumski vrt s </a:t>
            </a:r>
            <a:r>
              <a:rPr lang="hr-HR" dirty="0" err="1" smtClean="0"/>
              <a:t>arboretumom</a:t>
            </a:r>
            <a:r>
              <a:rPr lang="hr-HR" dirty="0" smtClean="0"/>
              <a:t> i drugim kolekcijama, a osim toga </a:t>
            </a:r>
            <a:r>
              <a:rPr lang="hr-HR" dirty="0" err="1" smtClean="0"/>
              <a:t>upriličuju</a:t>
            </a:r>
            <a:r>
              <a:rPr lang="hr-HR" dirty="0" smtClean="0"/>
              <a:t> se česte ekskurzije u šume u Hrvatskoj i drugdje u zemlji. Šumski vrt proširen je odjelom za studenske vježbe. </a:t>
            </a:r>
            <a:r>
              <a:rPr lang="hr-HR" b="1" dirty="0" smtClean="0"/>
              <a:t>Površina vrta tada je iznosila oko 2 ha. </a:t>
            </a:r>
            <a:r>
              <a:rPr lang="hr-HR" dirty="0" smtClean="0"/>
              <a:t>U vrtu su podignuta dva zimovališta za osjetljive vrste drveća, dva betonska bazena za vodu i betonska gnojnica. Uspostavljena je meteorološka stanica (Anić, M. 1963).  </a:t>
            </a:r>
            <a:r>
              <a:rPr lang="hr-HR" b="1" dirty="0" smtClean="0"/>
              <a:t>Godine 1937. podignut je oko šumskog vrta dendrološki </a:t>
            </a:r>
            <a:r>
              <a:rPr lang="hr-HR" b="1" dirty="0" err="1" smtClean="0"/>
              <a:t>arboretum</a:t>
            </a:r>
            <a:r>
              <a:rPr lang="hr-HR" b="1" dirty="0" smtClean="0"/>
              <a:t> u kojem je zasađeno 200 vrsta domaćeg i stranog drveća i grmlja s 1060 stabala i grmova. </a:t>
            </a:r>
            <a:r>
              <a:rPr lang="hr-HR" dirty="0" smtClean="0"/>
              <a:t>Od četinjača je bilo zastupljeno 46 vrsta s 360 stabala i od kritosjemenjača 154 vrste sa 700 stabala i grmova. </a:t>
            </a:r>
            <a:r>
              <a:rPr lang="hr-HR" b="1" dirty="0" err="1" smtClean="0"/>
              <a:t>Arboretum</a:t>
            </a:r>
            <a:r>
              <a:rPr lang="hr-HR" b="1" dirty="0" smtClean="0"/>
              <a:t> je služio kao važno pomagalo za studente šumarstva (Anić, M., 1945). </a:t>
            </a:r>
            <a:r>
              <a:rPr lang="hr-HR" dirty="0" smtClean="0"/>
              <a:t>Znatno je povećan broj vrsta koje se uzgajaju u loncima i drvenim sanducima, a preko zime se spremaju u zimovališta. Šumski vrt je poslužio izvođenju čitavog niza pokusa o uzgoju biljaka pod raznim uvjetima. </a:t>
            </a:r>
            <a:r>
              <a:rPr lang="hr-HR" b="1" dirty="0" smtClean="0"/>
              <a:t>Postavljeni su pokusi o dubini sjetve i sadnje, o otpornosti biljaka s obzirom na manipulaciju prije sadnje, o prirastu biljka tijekom vegetacijskog razdoblja, o vegetativnom razmnožavanju četinjača i </a:t>
            </a:r>
            <a:r>
              <a:rPr lang="hr-HR" b="1" dirty="0" err="1" smtClean="0"/>
              <a:t>sl</a:t>
            </a:r>
            <a:r>
              <a:rPr lang="hr-HR" b="1" dirty="0" smtClean="0"/>
              <a:t>. Proizveden je i velik broj stabalaca dekorativnog drveća koja se sadila na samom fakultetu ili su ustupljena različitim ustanovama. </a:t>
            </a:r>
            <a:r>
              <a:rPr lang="hr-HR" dirty="0" smtClean="0"/>
              <a:t>Šumskim vrtom rukovodio je s velikim marom vrtlar Josip Mažuran gotovo do svoje smrti 1944. godine. Kasnije je rasadničarske poslove do 1945. godine vodio lugar Stjepan Mažuran. Za vrijeme II svjetskog rata djelatnost vrta se posve smanjila (Anić, M. 1963).  </a:t>
            </a:r>
            <a:endParaRPr lang="hr-HR" dirty="0"/>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69" name="Picture 1" descr="D:\Moji dokumenti\stručni skupovi\Split2021\100 godina Šumskog vrta\100 godina Šumskog vrta_slike za ppt\bolje slike\rasadnička kronika1924_1931a.jpg"/>
          <p:cNvPicPr>
            <a:picLocks noChangeAspect="1" noChangeArrowheads="1"/>
          </p:cNvPicPr>
          <p:nvPr/>
        </p:nvPicPr>
        <p:blipFill>
          <a:blip r:embed="rId2" cstate="print"/>
          <a:srcRect/>
          <a:stretch>
            <a:fillRect/>
          </a:stretch>
        </p:blipFill>
        <p:spPr bwMode="auto">
          <a:xfrm>
            <a:off x="2357422" y="142852"/>
            <a:ext cx="2927050" cy="3600000"/>
          </a:xfrm>
          <a:prstGeom prst="rect">
            <a:avLst/>
          </a:prstGeom>
          <a:noFill/>
        </p:spPr>
      </p:pic>
      <p:pic>
        <p:nvPicPr>
          <p:cNvPr id="7170" name="Picture 2" descr="D:\Moji dokumenti\stručni skupovi\Split2021\100 godina Šumskog vrta\100 godina Šumskog vrta_slike za ppt\bolje slike\rasadnička kronika1939.jpg"/>
          <p:cNvPicPr>
            <a:picLocks noChangeAspect="1" noChangeArrowheads="1"/>
          </p:cNvPicPr>
          <p:nvPr/>
        </p:nvPicPr>
        <p:blipFill>
          <a:blip r:embed="rId3" cstate="print"/>
          <a:srcRect/>
          <a:stretch>
            <a:fillRect/>
          </a:stretch>
        </p:blipFill>
        <p:spPr bwMode="auto">
          <a:xfrm>
            <a:off x="5357818" y="142852"/>
            <a:ext cx="3352898" cy="3588386"/>
          </a:xfrm>
          <a:prstGeom prst="rect">
            <a:avLst/>
          </a:prstGeom>
          <a:noFill/>
        </p:spPr>
      </p:pic>
      <p:pic>
        <p:nvPicPr>
          <p:cNvPr id="7171" name="Picture 3" descr="D:\Moji dokumenti\stručni skupovi\Split2021\100 godina Šumskog vrta\100 godina Šumskog vrta_slike za ppt\bolje slike\rasadnička kronika1946.jpg"/>
          <p:cNvPicPr>
            <a:picLocks noChangeAspect="1" noChangeArrowheads="1"/>
          </p:cNvPicPr>
          <p:nvPr/>
        </p:nvPicPr>
        <p:blipFill>
          <a:blip r:embed="rId4" cstate="print"/>
          <a:srcRect/>
          <a:stretch>
            <a:fillRect/>
          </a:stretch>
        </p:blipFill>
        <p:spPr bwMode="auto">
          <a:xfrm>
            <a:off x="2357422" y="3857628"/>
            <a:ext cx="2062321" cy="2885620"/>
          </a:xfrm>
          <a:prstGeom prst="rect">
            <a:avLst/>
          </a:prstGeom>
          <a:noFill/>
        </p:spPr>
      </p:pic>
      <p:pic>
        <p:nvPicPr>
          <p:cNvPr id="7172" name="Picture 4" descr="D:\Moji dokumenti\stručni skupovi\Split2021\100 godina Šumskog vrta\100 godina Šumskog vrta_slike za ppt\bolje slike\rasadnička kronika1963a.jpg"/>
          <p:cNvPicPr>
            <a:picLocks noChangeAspect="1" noChangeArrowheads="1"/>
          </p:cNvPicPr>
          <p:nvPr/>
        </p:nvPicPr>
        <p:blipFill>
          <a:blip r:embed="rId5" cstate="print"/>
          <a:srcRect/>
          <a:stretch>
            <a:fillRect/>
          </a:stretch>
        </p:blipFill>
        <p:spPr bwMode="auto">
          <a:xfrm>
            <a:off x="4714876" y="3857628"/>
            <a:ext cx="3930155" cy="2854132"/>
          </a:xfrm>
          <a:prstGeom prst="rect">
            <a:avLst/>
          </a:prstGeom>
          <a:noFill/>
        </p:spPr>
      </p:pic>
      <p:sp>
        <p:nvSpPr>
          <p:cNvPr id="10" name="TextBox 9"/>
          <p:cNvSpPr txBox="1"/>
          <p:nvPr/>
        </p:nvSpPr>
        <p:spPr>
          <a:xfrm>
            <a:off x="0" y="642918"/>
            <a:ext cx="2357422" cy="5632311"/>
          </a:xfrm>
          <a:prstGeom prst="rect">
            <a:avLst/>
          </a:prstGeom>
          <a:noFill/>
        </p:spPr>
        <p:txBody>
          <a:bodyPr wrap="square" rtlCol="0">
            <a:spAutoFit/>
          </a:bodyPr>
          <a:lstStyle/>
          <a:p>
            <a:pPr algn="just"/>
            <a:r>
              <a:rPr lang="hr-HR" sz="1500" b="1" dirty="0" smtClean="0"/>
              <a:t>U Šumskom vrtu su sačuvane sve rasadničke kronike od 1924. godine do danas. To ima posebnu povijesnu vrijednost za proučavanje uzgoja i </a:t>
            </a:r>
            <a:r>
              <a:rPr lang="hr-HR" sz="1500" b="1" dirty="0" smtClean="0"/>
              <a:t>njege </a:t>
            </a:r>
            <a:r>
              <a:rPr lang="hr-HR" sz="1500" b="1" dirty="0" smtClean="0"/>
              <a:t>biljaka.</a:t>
            </a:r>
            <a:r>
              <a:rPr lang="hr-HR" sz="1500" dirty="0" smtClean="0"/>
              <a:t> </a:t>
            </a:r>
            <a:r>
              <a:rPr lang="hr-HR" sz="1500" b="1" dirty="0" smtClean="0"/>
              <a:t>Sveukupno je od školske godine 1923./24. do 1944./45. iz Šumskog vrta isporučeno 3 037 360 komada sadnica. </a:t>
            </a:r>
            <a:r>
              <a:rPr lang="hr-HR" sz="1500" dirty="0" smtClean="0"/>
              <a:t>U svrhu pošumljavanja isporučeno je najviše sadnica bagrema, crnog bora, smreke, običnog jasena, američkog jasena, nizinskog brijesta, običnog bora i hrasta lužnjaka. Od stabala i grmova za potrebe nasada, isporučeno je najviše vrsta iz rodova: </a:t>
            </a:r>
            <a:r>
              <a:rPr lang="hr-HR" sz="1500" i="1" dirty="0" err="1" smtClean="0"/>
              <a:t>Thuja</a:t>
            </a:r>
            <a:r>
              <a:rPr lang="hr-HR" sz="1500" dirty="0" smtClean="0"/>
              <a:t>, </a:t>
            </a:r>
            <a:r>
              <a:rPr lang="hr-HR" sz="1500" i="1" dirty="0" err="1" smtClean="0"/>
              <a:t>Picea</a:t>
            </a:r>
            <a:r>
              <a:rPr lang="hr-HR" sz="1500" dirty="0" smtClean="0"/>
              <a:t>, </a:t>
            </a:r>
            <a:r>
              <a:rPr lang="hr-HR" sz="1500" i="1" dirty="0" err="1" smtClean="0"/>
              <a:t>Chamaecyparis</a:t>
            </a:r>
            <a:r>
              <a:rPr lang="hr-HR" sz="1500" dirty="0" smtClean="0"/>
              <a:t>, </a:t>
            </a:r>
            <a:r>
              <a:rPr lang="hr-HR" sz="1500" i="1" dirty="0" err="1" smtClean="0"/>
              <a:t>Acer</a:t>
            </a:r>
            <a:r>
              <a:rPr lang="hr-HR" sz="1500" dirty="0" smtClean="0"/>
              <a:t>, </a:t>
            </a:r>
            <a:r>
              <a:rPr lang="hr-HR" sz="1500" i="1" dirty="0" err="1" smtClean="0"/>
              <a:t>Pinus</a:t>
            </a:r>
            <a:r>
              <a:rPr lang="hr-HR" sz="1500" dirty="0" smtClean="0"/>
              <a:t>, </a:t>
            </a:r>
            <a:r>
              <a:rPr lang="hr-HR" sz="1500" i="1" dirty="0" err="1" smtClean="0"/>
              <a:t>Platanus</a:t>
            </a:r>
            <a:r>
              <a:rPr lang="hr-HR" sz="1500" dirty="0" smtClean="0"/>
              <a:t>, </a:t>
            </a:r>
            <a:r>
              <a:rPr lang="hr-HR" sz="1500" i="1" dirty="0" err="1" smtClean="0"/>
              <a:t>Juniperus</a:t>
            </a:r>
            <a:r>
              <a:rPr lang="hr-HR" sz="1500" dirty="0" smtClean="0"/>
              <a:t>, </a:t>
            </a:r>
            <a:r>
              <a:rPr lang="hr-HR" sz="1500" i="1" dirty="0" err="1" smtClean="0"/>
              <a:t>Tilia</a:t>
            </a:r>
            <a:r>
              <a:rPr lang="hr-HR" sz="1500" dirty="0" smtClean="0"/>
              <a:t>, </a:t>
            </a:r>
            <a:r>
              <a:rPr lang="hr-HR" sz="1500" i="1" dirty="0" err="1" smtClean="0"/>
              <a:t>Hibiscus</a:t>
            </a:r>
            <a:r>
              <a:rPr lang="hr-HR" sz="1500" dirty="0" smtClean="0"/>
              <a:t>, </a:t>
            </a:r>
            <a:r>
              <a:rPr lang="hr-HR" sz="1500" i="1" dirty="0" err="1" smtClean="0"/>
              <a:t>Larix</a:t>
            </a:r>
            <a:r>
              <a:rPr lang="hr-HR" sz="1500" dirty="0" smtClean="0"/>
              <a:t> i </a:t>
            </a:r>
            <a:r>
              <a:rPr lang="hr-HR" sz="1500" i="1" dirty="0" err="1" smtClean="0"/>
              <a:t>Aesculus</a:t>
            </a:r>
            <a:r>
              <a:rPr lang="hr-HR" sz="1500" dirty="0" smtClean="0"/>
              <a:t>.</a:t>
            </a:r>
            <a:endParaRPr lang="hr-HR" sz="1500" b="1" dirty="0"/>
          </a:p>
        </p:txBody>
      </p:sp>
      <p:sp>
        <p:nvSpPr>
          <p:cNvPr id="11" name="TextBox 10"/>
          <p:cNvSpPr txBox="1"/>
          <p:nvPr/>
        </p:nvSpPr>
        <p:spPr>
          <a:xfrm>
            <a:off x="3929058" y="142852"/>
            <a:ext cx="1306768" cy="369332"/>
          </a:xfrm>
          <a:prstGeom prst="rect">
            <a:avLst/>
          </a:prstGeom>
          <a:noFill/>
        </p:spPr>
        <p:txBody>
          <a:bodyPr wrap="none" rtlCol="0">
            <a:spAutoFit/>
          </a:bodyPr>
          <a:lstStyle/>
          <a:p>
            <a:r>
              <a:rPr lang="hr-HR" dirty="0" smtClean="0"/>
              <a:t>1924.-1931.</a:t>
            </a:r>
            <a:endParaRPr lang="hr-HR" dirty="0"/>
          </a:p>
        </p:txBody>
      </p:sp>
      <p:sp>
        <p:nvSpPr>
          <p:cNvPr id="13" name="TextBox 12"/>
          <p:cNvSpPr txBox="1"/>
          <p:nvPr/>
        </p:nvSpPr>
        <p:spPr>
          <a:xfrm>
            <a:off x="8001024" y="142852"/>
            <a:ext cx="710451" cy="369332"/>
          </a:xfrm>
          <a:prstGeom prst="rect">
            <a:avLst/>
          </a:prstGeom>
          <a:noFill/>
        </p:spPr>
        <p:txBody>
          <a:bodyPr wrap="none" rtlCol="0">
            <a:spAutoFit/>
          </a:bodyPr>
          <a:lstStyle/>
          <a:p>
            <a:r>
              <a:rPr lang="hr-HR" dirty="0" smtClean="0"/>
              <a:t>1939.</a:t>
            </a:r>
            <a:endParaRPr lang="hr-HR" dirty="0"/>
          </a:p>
        </p:txBody>
      </p:sp>
      <p:sp>
        <p:nvSpPr>
          <p:cNvPr id="14" name="TextBox 13"/>
          <p:cNvSpPr txBox="1"/>
          <p:nvPr/>
        </p:nvSpPr>
        <p:spPr>
          <a:xfrm>
            <a:off x="3714744" y="3857628"/>
            <a:ext cx="710451" cy="369332"/>
          </a:xfrm>
          <a:prstGeom prst="rect">
            <a:avLst/>
          </a:prstGeom>
          <a:noFill/>
        </p:spPr>
        <p:txBody>
          <a:bodyPr wrap="none" rtlCol="0">
            <a:spAutoFit/>
          </a:bodyPr>
          <a:lstStyle/>
          <a:p>
            <a:r>
              <a:rPr lang="hr-HR" dirty="0" smtClean="0"/>
              <a:t>1946.</a:t>
            </a:r>
            <a:endParaRPr lang="hr-HR" dirty="0"/>
          </a:p>
        </p:txBody>
      </p:sp>
      <p:sp>
        <p:nvSpPr>
          <p:cNvPr id="15" name="TextBox 14"/>
          <p:cNvSpPr txBox="1"/>
          <p:nvPr/>
        </p:nvSpPr>
        <p:spPr>
          <a:xfrm>
            <a:off x="7929586" y="3857628"/>
            <a:ext cx="710451" cy="369332"/>
          </a:xfrm>
          <a:prstGeom prst="rect">
            <a:avLst/>
          </a:prstGeom>
          <a:noFill/>
        </p:spPr>
        <p:txBody>
          <a:bodyPr wrap="none" rtlCol="0">
            <a:spAutoFit/>
          </a:bodyPr>
          <a:lstStyle/>
          <a:p>
            <a:r>
              <a:rPr lang="hr-HR" dirty="0" smtClean="0"/>
              <a:t>1963.</a:t>
            </a:r>
            <a:endParaRPr lang="hr-HR" dirty="0"/>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0" y="500043"/>
            <a:ext cx="9144000" cy="5857916"/>
          </a:xfrm>
          <a:prstGeom prst="rect">
            <a:avLst/>
          </a:prstGeom>
        </p:spPr>
        <p:txBody>
          <a:bodyPr wrap="square">
            <a:spAutoFit/>
          </a:bodyPr>
          <a:lstStyle/>
          <a:p>
            <a:pPr algn="just"/>
            <a:r>
              <a:rPr lang="hr-HR" dirty="0" smtClean="0"/>
              <a:t>Šumski vrt nije bio pogodan za uzgoj biljaka koje ne podnose nešto mokrije i vlažnije tlo. Iz tog razloga u njemu se nisu mogle uzgajati biljke pitomog kestena, jela, nekih tuja, </a:t>
            </a:r>
            <a:r>
              <a:rPr lang="hr-HR" dirty="0" err="1" smtClean="0"/>
              <a:t>pačempresa</a:t>
            </a:r>
            <a:r>
              <a:rPr lang="hr-HR" dirty="0" smtClean="0"/>
              <a:t>, šimšira i dr. </a:t>
            </a:r>
            <a:r>
              <a:rPr lang="hr-HR" b="1" dirty="0" smtClean="0"/>
              <a:t>Nepovoljna strana vrta bila je u tome što je okružen poljoprivrednim usjevima, odakle se u vrt lako </a:t>
            </a:r>
            <a:r>
              <a:rPr lang="hr-HR" b="1" dirty="0" err="1" smtClean="0"/>
              <a:t>naseljuje</a:t>
            </a:r>
            <a:r>
              <a:rPr lang="hr-HR" b="1" dirty="0" smtClean="0"/>
              <a:t> poljski korov i miševi. Vrt je osnovan u </a:t>
            </a:r>
            <a:r>
              <a:rPr lang="hr-HR" b="1" dirty="0" err="1" smtClean="0"/>
              <a:t>mrazištu</a:t>
            </a:r>
            <a:r>
              <a:rPr lang="hr-HR" b="1" dirty="0" smtClean="0"/>
              <a:t> (niža nadmorska visina od sadašnje park šume Maksimir) pa stradava </a:t>
            </a:r>
            <a:r>
              <a:rPr lang="hr-HR" b="1" dirty="0" err="1" smtClean="0"/>
              <a:t>ponik</a:t>
            </a:r>
            <a:r>
              <a:rPr lang="hr-HR" b="1" dirty="0" smtClean="0"/>
              <a:t> i biljke osjetljive na </a:t>
            </a:r>
            <a:r>
              <a:rPr lang="hr-HR" b="1" dirty="0" err="1" smtClean="0"/>
              <a:t>mrazeve</a:t>
            </a:r>
            <a:r>
              <a:rPr lang="hr-HR" b="1" dirty="0" smtClean="0"/>
              <a:t> ukoliko se ne obavlja odgovarajuća zaštita. </a:t>
            </a:r>
            <a:r>
              <a:rPr lang="hr-HR" dirty="0" smtClean="0"/>
              <a:t>Naročito je hladna bila zima s pojavom golomrazice godine 1939./40. koja je uništila mnoštvo stabalaca puno vrsta drveća i grmlja. </a:t>
            </a:r>
            <a:r>
              <a:rPr lang="hr-HR" b="1" dirty="0" smtClean="0"/>
              <a:t>Dana 15.11.1940. zabilježena je na području Zagreba najniža temperatura za posljednjih 100. godina i iznosila je u Šumskom vrtu -31,4 °C. </a:t>
            </a:r>
            <a:r>
              <a:rPr lang="hr-HR" dirty="0" smtClean="0"/>
              <a:t>Krajem 1944./45. nalazilo se u Šumskom vrtu 58 000 komada biljaka četinjača (4 vrste) i </a:t>
            </a:r>
            <a:r>
              <a:rPr lang="hr-HR" dirty="0" err="1" smtClean="0"/>
              <a:t>listača</a:t>
            </a:r>
            <a:r>
              <a:rPr lang="hr-HR" dirty="0" smtClean="0"/>
              <a:t> (13 vrsta) za pošumljavanje i 22 000 komada stabala i grmova za nasade, od čega 34 vrste četinjača i 62 vrste </a:t>
            </a:r>
            <a:r>
              <a:rPr lang="hr-HR" dirty="0" err="1" smtClean="0"/>
              <a:t>listača</a:t>
            </a:r>
            <a:r>
              <a:rPr lang="hr-HR" dirty="0" smtClean="0"/>
              <a:t>. Sveukupno je na kraju te godine u vrtu bilo 80 000 komada biljaka. U razdoblju od 1923./24. do 1944./45., utrošeno je u Šumskom vrtu 13 168 radničkih nadnica, u prosjeku oko 600 nadnica na godinu. </a:t>
            </a:r>
          </a:p>
          <a:p>
            <a:pPr algn="just"/>
            <a:r>
              <a:rPr lang="hr-HR" b="1" dirty="0" err="1" smtClean="0"/>
              <a:t>Prof</a:t>
            </a:r>
            <a:r>
              <a:rPr lang="hr-HR" b="1" dirty="0" smtClean="0"/>
              <a:t>. dr. </a:t>
            </a:r>
            <a:r>
              <a:rPr lang="hr-HR" b="1" dirty="0" err="1" smtClean="0"/>
              <a:t>sc</a:t>
            </a:r>
            <a:r>
              <a:rPr lang="hr-HR" b="1" dirty="0" smtClean="0"/>
              <a:t>. Andrija </a:t>
            </a:r>
            <a:r>
              <a:rPr lang="hr-HR" b="1" dirty="0" err="1" smtClean="0"/>
              <a:t>Petračić</a:t>
            </a:r>
            <a:r>
              <a:rPr lang="hr-HR" b="1" dirty="0" smtClean="0"/>
              <a:t> nastavio je s proučavanjem razvoja biljaka u rasadnicima. Nakon 1945. godine šumski vrt dosiže svoj vrhunac. Strani stručnjaci izjavljivali su da pripada među najbolje rasadnike srednje Europe. Vrt je proširen prema jugu tako da zauzima površinu od 3 ha. </a:t>
            </a:r>
            <a:r>
              <a:rPr lang="hr-HR" dirty="0" smtClean="0"/>
              <a:t>Izgrađeno je još jedno zimovalište, podizane su barake, gnojnica je natkrita i proširena, izgrađeno je 100 m tvrdog puta, betonirane su važnije staze, popravljeni su ograda i stara zimovališta, podignute živice i dr. </a:t>
            </a:r>
            <a:r>
              <a:rPr lang="hr-HR" b="1" dirty="0" smtClean="0"/>
              <a:t>Za uspješan razvoj šumskog vrta zaslužan je </a:t>
            </a:r>
            <a:r>
              <a:rPr lang="hr-HR" b="1" dirty="0" err="1" smtClean="0"/>
              <a:t>rasadničar</a:t>
            </a:r>
            <a:r>
              <a:rPr lang="hr-HR" b="1" dirty="0" smtClean="0"/>
              <a:t>-tehničar Andrija </a:t>
            </a:r>
            <a:r>
              <a:rPr lang="hr-HR" b="1" dirty="0" err="1" smtClean="0"/>
              <a:t>Samaržija</a:t>
            </a:r>
            <a:r>
              <a:rPr lang="hr-HR" b="1" dirty="0" smtClean="0"/>
              <a:t> koji je od 1945. do 1961. godine podigao šumski vrt na zamjernu </a:t>
            </a:r>
            <a:r>
              <a:rPr lang="hr-HR" b="1" dirty="0" smtClean="0"/>
              <a:t>razinu.</a:t>
            </a:r>
            <a:endParaRPr lang="hr-HR" b="1"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0" y="571480"/>
            <a:ext cx="9144000" cy="2031325"/>
          </a:xfrm>
          <a:prstGeom prst="rect">
            <a:avLst/>
          </a:prstGeom>
        </p:spPr>
        <p:txBody>
          <a:bodyPr wrap="square">
            <a:spAutoFit/>
          </a:bodyPr>
          <a:lstStyle/>
          <a:p>
            <a:pPr algn="just"/>
            <a:r>
              <a:rPr lang="hr-HR" b="1" dirty="0" smtClean="0"/>
              <a:t>Od početka 1960.-te godine zaposlen je u vrtu kao </a:t>
            </a:r>
            <a:r>
              <a:rPr lang="hr-HR" b="1" dirty="0" err="1" smtClean="0"/>
              <a:t>rasadničar</a:t>
            </a:r>
            <a:r>
              <a:rPr lang="hr-HR" b="1" dirty="0" smtClean="0"/>
              <a:t>-lugar Nikola </a:t>
            </a:r>
            <a:r>
              <a:rPr lang="hr-HR" b="1" dirty="0" err="1" smtClean="0"/>
              <a:t>Samaržija</a:t>
            </a:r>
            <a:r>
              <a:rPr lang="hr-HR" b="1" dirty="0" smtClean="0"/>
              <a:t>. Šumski vrt posjetili su mnogi stručnjaci, strani i domaći, ako i brojne ekskurzije. </a:t>
            </a:r>
            <a:r>
              <a:rPr lang="hr-HR" dirty="0" smtClean="0"/>
              <a:t>Šumski vrt u Maksimiru došao je u kritično stanje jer se uslijed izgradnje grada mora premjestiti na drugo mjesto. </a:t>
            </a:r>
            <a:r>
              <a:rPr lang="hr-HR" b="1" dirty="0" smtClean="0"/>
              <a:t>Prilikom diobe Poljoprivredno-šumarskog fakulteta na Šumarski i Poljoprivredni fakultet 1959. godine, odobreno je dodatno zemljište na sjevernoj periferiji poljoprivrednog posjeda u Maksimiru na površini od 4 ha (Anić, M. 1963) za osnivanje novog rasadnika (danas </a:t>
            </a:r>
            <a:r>
              <a:rPr lang="hr-HR" b="1" dirty="0" err="1" smtClean="0"/>
              <a:t>Svetošimunska</a:t>
            </a:r>
            <a:r>
              <a:rPr lang="hr-HR" b="1" dirty="0" smtClean="0"/>
              <a:t> cesta). </a:t>
            </a:r>
          </a:p>
        </p:txBody>
      </p:sp>
      <p:pic>
        <p:nvPicPr>
          <p:cNvPr id="21513" name="Picture 9" descr="D:\Moji dokumenti\stručni skupovi\Split2021\100 godina Šumskog vrta\100 godina Šumskog vrta_slike za ppt\bolje slike\02112017.JPG"/>
          <p:cNvPicPr>
            <a:picLocks noChangeAspect="1" noChangeArrowheads="1"/>
          </p:cNvPicPr>
          <p:nvPr/>
        </p:nvPicPr>
        <p:blipFill>
          <a:blip r:embed="rId2" cstate="print"/>
          <a:srcRect/>
          <a:stretch>
            <a:fillRect/>
          </a:stretch>
        </p:blipFill>
        <p:spPr bwMode="auto">
          <a:xfrm>
            <a:off x="142844" y="2786058"/>
            <a:ext cx="4800000" cy="3600000"/>
          </a:xfrm>
          <a:prstGeom prst="rect">
            <a:avLst/>
          </a:prstGeom>
          <a:noFill/>
        </p:spPr>
      </p:pic>
      <p:sp>
        <p:nvSpPr>
          <p:cNvPr id="21" name="Rectangle 20"/>
          <p:cNvSpPr/>
          <p:nvPr/>
        </p:nvSpPr>
        <p:spPr>
          <a:xfrm>
            <a:off x="4929190" y="3286125"/>
            <a:ext cx="4214810" cy="2585323"/>
          </a:xfrm>
          <a:prstGeom prst="rect">
            <a:avLst/>
          </a:prstGeom>
        </p:spPr>
        <p:txBody>
          <a:bodyPr wrap="square">
            <a:spAutoFit/>
          </a:bodyPr>
          <a:lstStyle/>
          <a:p>
            <a:pPr algn="just"/>
            <a:r>
              <a:rPr lang="hr-HR" b="1" dirty="0" smtClean="0"/>
              <a:t>Dana 19.11.2004. godine obavljeno je dendrološko snimanje stanja </a:t>
            </a:r>
            <a:r>
              <a:rPr lang="hr-HR" b="1" dirty="0" err="1" smtClean="0"/>
              <a:t>arboretuma</a:t>
            </a:r>
            <a:r>
              <a:rPr lang="hr-HR" b="1" dirty="0" smtClean="0"/>
              <a:t> rasadnika pri čemu je ukupno utvrđeno </a:t>
            </a:r>
            <a:r>
              <a:rPr lang="hr-HR" b="1" dirty="0" smtClean="0"/>
              <a:t>94 </a:t>
            </a:r>
            <a:r>
              <a:rPr lang="hr-HR" b="1" dirty="0" smtClean="0"/>
              <a:t>vrsta od čega </a:t>
            </a:r>
            <a:r>
              <a:rPr lang="hr-HR" b="1" dirty="0" smtClean="0"/>
              <a:t>66 </a:t>
            </a:r>
            <a:r>
              <a:rPr lang="hr-HR" b="1" dirty="0" smtClean="0"/>
              <a:t>vrsta </a:t>
            </a:r>
            <a:r>
              <a:rPr lang="hr-HR" b="1" dirty="0" err="1" smtClean="0"/>
              <a:t>listača</a:t>
            </a:r>
            <a:r>
              <a:rPr lang="hr-HR" b="1" dirty="0" smtClean="0"/>
              <a:t> (70,21 %) i  </a:t>
            </a:r>
            <a:r>
              <a:rPr lang="hr-HR" b="1" dirty="0" smtClean="0"/>
              <a:t>28 </a:t>
            </a:r>
            <a:r>
              <a:rPr lang="hr-HR" b="1" dirty="0" smtClean="0"/>
              <a:t>vrsta četinjača (29,79 %). Od inicijalne sadnje od </a:t>
            </a:r>
            <a:r>
              <a:rPr lang="hr-HR" b="1" dirty="0" smtClean="0"/>
              <a:t>200 </a:t>
            </a:r>
            <a:r>
              <a:rPr lang="hr-HR" b="1" dirty="0" smtClean="0"/>
              <a:t>vrsta vidljivo je kako je do 2004. godine preživjelo svega 47 % vrsta a 53 % vrsta se posušilo zbog starosti i neodgovarajućeg razmaka sadnje. </a:t>
            </a:r>
            <a:endParaRPr lang="hr-HR" b="1" dirty="0"/>
          </a:p>
        </p:txBody>
      </p:sp>
      <p:cxnSp>
        <p:nvCxnSpPr>
          <p:cNvPr id="23" name="Straight Arrow Connector 22"/>
          <p:cNvCxnSpPr/>
          <p:nvPr/>
        </p:nvCxnSpPr>
        <p:spPr>
          <a:xfrm flipV="1">
            <a:off x="2143108" y="3357562"/>
            <a:ext cx="1143008" cy="428628"/>
          </a:xfrm>
          <a:prstGeom prst="straightConnector1">
            <a:avLst/>
          </a:prstGeom>
          <a:ln w="508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24" name="TextBox 23"/>
          <p:cNvSpPr txBox="1"/>
          <p:nvPr/>
        </p:nvSpPr>
        <p:spPr>
          <a:xfrm>
            <a:off x="1857356" y="2928934"/>
            <a:ext cx="3035831" cy="369332"/>
          </a:xfrm>
          <a:prstGeom prst="rect">
            <a:avLst/>
          </a:prstGeom>
          <a:noFill/>
        </p:spPr>
        <p:txBody>
          <a:bodyPr wrap="none" rtlCol="0">
            <a:spAutoFit/>
          </a:bodyPr>
          <a:lstStyle/>
          <a:p>
            <a:r>
              <a:rPr lang="hr-HR" b="1" dirty="0" smtClean="0">
                <a:solidFill>
                  <a:srgbClr val="FF0000"/>
                </a:solidFill>
              </a:rPr>
              <a:t>Propala stabla u </a:t>
            </a:r>
            <a:r>
              <a:rPr lang="hr-HR" b="1" dirty="0" err="1" smtClean="0">
                <a:solidFill>
                  <a:srgbClr val="FF0000"/>
                </a:solidFill>
              </a:rPr>
              <a:t>arboretumu</a:t>
            </a:r>
            <a:endParaRPr lang="hr-HR" b="1" dirty="0">
              <a:solidFill>
                <a:srgbClr val="FF000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1473</TotalTime>
  <Words>2828</Words>
  <Application>Microsoft Office PowerPoint</Application>
  <PresentationFormat>On-screen Show (4:3)</PresentationFormat>
  <Paragraphs>120</Paragraphs>
  <Slides>33</Slides>
  <Notes>1</Notes>
  <HiddenSlides>0</HiddenSlides>
  <MMClips>0</MMClips>
  <ScaleCrop>false</ScaleCrop>
  <HeadingPairs>
    <vt:vector size="4" baseType="variant">
      <vt:variant>
        <vt:lpstr>Theme</vt:lpstr>
      </vt:variant>
      <vt:variant>
        <vt:i4>1</vt:i4>
      </vt:variant>
      <vt:variant>
        <vt:lpstr>Slide Titles</vt:lpstr>
      </vt:variant>
      <vt:variant>
        <vt:i4>33</vt:i4>
      </vt:variant>
    </vt:vector>
  </HeadingPairs>
  <TitlesOfParts>
    <vt:vector size="34"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Damir</dc:creator>
  <cp:lastModifiedBy>Damir</cp:lastModifiedBy>
  <cp:revision>178</cp:revision>
  <dcterms:created xsi:type="dcterms:W3CDTF">2019-11-08T10:14:03Z</dcterms:created>
  <dcterms:modified xsi:type="dcterms:W3CDTF">2021-09-29T09:10:59Z</dcterms:modified>
</cp:coreProperties>
</file>