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92" r:id="rId4"/>
    <p:sldId id="293" r:id="rId5"/>
    <p:sldId id="289" r:id="rId6"/>
    <p:sldId id="290" r:id="rId7"/>
    <p:sldId id="291" r:id="rId8"/>
    <p:sldId id="294" r:id="rId9"/>
    <p:sldId id="295" r:id="rId10"/>
    <p:sldId id="307" r:id="rId11"/>
    <p:sldId id="322" r:id="rId12"/>
    <p:sldId id="317" r:id="rId13"/>
    <p:sldId id="296" r:id="rId14"/>
    <p:sldId id="314" r:id="rId15"/>
    <p:sldId id="323" r:id="rId16"/>
    <p:sldId id="319" r:id="rId17"/>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1944"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B1F57E-93C2-44FC-AE8B-378BF700D668}" type="datetimeFigureOut">
              <a:rPr lang="sr-Latn-CS" smtClean="0"/>
              <a:pPr/>
              <a:t>5.9.2022</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D34222-490B-4A01-9916-9EB54AA3A360}"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8F8FC08D-9F31-40F0-9E00-84B8182A9917}" type="datetimeFigureOut">
              <a:rPr lang="sr-Latn-CS" smtClean="0"/>
              <a:pPr/>
              <a:t>5.9.2022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8F8FC08D-9F31-40F0-9E00-84B8182A9917}" type="datetimeFigureOut">
              <a:rPr lang="sr-Latn-CS" smtClean="0"/>
              <a:pPr/>
              <a:t>5.9.2022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8F8FC08D-9F31-40F0-9E00-84B8182A9917}" type="datetimeFigureOut">
              <a:rPr lang="sr-Latn-CS" smtClean="0"/>
              <a:pPr/>
              <a:t>5.9.2022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8F8FC08D-9F31-40F0-9E00-84B8182A9917}" type="datetimeFigureOut">
              <a:rPr lang="sr-Latn-CS" smtClean="0"/>
              <a:pPr/>
              <a:t>5.9.2022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FC08D-9F31-40F0-9E00-84B8182A9917}" type="datetimeFigureOut">
              <a:rPr lang="sr-Latn-CS" smtClean="0"/>
              <a:pPr/>
              <a:t>5.9.2022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8F8FC08D-9F31-40F0-9E00-84B8182A9917}" type="datetimeFigureOut">
              <a:rPr lang="sr-Latn-CS" smtClean="0"/>
              <a:pPr/>
              <a:t>5.9.2022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8F8FC08D-9F31-40F0-9E00-84B8182A9917}" type="datetimeFigureOut">
              <a:rPr lang="sr-Latn-CS" smtClean="0"/>
              <a:pPr/>
              <a:t>5.9.2022</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8F8FC08D-9F31-40F0-9E00-84B8182A9917}" type="datetimeFigureOut">
              <a:rPr lang="sr-Latn-CS" smtClean="0"/>
              <a:pPr/>
              <a:t>5.9.2022</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FC08D-9F31-40F0-9E00-84B8182A9917}" type="datetimeFigureOut">
              <a:rPr lang="sr-Latn-CS" smtClean="0"/>
              <a:pPr/>
              <a:t>5.9.2022</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FC08D-9F31-40F0-9E00-84B8182A9917}" type="datetimeFigureOut">
              <a:rPr lang="sr-Latn-CS" smtClean="0"/>
              <a:pPr/>
              <a:t>5.9.2022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FC08D-9F31-40F0-9E00-84B8182A9917}" type="datetimeFigureOut">
              <a:rPr lang="sr-Latn-CS" smtClean="0"/>
              <a:pPr/>
              <a:t>5.9.2022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FC08D-9F31-40F0-9E00-84B8182A9917}" type="datetimeFigureOut">
              <a:rPr lang="sr-Latn-CS" smtClean="0"/>
              <a:pPr/>
              <a:t>5.9.2022</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5E7C6-2B65-4177-B429-31A25E8548D2}"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85992"/>
            <a:ext cx="9144000" cy="830997"/>
          </a:xfrm>
          <a:prstGeom prst="rect">
            <a:avLst/>
          </a:prstGeom>
          <a:effectLst>
            <a:innerShdw blurRad="63500" dist="50800" dir="8100000">
              <a:prstClr val="black">
                <a:alpha val="50000"/>
              </a:prstClr>
            </a:inn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400" b="1" dirty="0" smtClean="0"/>
              <a:t>INFLUENCE OF PHOTOSELECTIVE NETTING ON GROWTH OF CHERRY LAUREL (</a:t>
            </a:r>
            <a:r>
              <a:rPr lang="en-US" sz="2400" b="1" i="1" dirty="0" err="1" smtClean="0"/>
              <a:t>Prunus</a:t>
            </a:r>
            <a:r>
              <a:rPr lang="en-US" sz="2400" b="1" i="1" dirty="0" smtClean="0"/>
              <a:t> </a:t>
            </a:r>
            <a:r>
              <a:rPr lang="en-US" sz="2400" b="1" i="1" dirty="0" err="1" smtClean="0"/>
              <a:t>laurocerasus</a:t>
            </a:r>
            <a:r>
              <a:rPr lang="en-US" sz="2400" b="1" i="1" dirty="0" smtClean="0"/>
              <a:t> </a:t>
            </a:r>
            <a:r>
              <a:rPr lang="en-US" sz="2400" b="1" dirty="0" smtClean="0"/>
              <a:t>L.) SAPLINGS</a:t>
            </a:r>
          </a:p>
        </p:txBody>
      </p:sp>
      <p:sp>
        <p:nvSpPr>
          <p:cNvPr id="6" name="TextBox 5"/>
          <p:cNvSpPr txBox="1"/>
          <p:nvPr/>
        </p:nvSpPr>
        <p:spPr>
          <a:xfrm>
            <a:off x="3786182" y="4214818"/>
            <a:ext cx="184731" cy="369332"/>
          </a:xfrm>
          <a:prstGeom prst="rect">
            <a:avLst/>
          </a:prstGeom>
          <a:noFill/>
        </p:spPr>
        <p:txBody>
          <a:bodyPr wrap="none" rtlCol="0">
            <a:spAutoFit/>
          </a:bodyPr>
          <a:lstStyle/>
          <a:p>
            <a:endParaRPr lang="hr-HR" dirty="0"/>
          </a:p>
        </p:txBody>
      </p:sp>
      <p:sp>
        <p:nvSpPr>
          <p:cNvPr id="7" name="TextBox 6"/>
          <p:cNvSpPr txBox="1"/>
          <p:nvPr/>
        </p:nvSpPr>
        <p:spPr>
          <a:xfrm>
            <a:off x="0" y="3571876"/>
            <a:ext cx="9144000" cy="2062103"/>
          </a:xfrm>
          <a:prstGeom prst="rect">
            <a:avLst/>
          </a:prstGeom>
          <a:noFill/>
        </p:spPr>
        <p:txBody>
          <a:bodyPr wrap="square" rtlCol="0">
            <a:spAutoFit/>
          </a:bodyPr>
          <a:lstStyle/>
          <a:p>
            <a:pPr algn="ctr"/>
            <a:r>
              <a:rPr lang="en-GB" b="1" dirty="0" smtClean="0"/>
              <a:t>Damir </a:t>
            </a:r>
            <a:r>
              <a:rPr lang="en-GB" b="1" dirty="0" err="1" smtClean="0"/>
              <a:t>Drvodelić</a:t>
            </a:r>
            <a:r>
              <a:rPr lang="en-GB" dirty="0" smtClean="0"/>
              <a:t>*, Marko Vuković**, Tomislav </a:t>
            </a:r>
            <a:r>
              <a:rPr lang="en-GB" dirty="0" err="1" smtClean="0"/>
              <a:t>Jemrić</a:t>
            </a:r>
            <a:r>
              <a:rPr lang="en-GB" dirty="0" smtClean="0"/>
              <a:t>**</a:t>
            </a:r>
            <a:endParaRPr lang="hr-HR" dirty="0" smtClean="0"/>
          </a:p>
          <a:p>
            <a:pPr algn="just"/>
            <a:endParaRPr lang="hr-HR" sz="1400" i="1" dirty="0" smtClean="0"/>
          </a:p>
          <a:p>
            <a:pPr algn="just"/>
            <a:endParaRPr lang="hr-HR" sz="1400" i="1" dirty="0" smtClean="0"/>
          </a:p>
          <a:p>
            <a:pPr algn="just"/>
            <a:r>
              <a:rPr lang="en-GB" sz="1600" i="1" dirty="0" smtClean="0"/>
              <a:t>* University of Zagreb, Faculty of Forestry and Wood Technology, Institute of Ecology and </a:t>
            </a:r>
            <a:r>
              <a:rPr lang="en-GB" sz="1600" i="1" dirty="0" err="1" smtClean="0"/>
              <a:t>Silviculture</a:t>
            </a:r>
            <a:r>
              <a:rPr lang="en-GB" sz="1600" i="1" dirty="0" smtClean="0"/>
              <a:t>, </a:t>
            </a:r>
            <a:r>
              <a:rPr lang="en-GB" sz="1600" i="1" dirty="0" err="1" smtClean="0"/>
              <a:t>Svetošimunska</a:t>
            </a:r>
            <a:r>
              <a:rPr lang="en-GB" sz="1600" i="1" dirty="0" smtClean="0"/>
              <a:t> </a:t>
            </a:r>
            <a:r>
              <a:rPr lang="en-GB" sz="1600" i="1" dirty="0" err="1" smtClean="0"/>
              <a:t>cesta</a:t>
            </a:r>
            <a:r>
              <a:rPr lang="en-GB" sz="1600" i="1" dirty="0" smtClean="0"/>
              <a:t> 23, 10000 Zagreb, </a:t>
            </a:r>
            <a:r>
              <a:rPr lang="en-GB" sz="1600" i="1" dirty="0" err="1" smtClean="0"/>
              <a:t>Hrvatska</a:t>
            </a:r>
            <a:r>
              <a:rPr lang="en-GB" sz="1600" i="1" dirty="0" smtClean="0"/>
              <a:t> </a:t>
            </a:r>
            <a:endParaRPr lang="hr-HR" sz="1600" i="1" dirty="0" smtClean="0"/>
          </a:p>
          <a:p>
            <a:pPr algn="just"/>
            <a:r>
              <a:rPr lang="en-GB" sz="1600" i="1" dirty="0" smtClean="0"/>
              <a:t>**University of Zagreb Faculty of Agriculture, Division of horticulture and landscape architecture, Department of </a:t>
            </a:r>
            <a:r>
              <a:rPr lang="en-GB" sz="1600" i="1" dirty="0" err="1" smtClean="0"/>
              <a:t>Pomology</a:t>
            </a:r>
            <a:r>
              <a:rPr lang="en-GB" sz="1600" i="1" dirty="0" smtClean="0"/>
              <a:t>, </a:t>
            </a:r>
            <a:r>
              <a:rPr lang="en-GB" sz="1600" i="1" dirty="0" err="1" smtClean="0"/>
              <a:t>Svetošimunska</a:t>
            </a:r>
            <a:r>
              <a:rPr lang="en-GB" sz="1600" i="1" dirty="0" smtClean="0"/>
              <a:t> </a:t>
            </a:r>
            <a:r>
              <a:rPr lang="en-GB" sz="1600" i="1" dirty="0" err="1" smtClean="0"/>
              <a:t>cesta</a:t>
            </a:r>
            <a:r>
              <a:rPr lang="en-GB" sz="1600" i="1" dirty="0" smtClean="0"/>
              <a:t> 25, 10000 Zagreb, Croatia</a:t>
            </a:r>
            <a:endParaRPr lang="hr-HR" sz="1600" i="1" dirty="0" smtClean="0"/>
          </a:p>
          <a:p>
            <a:pPr algn="just"/>
            <a:r>
              <a:rPr lang="hr-HR" sz="1600" dirty="0" err="1" smtClean="0"/>
              <a:t>Corresponding</a:t>
            </a:r>
            <a:r>
              <a:rPr lang="hr-HR" sz="1600" dirty="0" smtClean="0"/>
              <a:t> </a:t>
            </a:r>
            <a:r>
              <a:rPr lang="hr-HR" sz="1600" dirty="0" err="1" smtClean="0"/>
              <a:t>author</a:t>
            </a:r>
            <a:r>
              <a:rPr lang="hr-HR" sz="1600" dirty="0" smtClean="0"/>
              <a:t>: </a:t>
            </a:r>
            <a:r>
              <a:rPr lang="en-GB" sz="1600" i="1" dirty="0" smtClean="0"/>
              <a:t>*</a:t>
            </a:r>
            <a:r>
              <a:rPr lang="hr-HR" sz="1600" b="1" dirty="0" smtClean="0"/>
              <a:t>Damir </a:t>
            </a:r>
            <a:r>
              <a:rPr lang="hr-HR" sz="1600" b="1" dirty="0" err="1" smtClean="0"/>
              <a:t>Drvodelić</a:t>
            </a:r>
            <a:r>
              <a:rPr lang="hr-HR" sz="1600" b="1" dirty="0" smtClean="0"/>
              <a:t>,</a:t>
            </a:r>
            <a:r>
              <a:rPr lang="hr-HR" sz="1600" b="1" dirty="0" smtClean="0"/>
              <a:t> </a:t>
            </a:r>
            <a:r>
              <a:rPr lang="en-GB" sz="1600" dirty="0" smtClean="0"/>
              <a:t>ddrvodelic@inet.hr</a:t>
            </a:r>
            <a:endParaRPr lang="hr-HR" sz="1600" dirty="0" smtClean="0"/>
          </a:p>
        </p:txBody>
      </p:sp>
      <p:sp>
        <p:nvSpPr>
          <p:cNvPr id="8" name="TextBox 7"/>
          <p:cNvSpPr txBox="1"/>
          <p:nvPr/>
        </p:nvSpPr>
        <p:spPr>
          <a:xfrm>
            <a:off x="0" y="5657671"/>
            <a:ext cx="9144000" cy="1200329"/>
          </a:xfrm>
          <a:prstGeom prst="rect">
            <a:avLst/>
          </a:prstGeom>
          <a:noFill/>
        </p:spPr>
        <p:txBody>
          <a:bodyPr wrap="square" rtlCol="0">
            <a:spAutoFit/>
          </a:bodyPr>
          <a:lstStyle/>
          <a:p>
            <a:pPr algn="ctr"/>
            <a:r>
              <a:rPr lang="en-GB" b="1" dirty="0" smtClean="0">
                <a:solidFill>
                  <a:srgbClr val="00B050"/>
                </a:solidFill>
              </a:rPr>
              <a:t>NATURAL RESOURCES, GREEN TECHNOLOGY </a:t>
            </a:r>
            <a:endParaRPr lang="hr-HR" dirty="0" smtClean="0">
              <a:solidFill>
                <a:srgbClr val="00B050"/>
              </a:solidFill>
            </a:endParaRPr>
          </a:p>
          <a:p>
            <a:pPr algn="ctr"/>
            <a:r>
              <a:rPr lang="en-GB" b="1" dirty="0" smtClean="0">
                <a:solidFill>
                  <a:srgbClr val="00B050"/>
                </a:solidFill>
              </a:rPr>
              <a:t>&amp; SUSTAINABLE DEVELOPMENT/4 </a:t>
            </a:r>
            <a:endParaRPr lang="hr-HR" dirty="0" smtClean="0">
              <a:solidFill>
                <a:srgbClr val="00B050"/>
              </a:solidFill>
            </a:endParaRPr>
          </a:p>
          <a:p>
            <a:pPr algn="ctr"/>
            <a:r>
              <a:rPr lang="en-US" b="1" dirty="0" smtClean="0">
                <a:solidFill>
                  <a:srgbClr val="00B050"/>
                </a:solidFill>
              </a:rPr>
              <a:t>14</a:t>
            </a:r>
            <a:r>
              <a:rPr lang="en-US" b="1" baseline="30000" dirty="0" smtClean="0">
                <a:solidFill>
                  <a:srgbClr val="00B050"/>
                </a:solidFill>
              </a:rPr>
              <a:t>th</a:t>
            </a:r>
            <a:r>
              <a:rPr lang="en-US" b="1" dirty="0" smtClean="0">
                <a:solidFill>
                  <a:srgbClr val="00B050"/>
                </a:solidFill>
              </a:rPr>
              <a:t> and 16</a:t>
            </a:r>
            <a:r>
              <a:rPr lang="en-US" b="1" baseline="30000" dirty="0" smtClean="0">
                <a:solidFill>
                  <a:srgbClr val="00B050"/>
                </a:solidFill>
              </a:rPr>
              <a:t>th </a:t>
            </a:r>
            <a:r>
              <a:rPr lang="en-US" b="1" dirty="0" smtClean="0">
                <a:solidFill>
                  <a:srgbClr val="00B050"/>
                </a:solidFill>
              </a:rPr>
              <a:t>September 2022</a:t>
            </a:r>
            <a:endParaRPr lang="hr-HR" dirty="0" smtClean="0">
              <a:solidFill>
                <a:srgbClr val="00B050"/>
              </a:solidFill>
            </a:endParaRPr>
          </a:p>
          <a:p>
            <a:pPr algn="ctr"/>
            <a:r>
              <a:rPr lang="en-US" b="1" dirty="0" smtClean="0">
                <a:solidFill>
                  <a:srgbClr val="00B050"/>
                </a:solidFill>
              </a:rPr>
              <a:t>Hotel International, Zagreb, Croatia</a:t>
            </a:r>
            <a:endParaRPr lang="hr-HR" dirty="0">
              <a:solidFill>
                <a:srgbClr val="00B050"/>
              </a:solidFill>
            </a:endParaRPr>
          </a:p>
        </p:txBody>
      </p:sp>
      <p:sp>
        <p:nvSpPr>
          <p:cNvPr id="13314" name="AutoShape 2" descr="Fakultet šumarstva i drvne tehnologije, Zagre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13317" name="AutoShape 5" descr="Fakultet šumarstva i drvne tehnologije, Zagre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30722" name="AutoShape 2" descr="Faculty of Forestry and Wood Technology of the University of Zagre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30724" name="AutoShape 4" descr="Faculty of Forestry and Wood Technology of the University of Zagre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30725" name="Picture 5" descr="C:\Users\Damir\Desktop\index.jpg"/>
          <p:cNvPicPr>
            <a:picLocks noChangeAspect="1" noChangeArrowheads="1"/>
          </p:cNvPicPr>
          <p:nvPr/>
        </p:nvPicPr>
        <p:blipFill>
          <a:blip r:embed="rId2"/>
          <a:srcRect/>
          <a:stretch>
            <a:fillRect/>
          </a:stretch>
        </p:blipFill>
        <p:spPr bwMode="auto">
          <a:xfrm>
            <a:off x="2500298" y="571480"/>
            <a:ext cx="4143375" cy="11049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20197740_2683080525242052_2784572771060823047_n.jpg"/>
          <p:cNvPicPr>
            <a:picLocks noChangeAspect="1"/>
          </p:cNvPicPr>
          <p:nvPr/>
        </p:nvPicPr>
        <p:blipFill>
          <a:blip r:embed="rId2"/>
          <a:stretch>
            <a:fillRect/>
          </a:stretch>
        </p:blipFill>
        <p:spPr>
          <a:xfrm>
            <a:off x="0" y="0"/>
            <a:ext cx="9144000" cy="6858000"/>
          </a:xfrm>
          <a:prstGeom prst="rect">
            <a:avLst/>
          </a:prstGeom>
        </p:spPr>
      </p:pic>
      <p:sp>
        <p:nvSpPr>
          <p:cNvPr id="9" name="Rectangle 8"/>
          <p:cNvSpPr/>
          <p:nvPr/>
        </p:nvSpPr>
        <p:spPr>
          <a:xfrm>
            <a:off x="0" y="0"/>
            <a:ext cx="9144000" cy="369332"/>
          </a:xfrm>
          <a:prstGeom prst="rect">
            <a:avLst/>
          </a:prstGeom>
        </p:spPr>
        <p:txBody>
          <a:bodyPr wrap="square">
            <a:spAutoFit/>
          </a:bodyPr>
          <a:lstStyle/>
          <a:p>
            <a:pPr algn="ctr"/>
            <a:r>
              <a:rPr lang="hr-HR" b="1" dirty="0" smtClean="0">
                <a:solidFill>
                  <a:schemeClr val="bg1"/>
                </a:solidFill>
              </a:rPr>
              <a:t>30.09.2020.</a:t>
            </a:r>
            <a:endParaRPr lang="hr-HR" b="1"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285728"/>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GB" b="1" dirty="0" smtClean="0"/>
              <a:t>• </a:t>
            </a:r>
            <a:r>
              <a:rPr kumimoji="0" lang="en-GB" b="1" i="0" u="none" strike="noStrike" cap="none" normalizeH="0" baseline="0" dirty="0" smtClean="0">
                <a:ln>
                  <a:noFill/>
                </a:ln>
                <a:solidFill>
                  <a:schemeClr val="tx1"/>
                </a:solidFill>
                <a:effectLst/>
                <a:ea typeface="Times New Roman" pitchFamily="18" charset="0"/>
                <a:cs typeface="Times New Roman" pitchFamily="18" charset="0"/>
              </a:rPr>
              <a:t>The following morphological variables of cherry laurel were measured: height (cm), root collar diameter (mm), root collar cross-sectional area (TCSA), slenderness coefficient, number of first-stage branches in the lower third of the plant, total number of first-stage branches, total length of first-stage branches in the lower third of the plant (cm), total length of all first-stage branches (cm) and average length of first-stage branches in the middle part of the plant (cm). </a:t>
            </a:r>
            <a:endParaRPr kumimoji="0" lang="hr-HR" b="1" i="0" u="none" strike="noStrike" cap="none" normalizeH="0" baseline="0" dirty="0" smtClean="0">
              <a:ln>
                <a:noFill/>
              </a:ln>
              <a:solidFill>
                <a:schemeClr val="tx1"/>
              </a:solidFill>
              <a:effectLst/>
              <a:ea typeface="Times New Roman" pitchFamily="18" charset="0"/>
              <a:cs typeface="Times New Roman" pitchFamily="18" charset="0"/>
            </a:endParaRPr>
          </a:p>
          <a:p>
            <a:pPr lvl="0" algn="just" fontAlgn="base">
              <a:spcBef>
                <a:spcPct val="0"/>
              </a:spcBef>
              <a:spcAft>
                <a:spcPct val="0"/>
              </a:spcAft>
            </a:pPr>
            <a:r>
              <a:rPr lang="en-GB" b="1" dirty="0" smtClean="0"/>
              <a:t>• </a:t>
            </a:r>
            <a:r>
              <a:rPr kumimoji="0" lang="en-GB" b="1" i="0" u="none" strike="noStrike" cap="none" normalizeH="0" baseline="0" dirty="0" smtClean="0">
                <a:ln>
                  <a:noFill/>
                </a:ln>
                <a:solidFill>
                  <a:schemeClr val="tx1"/>
                </a:solidFill>
                <a:effectLst/>
                <a:ea typeface="Times New Roman" pitchFamily="18" charset="0"/>
                <a:cs typeface="Times New Roman" pitchFamily="18" charset="0"/>
              </a:rPr>
              <a:t>The measurements were performed on June 9, 2021. Root collar diameter was determined by cross measurement using </a:t>
            </a:r>
            <a:r>
              <a:rPr kumimoji="0" lang="en-GB" b="1" i="0" u="none" strike="noStrike" cap="none" normalizeH="0" baseline="0" dirty="0" err="1" smtClean="0">
                <a:ln>
                  <a:noFill/>
                </a:ln>
                <a:solidFill>
                  <a:schemeClr val="tx1"/>
                </a:solidFill>
                <a:effectLst/>
                <a:ea typeface="Times New Roman" pitchFamily="18" charset="0"/>
                <a:cs typeface="Times New Roman" pitchFamily="18" charset="0"/>
              </a:rPr>
              <a:t>Prowin</a:t>
            </a:r>
            <a:r>
              <a:rPr kumimoji="0" lang="en-GB" b="1" i="0" u="none" strike="noStrike" cap="none" normalizeH="0" baseline="0" dirty="0" smtClean="0">
                <a:ln>
                  <a:noFill/>
                </a:ln>
                <a:solidFill>
                  <a:schemeClr val="tx1"/>
                </a:solidFill>
                <a:effectLst/>
                <a:ea typeface="Times New Roman" pitchFamily="18" charset="0"/>
                <a:cs typeface="Times New Roman" pitchFamily="18" charset="0"/>
              </a:rPr>
              <a:t> HMTY0006 digital scroll scale.</a:t>
            </a:r>
            <a:endParaRPr kumimoji="0" lang="hr-HR" b="1" i="0" u="none" strike="noStrike" cap="none" normalizeH="0" baseline="0" dirty="0" smtClean="0">
              <a:ln>
                <a:noFill/>
              </a:ln>
              <a:solidFill>
                <a:schemeClr val="tx1"/>
              </a:solidFill>
              <a:effectLst/>
              <a:cs typeface="Arial" pitchFamily="34" charset="0"/>
            </a:endParaRPr>
          </a:p>
          <a:p>
            <a:pPr lvl="0" algn="just" eaLnBrk="0" fontAlgn="base" hangingPunct="0">
              <a:spcBef>
                <a:spcPct val="0"/>
              </a:spcBef>
              <a:spcAft>
                <a:spcPct val="0"/>
              </a:spcAft>
            </a:pPr>
            <a:r>
              <a:rPr lang="en-GB" b="1" dirty="0" smtClean="0"/>
              <a:t>• </a:t>
            </a:r>
            <a:r>
              <a:rPr kumimoji="0" lang="en-GB" b="1" i="0" u="none" strike="noStrike" cap="none" normalizeH="0" baseline="0" dirty="0" smtClean="0">
                <a:ln>
                  <a:noFill/>
                </a:ln>
                <a:solidFill>
                  <a:schemeClr val="tx1"/>
                </a:solidFill>
                <a:effectLst/>
                <a:ea typeface="Times New Roman" pitchFamily="18" charset="0"/>
                <a:cs typeface="Times New Roman" pitchFamily="18" charset="0"/>
              </a:rPr>
              <a:t>Data were statistically analyzed with SAS </a:t>
            </a:r>
            <a:r>
              <a:rPr kumimoji="0" lang="en-GB" b="1" i="0" u="none" strike="noStrike" cap="none" normalizeH="0" baseline="0" dirty="0" err="1" smtClean="0">
                <a:ln>
                  <a:noFill/>
                </a:ln>
                <a:solidFill>
                  <a:schemeClr val="tx1"/>
                </a:solidFill>
                <a:effectLst/>
                <a:ea typeface="Times New Roman" pitchFamily="18" charset="0"/>
                <a:cs typeface="Times New Roman" pitchFamily="18" charset="0"/>
              </a:rPr>
              <a:t>Ver</a:t>
            </a:r>
            <a:r>
              <a:rPr kumimoji="0" lang="en-GB" b="1" i="0" u="none" strike="noStrike" cap="none" normalizeH="0" baseline="0" dirty="0" smtClean="0">
                <a:ln>
                  <a:noFill/>
                </a:ln>
                <a:solidFill>
                  <a:schemeClr val="tx1"/>
                </a:solidFill>
                <a:effectLst/>
                <a:ea typeface="Times New Roman" pitchFamily="18" charset="0"/>
                <a:cs typeface="Times New Roman" pitchFamily="18" charset="0"/>
              </a:rPr>
              <a:t>. 9.4 statistical software (SAS Institute, NC) using ANOVA and </a:t>
            </a:r>
            <a:r>
              <a:rPr kumimoji="0" lang="en-GB" b="1" i="0" u="none" strike="noStrike" cap="none" normalizeH="0" baseline="0" dirty="0" err="1" smtClean="0">
                <a:ln>
                  <a:noFill/>
                </a:ln>
                <a:solidFill>
                  <a:schemeClr val="tx1"/>
                </a:solidFill>
                <a:effectLst/>
                <a:ea typeface="Times New Roman" pitchFamily="18" charset="0"/>
                <a:cs typeface="Times New Roman" pitchFamily="18" charset="0"/>
              </a:rPr>
              <a:t>Tukey's</a:t>
            </a:r>
            <a:r>
              <a:rPr kumimoji="0" lang="en-GB" b="1" i="0" u="none" strike="noStrike" cap="none" normalizeH="0" baseline="0" dirty="0" smtClean="0">
                <a:ln>
                  <a:noFill/>
                </a:ln>
                <a:solidFill>
                  <a:schemeClr val="tx1"/>
                </a:solidFill>
                <a:effectLst/>
                <a:ea typeface="Times New Roman" pitchFamily="18" charset="0"/>
                <a:cs typeface="Times New Roman" pitchFamily="18" charset="0"/>
              </a:rPr>
              <a:t> HSD test (P ≤ 0.05).</a:t>
            </a:r>
            <a:endParaRPr kumimoji="0" lang="en-GB" b="1" i="0" u="none" strike="noStrike" cap="none" normalizeH="0" baseline="0" dirty="0" smtClean="0">
              <a:ln>
                <a:noFill/>
              </a:ln>
              <a:solidFill>
                <a:schemeClr val="tx1"/>
              </a:solidFill>
              <a:effectLst/>
              <a:cs typeface="Arial" pitchFamily="34" charset="0"/>
            </a:endParaRPr>
          </a:p>
        </p:txBody>
      </p:sp>
      <p:pic>
        <p:nvPicPr>
          <p:cNvPr id="6" name="Picture 5" descr="11052021.JPG"/>
          <p:cNvPicPr>
            <a:picLocks noChangeAspect="1"/>
          </p:cNvPicPr>
          <p:nvPr/>
        </p:nvPicPr>
        <p:blipFill>
          <a:blip r:embed="rId2" cstate="print"/>
          <a:stretch>
            <a:fillRect/>
          </a:stretch>
        </p:blipFill>
        <p:spPr>
          <a:xfrm>
            <a:off x="1857356" y="3143248"/>
            <a:ext cx="4800000" cy="3600000"/>
          </a:xfrm>
          <a:prstGeom prst="rect">
            <a:avLst/>
          </a:prstGeom>
        </p:spPr>
      </p:pic>
      <p:sp>
        <p:nvSpPr>
          <p:cNvPr id="7" name="Rectangle 6"/>
          <p:cNvSpPr/>
          <p:nvPr/>
        </p:nvSpPr>
        <p:spPr>
          <a:xfrm>
            <a:off x="3786182" y="3286124"/>
            <a:ext cx="1303563" cy="369332"/>
          </a:xfrm>
          <a:prstGeom prst="rect">
            <a:avLst/>
          </a:prstGeom>
        </p:spPr>
        <p:txBody>
          <a:bodyPr wrap="none">
            <a:spAutoFit/>
          </a:bodyPr>
          <a:lstStyle/>
          <a:p>
            <a:pPr algn="ctr"/>
            <a:r>
              <a:rPr lang="hr-HR" b="1" dirty="0" smtClean="0">
                <a:solidFill>
                  <a:schemeClr val="bg1"/>
                </a:solidFill>
              </a:rPr>
              <a:t>09.06.2021.</a:t>
            </a:r>
            <a:endParaRPr lang="hr-HR" b="1"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214290"/>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B050"/>
                </a:solidFill>
                <a:effectLst/>
                <a:ea typeface="Times New Roman" pitchFamily="18" charset="0"/>
                <a:cs typeface="Times New Roman" pitchFamily="18" charset="0"/>
              </a:rPr>
              <a:t>RESULTS AND DISCUSSION</a:t>
            </a:r>
            <a:endParaRPr kumimoji="0" lang="en-GB" sz="2000" b="0" i="0" u="none" strike="noStrike" cap="none" normalizeH="0" baseline="0" dirty="0" smtClean="0">
              <a:ln>
                <a:noFill/>
              </a:ln>
              <a:solidFill>
                <a:srgbClr val="00B050"/>
              </a:solidFill>
              <a:effectLst/>
              <a:cs typeface="Arial" pitchFamily="34" charset="0"/>
            </a:endParaRPr>
          </a:p>
        </p:txBody>
      </p:sp>
      <p:sp>
        <p:nvSpPr>
          <p:cNvPr id="4" name="Rectangle 3"/>
          <p:cNvSpPr/>
          <p:nvPr/>
        </p:nvSpPr>
        <p:spPr>
          <a:xfrm>
            <a:off x="0" y="857232"/>
            <a:ext cx="9144000" cy="646331"/>
          </a:xfrm>
          <a:prstGeom prst="rect">
            <a:avLst/>
          </a:prstGeom>
        </p:spPr>
        <p:txBody>
          <a:bodyPr wrap="square">
            <a:spAutoFit/>
          </a:bodyPr>
          <a:lstStyle/>
          <a:p>
            <a:r>
              <a:rPr lang="en-GB" b="1" dirty="0" smtClean="0"/>
              <a:t>• Tables 1 and 2 show that the application of </a:t>
            </a:r>
            <a:r>
              <a:rPr lang="en-GB" b="1" dirty="0" err="1" smtClean="0"/>
              <a:t>photoselective</a:t>
            </a:r>
            <a:r>
              <a:rPr lang="en-GB" b="1" dirty="0" smtClean="0"/>
              <a:t> netting had no significant effect on the all studied vegetative characteristics of cherry laurel. </a:t>
            </a:r>
            <a:endParaRPr lang="hr-HR" dirty="0"/>
          </a:p>
        </p:txBody>
      </p:sp>
      <p:graphicFrame>
        <p:nvGraphicFramePr>
          <p:cNvPr id="5" name="Table 4"/>
          <p:cNvGraphicFramePr>
            <a:graphicFrameLocks noGrp="1"/>
          </p:cNvGraphicFramePr>
          <p:nvPr/>
        </p:nvGraphicFramePr>
        <p:xfrm>
          <a:off x="357158" y="2857496"/>
          <a:ext cx="8572561" cy="2571770"/>
        </p:xfrm>
        <a:graphic>
          <a:graphicData uri="http://schemas.openxmlformats.org/drawingml/2006/table">
            <a:tbl>
              <a:tblPr/>
              <a:tblGrid>
                <a:gridCol w="1714151"/>
                <a:gridCol w="1714151"/>
                <a:gridCol w="1714753"/>
                <a:gridCol w="1714753"/>
                <a:gridCol w="1714753"/>
              </a:tblGrid>
              <a:tr h="514354">
                <a:tc>
                  <a:txBody>
                    <a:bodyPr/>
                    <a:lstStyle/>
                    <a:p>
                      <a:pPr algn="ctr">
                        <a:spcBef>
                          <a:spcPts val="2000"/>
                        </a:spcBef>
                        <a:spcAft>
                          <a:spcPts val="0"/>
                        </a:spcAft>
                      </a:pPr>
                      <a:r>
                        <a:rPr lang="en-GB" sz="1600" b="1" dirty="0">
                          <a:latin typeface="Calibri"/>
                          <a:ea typeface="Times New Roman"/>
                          <a:cs typeface="Times New Roman"/>
                        </a:rPr>
                        <a:t>Treatment</a:t>
                      </a:r>
                      <a:endParaRPr lang="hr-HR" sz="1600" b="1" dirty="0">
                        <a:latin typeface="Arial"/>
                        <a:ea typeface="Times New Roman"/>
                        <a:cs typeface="Times New Roman"/>
                      </a:endParaRPr>
                    </a:p>
                  </a:txBody>
                  <a:tcPr marL="46305" marR="4630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0"/>
                        </a:spcBef>
                        <a:spcAft>
                          <a:spcPts val="0"/>
                        </a:spcAft>
                      </a:pPr>
                      <a:r>
                        <a:rPr lang="en-GB" sz="1600" b="1" dirty="0">
                          <a:latin typeface="Calibri"/>
                          <a:ea typeface="Times New Roman"/>
                          <a:cs typeface="Times New Roman"/>
                        </a:rPr>
                        <a:t>Height (cm)</a:t>
                      </a:r>
                      <a:endParaRPr lang="hr-HR" sz="1600" b="1" dirty="0">
                        <a:latin typeface="Arial"/>
                        <a:ea typeface="Times New Roman"/>
                        <a:cs typeface="Times New Roman"/>
                      </a:endParaRPr>
                    </a:p>
                  </a:txBody>
                  <a:tcPr marL="46305" marR="4630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0"/>
                        </a:spcBef>
                        <a:spcAft>
                          <a:spcPts val="0"/>
                        </a:spcAft>
                      </a:pPr>
                      <a:r>
                        <a:rPr lang="en-GB" sz="1600" b="1">
                          <a:latin typeface="Calibri"/>
                          <a:ea typeface="Times New Roman"/>
                          <a:cs typeface="Times New Roman"/>
                        </a:rPr>
                        <a:t>Root collar diameter (mm)</a:t>
                      </a:r>
                      <a:endParaRPr lang="hr-HR" sz="1600" b="1">
                        <a:latin typeface="Arial"/>
                        <a:ea typeface="Times New Roman"/>
                        <a:cs typeface="Times New Roman"/>
                      </a:endParaRPr>
                    </a:p>
                  </a:txBody>
                  <a:tcPr marL="46305" marR="4630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0"/>
                        </a:spcBef>
                        <a:spcAft>
                          <a:spcPts val="0"/>
                        </a:spcAft>
                      </a:pPr>
                      <a:r>
                        <a:rPr lang="en-GB" sz="1600" b="1">
                          <a:latin typeface="Calibri"/>
                          <a:ea typeface="Times New Roman"/>
                          <a:cs typeface="Times New Roman"/>
                        </a:rPr>
                        <a:t>TCSA (mm</a:t>
                      </a:r>
                      <a:r>
                        <a:rPr lang="en-GB" sz="1600" b="1" baseline="30000">
                          <a:latin typeface="Calibri"/>
                          <a:ea typeface="Times New Roman"/>
                          <a:cs typeface="Times New Roman"/>
                        </a:rPr>
                        <a:t>2</a:t>
                      </a:r>
                      <a:r>
                        <a:rPr lang="en-GB" sz="1600" b="1">
                          <a:latin typeface="Calibri"/>
                          <a:ea typeface="Times New Roman"/>
                          <a:cs typeface="Times New Roman"/>
                        </a:rPr>
                        <a:t>)</a:t>
                      </a:r>
                      <a:endParaRPr lang="hr-HR" sz="1600" b="1">
                        <a:latin typeface="Arial"/>
                        <a:ea typeface="Times New Roman"/>
                        <a:cs typeface="Times New Roman"/>
                      </a:endParaRPr>
                    </a:p>
                  </a:txBody>
                  <a:tcPr marL="46305" marR="4630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0"/>
                        </a:spcBef>
                        <a:spcAft>
                          <a:spcPts val="0"/>
                        </a:spcAft>
                      </a:pPr>
                      <a:r>
                        <a:rPr lang="en-GB" sz="1600" b="1" dirty="0">
                          <a:latin typeface="Calibri"/>
                          <a:ea typeface="Times New Roman"/>
                          <a:cs typeface="Times New Roman"/>
                        </a:rPr>
                        <a:t>Slenderness coefficient</a:t>
                      </a:r>
                      <a:endParaRPr lang="hr-HR" sz="1600" b="1" dirty="0">
                        <a:latin typeface="Arial"/>
                        <a:ea typeface="Times New Roman"/>
                        <a:cs typeface="Times New Roman"/>
                      </a:endParaRPr>
                    </a:p>
                  </a:txBody>
                  <a:tcPr marL="46305" marR="4630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354">
                <a:tc>
                  <a:txBody>
                    <a:bodyPr/>
                    <a:lstStyle/>
                    <a:p>
                      <a:pPr algn="ctr">
                        <a:spcBef>
                          <a:spcPts val="2000"/>
                        </a:spcBef>
                        <a:spcAft>
                          <a:spcPts val="0"/>
                        </a:spcAft>
                      </a:pPr>
                      <a:r>
                        <a:rPr lang="en-GB" sz="1600" b="1" dirty="0">
                          <a:latin typeface="Calibri"/>
                          <a:ea typeface="Times New Roman"/>
                          <a:cs typeface="Times New Roman"/>
                        </a:rPr>
                        <a:t>Green net</a:t>
                      </a:r>
                      <a:endParaRPr lang="hr-HR" sz="1600" b="1" dirty="0">
                        <a:latin typeface="Arial"/>
                        <a:ea typeface="Times New Roman"/>
                        <a:cs typeface="Times New Roman"/>
                      </a:endParaRPr>
                    </a:p>
                  </a:txBody>
                  <a:tcPr marL="46305" marR="4630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2000"/>
                        </a:spcBef>
                        <a:spcAft>
                          <a:spcPts val="0"/>
                        </a:spcAft>
                      </a:pPr>
                      <a:r>
                        <a:rPr lang="en-GB" sz="1600" b="1">
                          <a:latin typeface="Calibri"/>
                          <a:ea typeface="Times New Roman"/>
                          <a:cs typeface="Times New Roman"/>
                        </a:rPr>
                        <a:t>63.93 ± 26.04 a</a:t>
                      </a:r>
                      <a:endParaRPr lang="hr-HR" sz="1600" b="1">
                        <a:latin typeface="Arial"/>
                        <a:ea typeface="Times New Roman"/>
                        <a:cs typeface="Times New Roman"/>
                      </a:endParaRPr>
                    </a:p>
                  </a:txBody>
                  <a:tcPr marL="46305" marR="4630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2000"/>
                        </a:spcBef>
                        <a:spcAft>
                          <a:spcPts val="0"/>
                        </a:spcAft>
                      </a:pPr>
                      <a:r>
                        <a:rPr lang="en-GB" sz="1600" b="1" dirty="0">
                          <a:latin typeface="Calibri"/>
                          <a:ea typeface="Times New Roman"/>
                          <a:cs typeface="Times New Roman"/>
                        </a:rPr>
                        <a:t>13.56 ± 3,68 a</a:t>
                      </a:r>
                      <a:endParaRPr lang="hr-HR" sz="1600" b="1" dirty="0">
                        <a:latin typeface="Arial"/>
                        <a:ea typeface="Times New Roman"/>
                        <a:cs typeface="Times New Roman"/>
                      </a:endParaRPr>
                    </a:p>
                  </a:txBody>
                  <a:tcPr marL="46305" marR="4630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2000"/>
                        </a:spcBef>
                        <a:spcAft>
                          <a:spcPts val="0"/>
                        </a:spcAft>
                      </a:pPr>
                      <a:r>
                        <a:rPr lang="en-GB" sz="1600" b="1" dirty="0">
                          <a:latin typeface="Calibri"/>
                          <a:ea typeface="Times New Roman"/>
                          <a:cs typeface="Times New Roman"/>
                        </a:rPr>
                        <a:t>154.58 ± 78.33 a</a:t>
                      </a:r>
                      <a:endParaRPr lang="hr-HR" sz="1600" b="1" dirty="0">
                        <a:latin typeface="Arial"/>
                        <a:ea typeface="Times New Roman"/>
                        <a:cs typeface="Times New Roman"/>
                      </a:endParaRPr>
                    </a:p>
                  </a:txBody>
                  <a:tcPr marL="46305" marR="4630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2000"/>
                        </a:spcBef>
                        <a:spcAft>
                          <a:spcPts val="0"/>
                        </a:spcAft>
                      </a:pPr>
                      <a:r>
                        <a:rPr lang="en-GB" sz="1600" b="1">
                          <a:latin typeface="Calibri"/>
                          <a:ea typeface="Times New Roman"/>
                          <a:cs typeface="Times New Roman"/>
                        </a:rPr>
                        <a:t>47.53 ± 14.34 a</a:t>
                      </a:r>
                      <a:endParaRPr lang="hr-HR" sz="1600" b="1">
                        <a:latin typeface="Arial"/>
                        <a:ea typeface="Times New Roman"/>
                        <a:cs typeface="Times New Roman"/>
                      </a:endParaRPr>
                    </a:p>
                  </a:txBody>
                  <a:tcPr marL="46305" marR="46305" marT="0" marB="0" anchor="ctr">
                    <a:lnL>
                      <a:noFill/>
                    </a:lnL>
                    <a:lnR>
                      <a:noFill/>
                    </a:lnR>
                    <a:lnT w="12700" cap="flat" cmpd="sng" algn="ctr">
                      <a:solidFill>
                        <a:srgbClr val="000000"/>
                      </a:solidFill>
                      <a:prstDash val="solid"/>
                      <a:round/>
                      <a:headEnd type="none" w="med" len="med"/>
                      <a:tailEnd type="none" w="med" len="med"/>
                    </a:lnT>
                    <a:lnB>
                      <a:noFill/>
                    </a:lnB>
                  </a:tcPr>
                </a:tc>
              </a:tr>
              <a:tr h="514354">
                <a:tc>
                  <a:txBody>
                    <a:bodyPr/>
                    <a:lstStyle/>
                    <a:p>
                      <a:pPr algn="ctr">
                        <a:spcBef>
                          <a:spcPts val="2000"/>
                        </a:spcBef>
                        <a:spcAft>
                          <a:spcPts val="0"/>
                        </a:spcAft>
                      </a:pPr>
                      <a:r>
                        <a:rPr lang="en-GB" sz="1600" b="1" dirty="0">
                          <a:latin typeface="Calibri"/>
                          <a:ea typeface="Times New Roman"/>
                          <a:cs typeface="Times New Roman"/>
                        </a:rPr>
                        <a:t>White net</a:t>
                      </a:r>
                      <a:endParaRPr lang="hr-HR" sz="1600" b="1" dirty="0">
                        <a:latin typeface="Arial"/>
                        <a:ea typeface="Times New Roman"/>
                        <a:cs typeface="Times New Roman"/>
                      </a:endParaRPr>
                    </a:p>
                  </a:txBody>
                  <a:tcPr marL="46305" marR="46305" marT="0" marB="0" anchor="ctr">
                    <a:lnL>
                      <a:noFill/>
                    </a:lnL>
                    <a:lnR>
                      <a:noFill/>
                    </a:lnR>
                    <a:lnT>
                      <a:noFill/>
                    </a:lnT>
                    <a:lnB>
                      <a:noFill/>
                    </a:lnB>
                  </a:tcPr>
                </a:tc>
                <a:tc>
                  <a:txBody>
                    <a:bodyPr/>
                    <a:lstStyle/>
                    <a:p>
                      <a:pPr algn="ctr">
                        <a:spcBef>
                          <a:spcPts val="2000"/>
                        </a:spcBef>
                        <a:spcAft>
                          <a:spcPts val="0"/>
                        </a:spcAft>
                      </a:pPr>
                      <a:r>
                        <a:rPr lang="en-GB" sz="1600" b="1" dirty="0">
                          <a:latin typeface="Calibri"/>
                          <a:ea typeface="Times New Roman"/>
                          <a:cs typeface="Times New Roman"/>
                        </a:rPr>
                        <a:t>63.46 ± 22.31 a</a:t>
                      </a:r>
                      <a:endParaRPr lang="hr-HR" sz="1600" b="1" dirty="0">
                        <a:latin typeface="Arial"/>
                        <a:ea typeface="Times New Roman"/>
                        <a:cs typeface="Times New Roman"/>
                      </a:endParaRPr>
                    </a:p>
                  </a:txBody>
                  <a:tcPr marL="46305" marR="46305" marT="0" marB="0" anchor="ctr">
                    <a:lnL>
                      <a:noFill/>
                    </a:lnL>
                    <a:lnR>
                      <a:noFill/>
                    </a:lnR>
                    <a:lnT>
                      <a:noFill/>
                    </a:lnT>
                    <a:lnB>
                      <a:noFill/>
                    </a:lnB>
                  </a:tcPr>
                </a:tc>
                <a:tc>
                  <a:txBody>
                    <a:bodyPr/>
                    <a:lstStyle/>
                    <a:p>
                      <a:pPr algn="ctr">
                        <a:spcBef>
                          <a:spcPts val="2000"/>
                        </a:spcBef>
                        <a:spcAft>
                          <a:spcPts val="0"/>
                        </a:spcAft>
                      </a:pPr>
                      <a:r>
                        <a:rPr lang="en-GB" sz="1600" b="1">
                          <a:latin typeface="Calibri"/>
                          <a:ea typeface="Times New Roman"/>
                          <a:cs typeface="Times New Roman"/>
                        </a:rPr>
                        <a:t>14.43 ± 5.33 a</a:t>
                      </a:r>
                      <a:endParaRPr lang="hr-HR" sz="1600" b="1">
                        <a:latin typeface="Arial"/>
                        <a:ea typeface="Times New Roman"/>
                        <a:cs typeface="Times New Roman"/>
                      </a:endParaRPr>
                    </a:p>
                  </a:txBody>
                  <a:tcPr marL="46305" marR="46305" marT="0" marB="0" anchor="ctr">
                    <a:lnL>
                      <a:noFill/>
                    </a:lnL>
                    <a:lnR>
                      <a:noFill/>
                    </a:lnR>
                    <a:lnT>
                      <a:noFill/>
                    </a:lnT>
                    <a:lnB>
                      <a:noFill/>
                    </a:lnB>
                  </a:tcPr>
                </a:tc>
                <a:tc>
                  <a:txBody>
                    <a:bodyPr/>
                    <a:lstStyle/>
                    <a:p>
                      <a:pPr algn="ctr">
                        <a:spcBef>
                          <a:spcPts val="2000"/>
                        </a:spcBef>
                        <a:spcAft>
                          <a:spcPts val="0"/>
                        </a:spcAft>
                      </a:pPr>
                      <a:r>
                        <a:rPr lang="en-GB" sz="1600" b="1" dirty="0">
                          <a:latin typeface="Calibri"/>
                          <a:ea typeface="Times New Roman"/>
                          <a:cs typeface="Times New Roman"/>
                        </a:rPr>
                        <a:t>185.02 ± 149.5 a</a:t>
                      </a:r>
                      <a:endParaRPr lang="hr-HR" sz="1600" b="1" dirty="0">
                        <a:latin typeface="Arial"/>
                        <a:ea typeface="Times New Roman"/>
                        <a:cs typeface="Times New Roman"/>
                      </a:endParaRPr>
                    </a:p>
                  </a:txBody>
                  <a:tcPr marL="46305" marR="46305" marT="0" marB="0" anchor="ctr">
                    <a:lnL>
                      <a:noFill/>
                    </a:lnL>
                    <a:lnR>
                      <a:noFill/>
                    </a:lnR>
                    <a:lnT>
                      <a:noFill/>
                    </a:lnT>
                    <a:lnB>
                      <a:noFill/>
                    </a:lnB>
                  </a:tcPr>
                </a:tc>
                <a:tc>
                  <a:txBody>
                    <a:bodyPr/>
                    <a:lstStyle/>
                    <a:p>
                      <a:pPr algn="ctr">
                        <a:spcBef>
                          <a:spcPts val="2000"/>
                        </a:spcBef>
                        <a:spcAft>
                          <a:spcPts val="0"/>
                        </a:spcAft>
                      </a:pPr>
                      <a:r>
                        <a:rPr lang="en-GB" sz="1600" b="1">
                          <a:latin typeface="Calibri"/>
                          <a:ea typeface="Times New Roman"/>
                          <a:cs typeface="Times New Roman"/>
                        </a:rPr>
                        <a:t>39.43 ± 10.16 a</a:t>
                      </a:r>
                      <a:endParaRPr lang="hr-HR" sz="1600" b="1">
                        <a:latin typeface="Arial"/>
                        <a:ea typeface="Times New Roman"/>
                        <a:cs typeface="Times New Roman"/>
                      </a:endParaRPr>
                    </a:p>
                  </a:txBody>
                  <a:tcPr marL="46305" marR="46305" marT="0" marB="0" anchor="ctr">
                    <a:lnL>
                      <a:noFill/>
                    </a:lnL>
                    <a:lnR>
                      <a:noFill/>
                    </a:lnR>
                    <a:lnT>
                      <a:noFill/>
                    </a:lnT>
                    <a:lnB>
                      <a:noFill/>
                    </a:lnB>
                  </a:tcPr>
                </a:tc>
              </a:tr>
              <a:tr h="514354">
                <a:tc>
                  <a:txBody>
                    <a:bodyPr/>
                    <a:lstStyle/>
                    <a:p>
                      <a:pPr algn="ctr">
                        <a:spcBef>
                          <a:spcPts val="2000"/>
                        </a:spcBef>
                        <a:spcAft>
                          <a:spcPts val="0"/>
                        </a:spcAft>
                      </a:pPr>
                      <a:r>
                        <a:rPr lang="en-GB" sz="1600" b="1" dirty="0">
                          <a:latin typeface="Calibri"/>
                          <a:ea typeface="Times New Roman"/>
                          <a:cs typeface="Times New Roman"/>
                        </a:rPr>
                        <a:t>Red net</a:t>
                      </a:r>
                      <a:endParaRPr lang="hr-HR" sz="1600" b="1" dirty="0">
                        <a:latin typeface="Arial"/>
                        <a:ea typeface="Times New Roman"/>
                        <a:cs typeface="Times New Roman"/>
                      </a:endParaRPr>
                    </a:p>
                  </a:txBody>
                  <a:tcPr marL="46305" marR="46305" marT="0" marB="0" anchor="ctr">
                    <a:lnL>
                      <a:noFill/>
                    </a:lnL>
                    <a:lnR>
                      <a:noFill/>
                    </a:lnR>
                    <a:lnT>
                      <a:noFill/>
                    </a:lnT>
                    <a:lnB>
                      <a:noFill/>
                    </a:lnB>
                  </a:tcPr>
                </a:tc>
                <a:tc>
                  <a:txBody>
                    <a:bodyPr/>
                    <a:lstStyle/>
                    <a:p>
                      <a:pPr algn="ctr">
                        <a:spcBef>
                          <a:spcPts val="2000"/>
                        </a:spcBef>
                        <a:spcAft>
                          <a:spcPts val="0"/>
                        </a:spcAft>
                      </a:pPr>
                      <a:r>
                        <a:rPr lang="en-GB" sz="1600" b="1" dirty="0">
                          <a:latin typeface="Calibri"/>
                          <a:ea typeface="Times New Roman"/>
                          <a:cs typeface="Times New Roman"/>
                        </a:rPr>
                        <a:t>68.89 ± 26.65 a</a:t>
                      </a:r>
                      <a:endParaRPr lang="hr-HR" sz="1600" b="1" dirty="0">
                        <a:latin typeface="Arial"/>
                        <a:ea typeface="Times New Roman"/>
                        <a:cs typeface="Times New Roman"/>
                      </a:endParaRPr>
                    </a:p>
                  </a:txBody>
                  <a:tcPr marL="46305" marR="46305" marT="0" marB="0" anchor="ctr">
                    <a:lnL>
                      <a:noFill/>
                    </a:lnL>
                    <a:lnR>
                      <a:noFill/>
                    </a:lnR>
                    <a:lnT>
                      <a:noFill/>
                    </a:lnT>
                    <a:lnB>
                      <a:noFill/>
                    </a:lnB>
                  </a:tcPr>
                </a:tc>
                <a:tc>
                  <a:txBody>
                    <a:bodyPr/>
                    <a:lstStyle/>
                    <a:p>
                      <a:pPr algn="ctr">
                        <a:spcBef>
                          <a:spcPts val="2000"/>
                        </a:spcBef>
                        <a:spcAft>
                          <a:spcPts val="0"/>
                        </a:spcAft>
                      </a:pPr>
                      <a:r>
                        <a:rPr lang="en-GB" sz="1600" b="1" dirty="0">
                          <a:latin typeface="Calibri"/>
                          <a:ea typeface="Times New Roman"/>
                          <a:cs typeface="Times New Roman"/>
                        </a:rPr>
                        <a:t>13.78 ± 4.01 a</a:t>
                      </a:r>
                      <a:endParaRPr lang="hr-HR" sz="1600" b="1" dirty="0">
                        <a:latin typeface="Arial"/>
                        <a:ea typeface="Times New Roman"/>
                        <a:cs typeface="Times New Roman"/>
                      </a:endParaRPr>
                    </a:p>
                  </a:txBody>
                  <a:tcPr marL="46305" marR="46305" marT="0" marB="0" anchor="ctr">
                    <a:lnL>
                      <a:noFill/>
                    </a:lnL>
                    <a:lnR>
                      <a:noFill/>
                    </a:lnR>
                    <a:lnT>
                      <a:noFill/>
                    </a:lnT>
                    <a:lnB>
                      <a:noFill/>
                    </a:lnB>
                  </a:tcPr>
                </a:tc>
                <a:tc>
                  <a:txBody>
                    <a:bodyPr/>
                    <a:lstStyle/>
                    <a:p>
                      <a:pPr algn="ctr">
                        <a:spcBef>
                          <a:spcPts val="2000"/>
                        </a:spcBef>
                        <a:spcAft>
                          <a:spcPts val="0"/>
                        </a:spcAft>
                      </a:pPr>
                      <a:r>
                        <a:rPr lang="en-GB" sz="1600" b="1" dirty="0">
                          <a:latin typeface="Calibri"/>
                          <a:ea typeface="Times New Roman"/>
                          <a:cs typeface="Times New Roman"/>
                        </a:rPr>
                        <a:t>161.23 ±  90.61 a</a:t>
                      </a:r>
                      <a:endParaRPr lang="hr-HR" sz="1600" b="1" dirty="0">
                        <a:latin typeface="Arial"/>
                        <a:ea typeface="Times New Roman"/>
                        <a:cs typeface="Times New Roman"/>
                      </a:endParaRPr>
                    </a:p>
                  </a:txBody>
                  <a:tcPr marL="46305" marR="46305" marT="0" marB="0" anchor="ctr">
                    <a:lnL>
                      <a:noFill/>
                    </a:lnL>
                    <a:lnR>
                      <a:noFill/>
                    </a:lnR>
                    <a:lnT>
                      <a:noFill/>
                    </a:lnT>
                    <a:lnB>
                      <a:noFill/>
                    </a:lnB>
                  </a:tcPr>
                </a:tc>
                <a:tc>
                  <a:txBody>
                    <a:bodyPr/>
                    <a:lstStyle/>
                    <a:p>
                      <a:pPr algn="ctr">
                        <a:spcBef>
                          <a:spcPts val="2000"/>
                        </a:spcBef>
                        <a:spcAft>
                          <a:spcPts val="0"/>
                        </a:spcAft>
                      </a:pPr>
                      <a:r>
                        <a:rPr lang="en-GB" sz="1600" b="1" dirty="0">
                          <a:latin typeface="Calibri"/>
                          <a:ea typeface="Times New Roman"/>
                          <a:cs typeface="Times New Roman"/>
                        </a:rPr>
                        <a:t>45.14 ± 15.03 a</a:t>
                      </a:r>
                      <a:endParaRPr lang="hr-HR" sz="1600" b="1" dirty="0">
                        <a:latin typeface="Arial"/>
                        <a:ea typeface="Times New Roman"/>
                        <a:cs typeface="Times New Roman"/>
                      </a:endParaRPr>
                    </a:p>
                  </a:txBody>
                  <a:tcPr marL="46305" marR="46305" marT="0" marB="0" anchor="ctr">
                    <a:lnL>
                      <a:noFill/>
                    </a:lnL>
                    <a:lnR>
                      <a:noFill/>
                    </a:lnR>
                    <a:lnT>
                      <a:noFill/>
                    </a:lnT>
                    <a:lnB>
                      <a:noFill/>
                    </a:lnB>
                  </a:tcPr>
                </a:tc>
              </a:tr>
              <a:tr h="514354">
                <a:tc>
                  <a:txBody>
                    <a:bodyPr/>
                    <a:lstStyle/>
                    <a:p>
                      <a:pPr algn="ctr">
                        <a:spcBef>
                          <a:spcPts val="2000"/>
                        </a:spcBef>
                        <a:spcAft>
                          <a:spcPts val="0"/>
                        </a:spcAft>
                      </a:pPr>
                      <a:r>
                        <a:rPr lang="en-GB" sz="1600" b="1" dirty="0">
                          <a:latin typeface="Calibri"/>
                          <a:ea typeface="Times New Roman"/>
                          <a:cs typeface="Times New Roman"/>
                        </a:rPr>
                        <a:t>Yellow net</a:t>
                      </a:r>
                      <a:endParaRPr lang="hr-HR" sz="1600" b="1" dirty="0">
                        <a:latin typeface="Arial"/>
                        <a:ea typeface="Times New Roman"/>
                        <a:cs typeface="Times New Roman"/>
                      </a:endParaRPr>
                    </a:p>
                  </a:txBody>
                  <a:tcPr marL="46305" marR="4630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Bef>
                          <a:spcPts val="2000"/>
                        </a:spcBef>
                        <a:spcAft>
                          <a:spcPts val="0"/>
                        </a:spcAft>
                      </a:pPr>
                      <a:r>
                        <a:rPr lang="en-GB" sz="1600" b="1">
                          <a:latin typeface="Calibri"/>
                          <a:ea typeface="Times New Roman"/>
                          <a:cs typeface="Times New Roman"/>
                        </a:rPr>
                        <a:t>59.39 ± 24.7 a</a:t>
                      </a:r>
                      <a:endParaRPr lang="hr-HR" sz="1600" b="1">
                        <a:latin typeface="Arial"/>
                        <a:ea typeface="Times New Roman"/>
                        <a:cs typeface="Times New Roman"/>
                      </a:endParaRPr>
                    </a:p>
                  </a:txBody>
                  <a:tcPr marL="46305" marR="4630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Bef>
                          <a:spcPts val="2000"/>
                        </a:spcBef>
                        <a:spcAft>
                          <a:spcPts val="0"/>
                        </a:spcAft>
                      </a:pPr>
                      <a:r>
                        <a:rPr lang="en-GB" sz="1600" b="1">
                          <a:latin typeface="Calibri"/>
                          <a:ea typeface="Times New Roman"/>
                          <a:cs typeface="Times New Roman"/>
                        </a:rPr>
                        <a:t>14.82 ± 5.15 a</a:t>
                      </a:r>
                      <a:endParaRPr lang="hr-HR" sz="1600" b="1">
                        <a:latin typeface="Arial"/>
                        <a:ea typeface="Times New Roman"/>
                        <a:cs typeface="Times New Roman"/>
                      </a:endParaRPr>
                    </a:p>
                  </a:txBody>
                  <a:tcPr marL="46305" marR="4630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Bef>
                          <a:spcPts val="2000"/>
                        </a:spcBef>
                        <a:spcAft>
                          <a:spcPts val="0"/>
                        </a:spcAft>
                      </a:pPr>
                      <a:r>
                        <a:rPr lang="en-GB" sz="1600" b="1" dirty="0">
                          <a:latin typeface="Calibri"/>
                          <a:ea typeface="Times New Roman"/>
                          <a:cs typeface="Times New Roman"/>
                        </a:rPr>
                        <a:t>192.25 ± 136.79 a</a:t>
                      </a:r>
                      <a:endParaRPr lang="hr-HR" sz="1600" b="1" dirty="0">
                        <a:latin typeface="Arial"/>
                        <a:ea typeface="Times New Roman"/>
                        <a:cs typeface="Times New Roman"/>
                      </a:endParaRPr>
                    </a:p>
                  </a:txBody>
                  <a:tcPr marL="46305" marR="4630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Bef>
                          <a:spcPts val="2000"/>
                        </a:spcBef>
                        <a:spcAft>
                          <a:spcPts val="0"/>
                        </a:spcAft>
                      </a:pPr>
                      <a:r>
                        <a:rPr lang="en-GB" sz="1600" b="1" dirty="0">
                          <a:latin typeface="Calibri"/>
                          <a:ea typeface="Times New Roman"/>
                          <a:cs typeface="Times New Roman"/>
                        </a:rPr>
                        <a:t>42.89 ± 7.82   a</a:t>
                      </a:r>
                      <a:endParaRPr lang="hr-HR" sz="1600" b="1" dirty="0">
                        <a:latin typeface="Arial"/>
                        <a:ea typeface="Times New Roman"/>
                        <a:cs typeface="Times New Roman"/>
                      </a:endParaRPr>
                    </a:p>
                  </a:txBody>
                  <a:tcPr marL="46305" marR="46305"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3428992" y="3500438"/>
            <a:ext cx="142876" cy="18573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Rectangle 8"/>
          <p:cNvSpPr/>
          <p:nvPr/>
        </p:nvSpPr>
        <p:spPr>
          <a:xfrm>
            <a:off x="5072066" y="3500438"/>
            <a:ext cx="142876" cy="18573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Rectangle 9"/>
          <p:cNvSpPr/>
          <p:nvPr/>
        </p:nvSpPr>
        <p:spPr>
          <a:xfrm>
            <a:off x="6929454" y="3500438"/>
            <a:ext cx="142876" cy="18573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Rectangle 10"/>
          <p:cNvSpPr/>
          <p:nvPr/>
        </p:nvSpPr>
        <p:spPr>
          <a:xfrm>
            <a:off x="8572528" y="3429000"/>
            <a:ext cx="142876" cy="18573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9460" name="Rectangle 4"/>
          <p:cNvSpPr>
            <a:spLocks noChangeArrowheads="1"/>
          </p:cNvSpPr>
          <p:nvPr/>
        </p:nvSpPr>
        <p:spPr bwMode="auto">
          <a:xfrm>
            <a:off x="0" y="1928802"/>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b="1" i="0" u="sng" strike="noStrike" cap="none" normalizeH="0" baseline="0" dirty="0" smtClean="0">
                <a:ln>
                  <a:noFill/>
                </a:ln>
                <a:solidFill>
                  <a:schemeClr val="tx1"/>
                </a:solidFill>
                <a:effectLst/>
                <a:ea typeface="Times New Roman" pitchFamily="18" charset="0"/>
                <a:cs typeface="Times New Roman" pitchFamily="18" charset="0"/>
              </a:rPr>
              <a:t>Table 1. </a:t>
            </a:r>
            <a:r>
              <a:rPr kumimoji="0" lang="en-GB" b="1" i="0" u="none" strike="noStrike" cap="none" normalizeH="0" baseline="0" dirty="0" smtClean="0">
                <a:ln>
                  <a:noFill/>
                </a:ln>
                <a:solidFill>
                  <a:schemeClr val="tx1"/>
                </a:solidFill>
                <a:effectLst/>
                <a:ea typeface="Times New Roman" pitchFamily="18" charset="0"/>
                <a:cs typeface="Times New Roman" pitchFamily="18" charset="0"/>
              </a:rPr>
              <a:t>Effect of </a:t>
            </a:r>
            <a:r>
              <a:rPr kumimoji="0" lang="en-GB" b="1" i="0" u="none" strike="noStrike" cap="none" normalizeH="0" baseline="0" dirty="0" err="1" smtClean="0">
                <a:ln>
                  <a:noFill/>
                </a:ln>
                <a:solidFill>
                  <a:schemeClr val="tx1"/>
                </a:solidFill>
                <a:effectLst/>
                <a:ea typeface="Times New Roman" pitchFamily="18" charset="0"/>
                <a:cs typeface="Times New Roman" pitchFamily="18" charset="0"/>
              </a:rPr>
              <a:t>photoselective</a:t>
            </a:r>
            <a:r>
              <a:rPr kumimoji="0" lang="en-GB" b="1" i="0" u="none" strike="noStrike" cap="none" normalizeH="0" baseline="0" dirty="0" smtClean="0">
                <a:ln>
                  <a:noFill/>
                </a:ln>
                <a:solidFill>
                  <a:schemeClr val="tx1"/>
                </a:solidFill>
                <a:effectLst/>
                <a:ea typeface="Times New Roman" pitchFamily="18" charset="0"/>
                <a:cs typeface="Times New Roman" pitchFamily="18" charset="0"/>
              </a:rPr>
              <a:t> nets on height, root collar diameter, root collar cross-sectional area (TCSA), slenderness coefficient of cherry </a:t>
            </a:r>
            <a:r>
              <a:rPr kumimoji="0" lang="en-GB" b="1" i="0" u="none" strike="noStrike" cap="none" normalizeH="0" baseline="0" dirty="0" smtClean="0">
                <a:ln>
                  <a:noFill/>
                </a:ln>
                <a:solidFill>
                  <a:schemeClr val="tx1"/>
                </a:solidFill>
                <a:effectLst/>
                <a:ea typeface="Times New Roman" pitchFamily="18" charset="0"/>
                <a:cs typeface="Times New Roman" pitchFamily="18" charset="0"/>
              </a:rPr>
              <a:t>laurel</a:t>
            </a:r>
            <a:r>
              <a:rPr kumimoji="0" lang="hr-HR" b="1" i="0" u="none" strike="noStrike" cap="none" normalizeH="0" baseline="0" dirty="0" smtClean="0">
                <a:ln>
                  <a:noFill/>
                </a:ln>
                <a:solidFill>
                  <a:schemeClr val="tx1"/>
                </a:solidFill>
                <a:effectLst/>
                <a:ea typeface="Times New Roman" pitchFamily="18" charset="0"/>
                <a:cs typeface="Times New Roman" pitchFamily="18" charset="0"/>
              </a:rPr>
              <a:t>.</a:t>
            </a:r>
            <a:endParaRPr kumimoji="0" lang="en-GB" b="1" i="0" u="none" strike="noStrike" cap="none" normalizeH="0" baseline="0" dirty="0" smtClean="0">
              <a:ln>
                <a:noFill/>
              </a:ln>
              <a:solidFill>
                <a:schemeClr val="tx1"/>
              </a:solidFill>
              <a:effectLst/>
              <a:cs typeface="Arial" pitchFamily="34" charset="0"/>
            </a:endParaRPr>
          </a:p>
        </p:txBody>
      </p:sp>
      <p:sp>
        <p:nvSpPr>
          <p:cNvPr id="19461" name="Rectangle 5"/>
          <p:cNvSpPr>
            <a:spLocks noChangeArrowheads="1"/>
          </p:cNvSpPr>
          <p:nvPr/>
        </p:nvSpPr>
        <p:spPr bwMode="auto">
          <a:xfrm>
            <a:off x="0" y="5572140"/>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r-HR" sz="16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1</a:t>
            </a:r>
            <a:r>
              <a:rPr kumimoji="0" lang="hr-H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means </a:t>
            </a:r>
            <a:r>
              <a:rPr kumimoji="0" lang="hr-H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followed</a:t>
            </a:r>
            <a:r>
              <a:rPr kumimoji="0" lang="hr-H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r-H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by</a:t>
            </a:r>
            <a:r>
              <a:rPr kumimoji="0" lang="hr-H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r-H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the</a:t>
            </a:r>
            <a:r>
              <a:rPr kumimoji="0" lang="hr-H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same </a:t>
            </a:r>
            <a:r>
              <a:rPr kumimoji="0" lang="hr-H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letter</a:t>
            </a:r>
            <a:r>
              <a:rPr kumimoji="0" lang="hr-H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r-H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with</a:t>
            </a:r>
            <a:r>
              <a:rPr kumimoji="0" lang="hr-H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r-H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the</a:t>
            </a:r>
            <a:r>
              <a:rPr kumimoji="0" lang="hr-H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r-H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same</a:t>
            </a:r>
            <a:r>
              <a:rPr kumimoji="0" lang="hr-H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r-H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year</a:t>
            </a:r>
            <a:r>
              <a:rPr kumimoji="0" lang="hr-H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are </a:t>
            </a:r>
            <a:r>
              <a:rPr kumimoji="0" lang="hr-H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not</a:t>
            </a:r>
            <a:r>
              <a:rPr kumimoji="0" lang="hr-H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r-H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significant</a:t>
            </a:r>
            <a:r>
              <a:rPr kumimoji="0" lang="hr-H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r-H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according</a:t>
            </a:r>
            <a:r>
              <a:rPr kumimoji="0" lang="hr-H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to </a:t>
            </a:r>
            <a:r>
              <a:rPr kumimoji="0" lang="hr-H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Tukey</a:t>
            </a:r>
            <a:r>
              <a:rPr kumimoji="0" lang="hr-H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 HSD test at P ≤ 0.05 </a:t>
            </a:r>
            <a:r>
              <a:rPr kumimoji="0" lang="hr-H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significance</a:t>
            </a:r>
            <a:r>
              <a:rPr kumimoji="0" lang="hr-H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r-H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level</a:t>
            </a:r>
            <a:endParaRPr kumimoji="0" lang="hr-H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00042"/>
            <a:ext cx="9144000" cy="1200329"/>
          </a:xfrm>
          <a:prstGeom prst="rect">
            <a:avLst/>
          </a:prstGeom>
        </p:spPr>
        <p:txBody>
          <a:bodyPr wrap="square">
            <a:spAutoFit/>
          </a:bodyPr>
          <a:lstStyle/>
          <a:p>
            <a:pPr algn="just"/>
            <a:r>
              <a:rPr lang="en-GB" b="1" u="sng" dirty="0" smtClean="0"/>
              <a:t>Table 2. </a:t>
            </a:r>
            <a:r>
              <a:rPr lang="en-GB" b="1" dirty="0" smtClean="0"/>
              <a:t>Effect of </a:t>
            </a:r>
            <a:r>
              <a:rPr lang="en-GB" b="1" dirty="0" err="1" smtClean="0"/>
              <a:t>photoselective</a:t>
            </a:r>
            <a:r>
              <a:rPr lang="en-GB" b="1" dirty="0" smtClean="0"/>
              <a:t> nets on number of first-stage branches in the lower third of the plant (NFSB-LT), total number of first-stage branches (NFSB-T), total length of first-stage branches in the lower third of the plant (LFSB-LT), total length of all first-stage branches (LFSB-T), and average length of first-stage branches in the middle part of the plant (ALFSB-MP)</a:t>
            </a:r>
            <a:endParaRPr lang="hr-HR" b="1" dirty="0"/>
          </a:p>
        </p:txBody>
      </p:sp>
      <p:graphicFrame>
        <p:nvGraphicFramePr>
          <p:cNvPr id="9" name="Table 8"/>
          <p:cNvGraphicFramePr>
            <a:graphicFrameLocks noGrp="1"/>
          </p:cNvGraphicFramePr>
          <p:nvPr/>
        </p:nvGraphicFramePr>
        <p:xfrm>
          <a:off x="214282" y="2000241"/>
          <a:ext cx="8715435" cy="3071835"/>
        </p:xfrm>
        <a:graphic>
          <a:graphicData uri="http://schemas.openxmlformats.org/drawingml/2006/table">
            <a:tbl>
              <a:tblPr/>
              <a:tblGrid>
                <a:gridCol w="1148924"/>
                <a:gridCol w="1401723"/>
                <a:gridCol w="1262248"/>
                <a:gridCol w="1542940"/>
                <a:gridCol w="1542940"/>
                <a:gridCol w="1816660"/>
              </a:tblGrid>
              <a:tr h="341315">
                <a:tc>
                  <a:txBody>
                    <a:bodyPr/>
                    <a:lstStyle/>
                    <a:p>
                      <a:pPr>
                        <a:spcBef>
                          <a:spcPts val="2000"/>
                        </a:spcBef>
                        <a:spcAft>
                          <a:spcPts val="0"/>
                        </a:spcAft>
                      </a:pPr>
                      <a:r>
                        <a:rPr lang="en-GB" sz="1600" b="1" dirty="0">
                          <a:latin typeface="Calibri"/>
                          <a:ea typeface="Times New Roman"/>
                          <a:cs typeface="Times New Roman"/>
                        </a:rPr>
                        <a:t>Treatment </a:t>
                      </a:r>
                      <a:endParaRPr lang="hr-HR" sz="1600" b="1" dirty="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0"/>
                        </a:spcBef>
                        <a:spcAft>
                          <a:spcPts val="0"/>
                        </a:spcAft>
                      </a:pPr>
                      <a:r>
                        <a:rPr lang="en-GB" sz="1600" b="1">
                          <a:latin typeface="Calibri"/>
                          <a:ea typeface="Times New Roman"/>
                          <a:cs typeface="Times New Roman"/>
                        </a:rPr>
                        <a:t>NFSB-LT</a:t>
                      </a:r>
                      <a:endParaRPr lang="hr-HR" sz="1600" b="1">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0"/>
                        </a:spcBef>
                        <a:spcAft>
                          <a:spcPts val="0"/>
                        </a:spcAft>
                      </a:pPr>
                      <a:r>
                        <a:rPr lang="en-GB" sz="1600" b="1">
                          <a:latin typeface="Calibri"/>
                          <a:ea typeface="Times New Roman"/>
                          <a:cs typeface="Times New Roman"/>
                        </a:rPr>
                        <a:t>NFSB-T</a:t>
                      </a:r>
                      <a:endParaRPr lang="hr-HR" sz="1600" b="1">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0"/>
                        </a:spcBef>
                        <a:spcAft>
                          <a:spcPts val="0"/>
                        </a:spcAft>
                      </a:pPr>
                      <a:r>
                        <a:rPr lang="en-GB" sz="1600" b="1">
                          <a:latin typeface="Calibri"/>
                          <a:ea typeface="Times New Roman"/>
                          <a:cs typeface="Times New Roman"/>
                        </a:rPr>
                        <a:t>LFSB-LT (cm)</a:t>
                      </a:r>
                      <a:endParaRPr lang="hr-HR" sz="1600" b="1">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0"/>
                        </a:spcBef>
                        <a:spcAft>
                          <a:spcPts val="0"/>
                        </a:spcAft>
                      </a:pPr>
                      <a:r>
                        <a:rPr lang="en-GB" sz="1600" b="1">
                          <a:latin typeface="Calibri"/>
                          <a:ea typeface="Times New Roman"/>
                          <a:cs typeface="Times New Roman"/>
                        </a:rPr>
                        <a:t>LFSB-T (cm)</a:t>
                      </a:r>
                      <a:endParaRPr lang="hr-HR" sz="1600" b="1">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0"/>
                        </a:spcBef>
                        <a:spcAft>
                          <a:spcPts val="0"/>
                        </a:spcAft>
                      </a:pPr>
                      <a:r>
                        <a:rPr lang="en-GB" sz="1600" b="1">
                          <a:latin typeface="Calibri"/>
                          <a:ea typeface="Times New Roman"/>
                          <a:cs typeface="Times New Roman"/>
                        </a:rPr>
                        <a:t>ALFSB-MP (cm)</a:t>
                      </a:r>
                      <a:endParaRPr lang="hr-HR" sz="1600" b="1">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2630">
                <a:tc>
                  <a:txBody>
                    <a:bodyPr/>
                    <a:lstStyle/>
                    <a:p>
                      <a:pPr>
                        <a:spcBef>
                          <a:spcPts val="2000"/>
                        </a:spcBef>
                        <a:spcAft>
                          <a:spcPts val="0"/>
                        </a:spcAft>
                      </a:pPr>
                      <a:r>
                        <a:rPr lang="en-GB" sz="1600" b="1">
                          <a:latin typeface="Calibri"/>
                          <a:ea typeface="Times New Roman"/>
                          <a:cs typeface="Times New Roman"/>
                        </a:rPr>
                        <a:t>Green net</a:t>
                      </a:r>
                      <a:endParaRPr lang="hr-HR" sz="1600" b="1">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spcBef>
                          <a:spcPts val="2000"/>
                        </a:spcBef>
                        <a:spcAft>
                          <a:spcPts val="0"/>
                        </a:spcAft>
                      </a:pPr>
                      <a:r>
                        <a:rPr lang="en-GB" sz="1600" b="1">
                          <a:latin typeface="Calibri"/>
                          <a:ea typeface="Times New Roman"/>
                          <a:cs typeface="Times New Roman"/>
                        </a:rPr>
                        <a:t>2.52 ± 1.90 a</a:t>
                      </a:r>
                      <a:endParaRPr lang="hr-HR" sz="1600" b="1">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spcBef>
                          <a:spcPts val="2000"/>
                        </a:spcBef>
                        <a:spcAft>
                          <a:spcPts val="0"/>
                        </a:spcAft>
                      </a:pPr>
                      <a:r>
                        <a:rPr lang="en-GB" sz="1600" b="1">
                          <a:latin typeface="Calibri"/>
                          <a:ea typeface="Times New Roman"/>
                          <a:cs typeface="Times New Roman"/>
                        </a:rPr>
                        <a:t>4.59 ± 3,02 a</a:t>
                      </a:r>
                      <a:endParaRPr lang="hr-HR" sz="1600" b="1">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spcBef>
                          <a:spcPts val="2000"/>
                        </a:spcBef>
                        <a:spcAft>
                          <a:spcPts val="0"/>
                        </a:spcAft>
                      </a:pPr>
                      <a:r>
                        <a:rPr lang="en-GB" sz="1600" b="1" dirty="0">
                          <a:latin typeface="Calibri"/>
                          <a:ea typeface="Times New Roman"/>
                          <a:cs typeface="Times New Roman"/>
                        </a:rPr>
                        <a:t>28,97 ± 29.74 a</a:t>
                      </a:r>
                      <a:endParaRPr lang="hr-HR" sz="1600" b="1" dirty="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spcBef>
                          <a:spcPts val="2000"/>
                        </a:spcBef>
                        <a:spcAft>
                          <a:spcPts val="0"/>
                        </a:spcAft>
                      </a:pPr>
                      <a:r>
                        <a:rPr lang="en-GB" sz="1600" b="1">
                          <a:latin typeface="Calibri"/>
                          <a:ea typeface="Times New Roman"/>
                          <a:cs typeface="Times New Roman"/>
                        </a:rPr>
                        <a:t>55.82 ± 47.50 a</a:t>
                      </a:r>
                      <a:endParaRPr lang="hr-HR" sz="1600" b="1">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spcBef>
                          <a:spcPts val="2000"/>
                        </a:spcBef>
                        <a:spcAft>
                          <a:spcPts val="0"/>
                        </a:spcAft>
                      </a:pPr>
                      <a:r>
                        <a:rPr lang="en-GB" sz="1600" b="1">
                          <a:latin typeface="Calibri"/>
                          <a:ea typeface="Times New Roman"/>
                          <a:cs typeface="Times New Roman"/>
                        </a:rPr>
                        <a:t>24.44 ± 24.74 a</a:t>
                      </a:r>
                      <a:endParaRPr lang="hr-HR" sz="1600" b="1">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682630">
                <a:tc>
                  <a:txBody>
                    <a:bodyPr/>
                    <a:lstStyle/>
                    <a:p>
                      <a:pPr>
                        <a:spcBef>
                          <a:spcPts val="2000"/>
                        </a:spcBef>
                        <a:spcAft>
                          <a:spcPts val="0"/>
                        </a:spcAft>
                      </a:pPr>
                      <a:r>
                        <a:rPr lang="en-GB" sz="1600" b="1">
                          <a:latin typeface="Calibri"/>
                          <a:ea typeface="Times New Roman"/>
                          <a:cs typeface="Times New Roman"/>
                        </a:rPr>
                        <a:t>White net</a:t>
                      </a:r>
                      <a:endParaRPr lang="hr-HR" sz="1600" b="1">
                        <a:latin typeface="Arial"/>
                        <a:ea typeface="Times New Roman"/>
                        <a:cs typeface="Times New Roman"/>
                      </a:endParaRPr>
                    </a:p>
                  </a:txBody>
                  <a:tcPr marL="68580" marR="68580" marT="0" marB="0" anchor="ctr">
                    <a:lnL>
                      <a:noFill/>
                    </a:lnL>
                    <a:lnR>
                      <a:noFill/>
                    </a:lnR>
                    <a:lnT>
                      <a:noFill/>
                    </a:lnT>
                    <a:lnB>
                      <a:noFill/>
                    </a:lnB>
                  </a:tcPr>
                </a:tc>
                <a:tc>
                  <a:txBody>
                    <a:bodyPr/>
                    <a:lstStyle/>
                    <a:p>
                      <a:pPr>
                        <a:spcBef>
                          <a:spcPts val="2000"/>
                        </a:spcBef>
                        <a:spcAft>
                          <a:spcPts val="0"/>
                        </a:spcAft>
                      </a:pPr>
                      <a:r>
                        <a:rPr lang="en-GB" sz="1600" b="1">
                          <a:latin typeface="Calibri"/>
                          <a:ea typeface="Times New Roman"/>
                          <a:cs typeface="Times New Roman"/>
                        </a:rPr>
                        <a:t>2.68 ± 2.18 a</a:t>
                      </a:r>
                      <a:endParaRPr lang="hr-HR" sz="1600" b="1">
                        <a:latin typeface="Arial"/>
                        <a:ea typeface="Times New Roman"/>
                        <a:cs typeface="Times New Roman"/>
                      </a:endParaRPr>
                    </a:p>
                  </a:txBody>
                  <a:tcPr marL="68580" marR="68580" marT="0" marB="0" anchor="ctr">
                    <a:lnL>
                      <a:noFill/>
                    </a:lnL>
                    <a:lnR>
                      <a:noFill/>
                    </a:lnR>
                    <a:lnT>
                      <a:noFill/>
                    </a:lnT>
                    <a:lnB>
                      <a:noFill/>
                    </a:lnB>
                  </a:tcPr>
                </a:tc>
                <a:tc>
                  <a:txBody>
                    <a:bodyPr/>
                    <a:lstStyle/>
                    <a:p>
                      <a:pPr>
                        <a:spcBef>
                          <a:spcPts val="2000"/>
                        </a:spcBef>
                        <a:spcAft>
                          <a:spcPts val="0"/>
                        </a:spcAft>
                      </a:pPr>
                      <a:r>
                        <a:rPr lang="en-GB" sz="1600" b="1">
                          <a:latin typeface="Calibri"/>
                          <a:ea typeface="Times New Roman"/>
                          <a:cs typeface="Times New Roman"/>
                        </a:rPr>
                        <a:t>4.68 ± 4.19 a</a:t>
                      </a:r>
                      <a:endParaRPr lang="hr-HR" sz="1600" b="1">
                        <a:latin typeface="Arial"/>
                        <a:ea typeface="Times New Roman"/>
                        <a:cs typeface="Times New Roman"/>
                      </a:endParaRPr>
                    </a:p>
                  </a:txBody>
                  <a:tcPr marL="68580" marR="68580" marT="0" marB="0" anchor="ctr">
                    <a:lnL>
                      <a:noFill/>
                    </a:lnL>
                    <a:lnR>
                      <a:noFill/>
                    </a:lnR>
                    <a:lnT>
                      <a:noFill/>
                    </a:lnT>
                    <a:lnB>
                      <a:noFill/>
                    </a:lnB>
                  </a:tcPr>
                </a:tc>
                <a:tc>
                  <a:txBody>
                    <a:bodyPr/>
                    <a:lstStyle/>
                    <a:p>
                      <a:pPr>
                        <a:spcBef>
                          <a:spcPts val="2000"/>
                        </a:spcBef>
                        <a:spcAft>
                          <a:spcPts val="0"/>
                        </a:spcAft>
                      </a:pPr>
                      <a:r>
                        <a:rPr lang="en-GB" sz="1600" b="1">
                          <a:latin typeface="Calibri"/>
                          <a:ea typeface="Times New Roman"/>
                          <a:cs typeface="Times New Roman"/>
                        </a:rPr>
                        <a:t>34.25 ± 37.64 a</a:t>
                      </a:r>
                      <a:endParaRPr lang="hr-HR" sz="1600" b="1">
                        <a:latin typeface="Arial"/>
                        <a:ea typeface="Times New Roman"/>
                        <a:cs typeface="Times New Roman"/>
                      </a:endParaRPr>
                    </a:p>
                  </a:txBody>
                  <a:tcPr marL="68580" marR="68580" marT="0" marB="0" anchor="ctr">
                    <a:lnL>
                      <a:noFill/>
                    </a:lnL>
                    <a:lnR>
                      <a:noFill/>
                    </a:lnR>
                    <a:lnT>
                      <a:noFill/>
                    </a:lnT>
                    <a:lnB>
                      <a:noFill/>
                    </a:lnB>
                  </a:tcPr>
                </a:tc>
                <a:tc>
                  <a:txBody>
                    <a:bodyPr/>
                    <a:lstStyle/>
                    <a:p>
                      <a:pPr>
                        <a:spcBef>
                          <a:spcPts val="2000"/>
                        </a:spcBef>
                        <a:spcAft>
                          <a:spcPts val="0"/>
                        </a:spcAft>
                      </a:pPr>
                      <a:r>
                        <a:rPr lang="en-GB" sz="1600" b="1">
                          <a:latin typeface="Calibri"/>
                          <a:ea typeface="Times New Roman"/>
                          <a:cs typeface="Times New Roman"/>
                        </a:rPr>
                        <a:t>64.04 ± 80.89 a</a:t>
                      </a:r>
                      <a:endParaRPr lang="hr-HR" sz="1600" b="1">
                        <a:latin typeface="Arial"/>
                        <a:ea typeface="Times New Roman"/>
                        <a:cs typeface="Times New Roman"/>
                      </a:endParaRPr>
                    </a:p>
                  </a:txBody>
                  <a:tcPr marL="68580" marR="68580" marT="0" marB="0" anchor="ctr">
                    <a:lnL>
                      <a:noFill/>
                    </a:lnL>
                    <a:lnR>
                      <a:noFill/>
                    </a:lnR>
                    <a:lnT>
                      <a:noFill/>
                    </a:lnT>
                    <a:lnB>
                      <a:noFill/>
                    </a:lnB>
                  </a:tcPr>
                </a:tc>
                <a:tc>
                  <a:txBody>
                    <a:bodyPr/>
                    <a:lstStyle/>
                    <a:p>
                      <a:pPr>
                        <a:spcBef>
                          <a:spcPts val="2000"/>
                        </a:spcBef>
                        <a:spcAft>
                          <a:spcPts val="0"/>
                        </a:spcAft>
                      </a:pPr>
                      <a:r>
                        <a:rPr lang="en-GB" sz="1600" b="1" dirty="0">
                          <a:latin typeface="Calibri"/>
                          <a:ea typeface="Times New Roman"/>
                          <a:cs typeface="Times New Roman"/>
                        </a:rPr>
                        <a:t>25.54 ± 22.89 a</a:t>
                      </a:r>
                      <a:endParaRPr lang="hr-HR" sz="1600" b="1" dirty="0">
                        <a:latin typeface="Arial"/>
                        <a:ea typeface="Times New Roman"/>
                        <a:cs typeface="Times New Roman"/>
                      </a:endParaRPr>
                    </a:p>
                  </a:txBody>
                  <a:tcPr marL="68580" marR="68580" marT="0" marB="0" anchor="ctr">
                    <a:lnL>
                      <a:noFill/>
                    </a:lnL>
                    <a:lnR>
                      <a:noFill/>
                    </a:lnR>
                    <a:lnT>
                      <a:noFill/>
                    </a:lnT>
                    <a:lnB>
                      <a:noFill/>
                    </a:lnB>
                  </a:tcPr>
                </a:tc>
              </a:tr>
              <a:tr h="682630">
                <a:tc>
                  <a:txBody>
                    <a:bodyPr/>
                    <a:lstStyle/>
                    <a:p>
                      <a:pPr>
                        <a:spcBef>
                          <a:spcPts val="2000"/>
                        </a:spcBef>
                        <a:spcAft>
                          <a:spcPts val="0"/>
                        </a:spcAft>
                      </a:pPr>
                      <a:r>
                        <a:rPr lang="en-GB" sz="1600" b="1">
                          <a:latin typeface="Calibri"/>
                          <a:ea typeface="Times New Roman"/>
                          <a:cs typeface="Times New Roman"/>
                        </a:rPr>
                        <a:t>Red net</a:t>
                      </a:r>
                      <a:endParaRPr lang="hr-HR" sz="1600" b="1">
                        <a:latin typeface="Arial"/>
                        <a:ea typeface="Times New Roman"/>
                        <a:cs typeface="Times New Roman"/>
                      </a:endParaRPr>
                    </a:p>
                  </a:txBody>
                  <a:tcPr marL="68580" marR="68580" marT="0" marB="0" anchor="ctr">
                    <a:lnL>
                      <a:noFill/>
                    </a:lnL>
                    <a:lnR>
                      <a:noFill/>
                    </a:lnR>
                    <a:lnT>
                      <a:noFill/>
                    </a:lnT>
                    <a:lnB>
                      <a:noFill/>
                    </a:lnB>
                  </a:tcPr>
                </a:tc>
                <a:tc>
                  <a:txBody>
                    <a:bodyPr/>
                    <a:lstStyle/>
                    <a:p>
                      <a:pPr>
                        <a:spcBef>
                          <a:spcPts val="2000"/>
                        </a:spcBef>
                        <a:spcAft>
                          <a:spcPts val="0"/>
                        </a:spcAft>
                      </a:pPr>
                      <a:r>
                        <a:rPr lang="en-GB" sz="1600" b="1">
                          <a:latin typeface="Calibri"/>
                          <a:ea typeface="Times New Roman"/>
                          <a:cs typeface="Times New Roman"/>
                        </a:rPr>
                        <a:t>2.71 ± 2.14 a</a:t>
                      </a:r>
                      <a:endParaRPr lang="hr-HR" sz="1600" b="1">
                        <a:latin typeface="Arial"/>
                        <a:ea typeface="Times New Roman"/>
                        <a:cs typeface="Times New Roman"/>
                      </a:endParaRPr>
                    </a:p>
                  </a:txBody>
                  <a:tcPr marL="68580" marR="68580" marT="0" marB="0" anchor="ctr">
                    <a:lnL>
                      <a:noFill/>
                    </a:lnL>
                    <a:lnR>
                      <a:noFill/>
                    </a:lnR>
                    <a:lnT>
                      <a:noFill/>
                    </a:lnT>
                    <a:lnB>
                      <a:noFill/>
                    </a:lnB>
                  </a:tcPr>
                </a:tc>
                <a:tc>
                  <a:txBody>
                    <a:bodyPr/>
                    <a:lstStyle/>
                    <a:p>
                      <a:pPr>
                        <a:spcBef>
                          <a:spcPts val="2000"/>
                        </a:spcBef>
                        <a:spcAft>
                          <a:spcPts val="0"/>
                        </a:spcAft>
                      </a:pPr>
                      <a:r>
                        <a:rPr lang="en-GB" sz="1600" b="1">
                          <a:latin typeface="Calibri"/>
                          <a:ea typeface="Times New Roman"/>
                          <a:cs typeface="Times New Roman"/>
                        </a:rPr>
                        <a:t>4.93 ± 4.43 a</a:t>
                      </a:r>
                      <a:endParaRPr lang="hr-HR" sz="1600" b="1">
                        <a:latin typeface="Arial"/>
                        <a:ea typeface="Times New Roman"/>
                        <a:cs typeface="Times New Roman"/>
                      </a:endParaRPr>
                    </a:p>
                  </a:txBody>
                  <a:tcPr marL="68580" marR="68580" marT="0" marB="0" anchor="ctr">
                    <a:lnL>
                      <a:noFill/>
                    </a:lnL>
                    <a:lnR>
                      <a:noFill/>
                    </a:lnR>
                    <a:lnT>
                      <a:noFill/>
                    </a:lnT>
                    <a:lnB>
                      <a:noFill/>
                    </a:lnB>
                  </a:tcPr>
                </a:tc>
                <a:tc>
                  <a:txBody>
                    <a:bodyPr/>
                    <a:lstStyle/>
                    <a:p>
                      <a:pPr>
                        <a:spcBef>
                          <a:spcPts val="2000"/>
                        </a:spcBef>
                        <a:spcAft>
                          <a:spcPts val="0"/>
                        </a:spcAft>
                      </a:pPr>
                      <a:r>
                        <a:rPr lang="en-GB" sz="1600" b="1">
                          <a:latin typeface="Calibri"/>
                          <a:ea typeface="Times New Roman"/>
                          <a:cs typeface="Times New Roman"/>
                        </a:rPr>
                        <a:t>35.61 ± 45.47 a</a:t>
                      </a:r>
                      <a:endParaRPr lang="hr-HR" sz="1600" b="1">
                        <a:latin typeface="Arial"/>
                        <a:ea typeface="Times New Roman"/>
                        <a:cs typeface="Times New Roman"/>
                      </a:endParaRPr>
                    </a:p>
                  </a:txBody>
                  <a:tcPr marL="68580" marR="68580" marT="0" marB="0" anchor="ctr">
                    <a:lnL>
                      <a:noFill/>
                    </a:lnL>
                    <a:lnR>
                      <a:noFill/>
                    </a:lnR>
                    <a:lnT>
                      <a:noFill/>
                    </a:lnT>
                    <a:lnB>
                      <a:noFill/>
                    </a:lnB>
                  </a:tcPr>
                </a:tc>
                <a:tc>
                  <a:txBody>
                    <a:bodyPr/>
                    <a:lstStyle/>
                    <a:p>
                      <a:pPr>
                        <a:spcBef>
                          <a:spcPts val="2000"/>
                        </a:spcBef>
                        <a:spcAft>
                          <a:spcPts val="0"/>
                        </a:spcAft>
                      </a:pPr>
                      <a:r>
                        <a:rPr lang="en-GB" sz="1600" b="1">
                          <a:latin typeface="Calibri"/>
                          <a:ea typeface="Times New Roman"/>
                          <a:cs typeface="Times New Roman"/>
                        </a:rPr>
                        <a:t>71.68 ± 94.04 a</a:t>
                      </a:r>
                      <a:endParaRPr lang="hr-HR" sz="1600" b="1">
                        <a:latin typeface="Arial"/>
                        <a:ea typeface="Times New Roman"/>
                        <a:cs typeface="Times New Roman"/>
                      </a:endParaRPr>
                    </a:p>
                  </a:txBody>
                  <a:tcPr marL="68580" marR="68580" marT="0" marB="0" anchor="ctr">
                    <a:lnL>
                      <a:noFill/>
                    </a:lnL>
                    <a:lnR>
                      <a:noFill/>
                    </a:lnR>
                    <a:lnT>
                      <a:noFill/>
                    </a:lnT>
                    <a:lnB>
                      <a:noFill/>
                    </a:lnB>
                  </a:tcPr>
                </a:tc>
                <a:tc>
                  <a:txBody>
                    <a:bodyPr/>
                    <a:lstStyle/>
                    <a:p>
                      <a:pPr>
                        <a:spcBef>
                          <a:spcPts val="2000"/>
                        </a:spcBef>
                        <a:spcAft>
                          <a:spcPts val="0"/>
                        </a:spcAft>
                      </a:pPr>
                      <a:r>
                        <a:rPr lang="en-GB" sz="1600" b="1">
                          <a:latin typeface="Calibri"/>
                          <a:ea typeface="Times New Roman"/>
                          <a:cs typeface="Times New Roman"/>
                        </a:rPr>
                        <a:t>27.22 ± 29.61 a</a:t>
                      </a:r>
                      <a:endParaRPr lang="hr-HR" sz="1600" b="1">
                        <a:latin typeface="Arial"/>
                        <a:ea typeface="Times New Roman"/>
                        <a:cs typeface="Times New Roman"/>
                      </a:endParaRPr>
                    </a:p>
                  </a:txBody>
                  <a:tcPr marL="68580" marR="68580" marT="0" marB="0" anchor="ctr">
                    <a:lnL>
                      <a:noFill/>
                    </a:lnL>
                    <a:lnR>
                      <a:noFill/>
                    </a:lnR>
                    <a:lnT>
                      <a:noFill/>
                    </a:lnT>
                    <a:lnB>
                      <a:noFill/>
                    </a:lnB>
                  </a:tcPr>
                </a:tc>
              </a:tr>
              <a:tr h="682630">
                <a:tc>
                  <a:txBody>
                    <a:bodyPr/>
                    <a:lstStyle/>
                    <a:p>
                      <a:pPr>
                        <a:spcBef>
                          <a:spcPts val="2000"/>
                        </a:spcBef>
                        <a:spcAft>
                          <a:spcPts val="0"/>
                        </a:spcAft>
                      </a:pPr>
                      <a:r>
                        <a:rPr lang="en-GB" sz="1600" b="1">
                          <a:latin typeface="Calibri"/>
                          <a:ea typeface="Times New Roman"/>
                          <a:cs typeface="Times New Roman"/>
                        </a:rPr>
                        <a:t>Yellow net</a:t>
                      </a:r>
                      <a:endParaRPr lang="hr-HR" sz="1600" b="1">
                        <a:latin typeface="Arial"/>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spcBef>
                          <a:spcPts val="2000"/>
                        </a:spcBef>
                        <a:spcAft>
                          <a:spcPts val="0"/>
                        </a:spcAft>
                      </a:pPr>
                      <a:r>
                        <a:rPr lang="en-GB" sz="1600" b="1">
                          <a:latin typeface="Calibri"/>
                          <a:ea typeface="Times New Roman"/>
                          <a:cs typeface="Times New Roman"/>
                        </a:rPr>
                        <a:t>3.07 ± 2.24 a</a:t>
                      </a:r>
                      <a:endParaRPr lang="hr-HR" sz="1600" b="1">
                        <a:latin typeface="Arial"/>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spcBef>
                          <a:spcPts val="2000"/>
                        </a:spcBef>
                        <a:spcAft>
                          <a:spcPts val="0"/>
                        </a:spcAft>
                      </a:pPr>
                      <a:r>
                        <a:rPr lang="en-GB" sz="1600" b="1">
                          <a:latin typeface="Calibri"/>
                          <a:ea typeface="Times New Roman"/>
                          <a:cs typeface="Times New Roman"/>
                        </a:rPr>
                        <a:t>4.82 ± 4.17 a</a:t>
                      </a:r>
                      <a:endParaRPr lang="hr-HR" sz="1600" b="1">
                        <a:latin typeface="Arial"/>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spcBef>
                          <a:spcPts val="2000"/>
                        </a:spcBef>
                        <a:spcAft>
                          <a:spcPts val="0"/>
                        </a:spcAft>
                      </a:pPr>
                      <a:r>
                        <a:rPr lang="en-GB" sz="1600" b="1" dirty="0">
                          <a:latin typeface="Calibri"/>
                          <a:ea typeface="Times New Roman"/>
                          <a:cs typeface="Times New Roman"/>
                        </a:rPr>
                        <a:t>35.50 ± 29.86 a</a:t>
                      </a:r>
                      <a:endParaRPr lang="hr-HR" sz="1600" b="1" dirty="0">
                        <a:latin typeface="Arial"/>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spcBef>
                          <a:spcPts val="2000"/>
                        </a:spcBef>
                        <a:spcAft>
                          <a:spcPts val="0"/>
                        </a:spcAft>
                      </a:pPr>
                      <a:r>
                        <a:rPr lang="en-GB" sz="1600" b="1">
                          <a:latin typeface="Calibri"/>
                          <a:ea typeface="Times New Roman"/>
                          <a:cs typeface="Times New Roman"/>
                        </a:rPr>
                        <a:t>67.27 ± 70.93 a</a:t>
                      </a:r>
                      <a:endParaRPr lang="hr-HR" sz="1600" b="1">
                        <a:latin typeface="Arial"/>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spcBef>
                          <a:spcPts val="2000"/>
                        </a:spcBef>
                        <a:spcAft>
                          <a:spcPts val="0"/>
                        </a:spcAft>
                      </a:pPr>
                      <a:r>
                        <a:rPr lang="en-GB" sz="1600" b="1" dirty="0">
                          <a:latin typeface="Calibri"/>
                          <a:ea typeface="Times New Roman"/>
                          <a:cs typeface="Times New Roman"/>
                        </a:rPr>
                        <a:t>27.68 ± 22.84 a</a:t>
                      </a:r>
                      <a:endParaRPr lang="hr-HR" sz="1600" b="1" dirty="0">
                        <a:latin typeface="Arial"/>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0" name="Rectangle 9"/>
          <p:cNvSpPr/>
          <p:nvPr/>
        </p:nvSpPr>
        <p:spPr>
          <a:xfrm>
            <a:off x="2357422" y="2571744"/>
            <a:ext cx="142876" cy="24288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Rectangle 10"/>
          <p:cNvSpPr/>
          <p:nvPr/>
        </p:nvSpPr>
        <p:spPr>
          <a:xfrm>
            <a:off x="3786182" y="2571744"/>
            <a:ext cx="142876" cy="24288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Rectangle 11"/>
          <p:cNvSpPr/>
          <p:nvPr/>
        </p:nvSpPr>
        <p:spPr>
          <a:xfrm>
            <a:off x="5214942" y="2571744"/>
            <a:ext cx="142876" cy="24288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Rectangle 12"/>
          <p:cNvSpPr/>
          <p:nvPr/>
        </p:nvSpPr>
        <p:spPr>
          <a:xfrm>
            <a:off x="6786578" y="2571744"/>
            <a:ext cx="142876" cy="24288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Rectangle 13"/>
          <p:cNvSpPr/>
          <p:nvPr/>
        </p:nvSpPr>
        <p:spPr>
          <a:xfrm>
            <a:off x="8358214" y="2571744"/>
            <a:ext cx="142876" cy="24288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8433" name="Rectangle 1"/>
          <p:cNvSpPr>
            <a:spLocks noChangeArrowheads="1"/>
          </p:cNvSpPr>
          <p:nvPr/>
        </p:nvSpPr>
        <p:spPr bwMode="auto">
          <a:xfrm>
            <a:off x="0" y="5286388"/>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r-HR" sz="16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1</a:t>
            </a:r>
            <a:r>
              <a:rPr kumimoji="0" lang="hr-H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means </a:t>
            </a:r>
            <a:r>
              <a:rPr kumimoji="0" lang="hr-H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followed</a:t>
            </a:r>
            <a:r>
              <a:rPr kumimoji="0" lang="hr-H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r-H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by</a:t>
            </a:r>
            <a:r>
              <a:rPr kumimoji="0" lang="hr-H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r-H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the</a:t>
            </a:r>
            <a:r>
              <a:rPr kumimoji="0" lang="hr-H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same </a:t>
            </a:r>
            <a:r>
              <a:rPr kumimoji="0" lang="hr-H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letter</a:t>
            </a:r>
            <a:r>
              <a:rPr kumimoji="0" lang="hr-H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r-H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with</a:t>
            </a:r>
            <a:r>
              <a:rPr kumimoji="0" lang="hr-H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r-H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the</a:t>
            </a:r>
            <a:r>
              <a:rPr kumimoji="0" lang="hr-H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r-H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same</a:t>
            </a:r>
            <a:r>
              <a:rPr kumimoji="0" lang="hr-H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r-H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year</a:t>
            </a:r>
            <a:r>
              <a:rPr kumimoji="0" lang="hr-H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are </a:t>
            </a:r>
            <a:r>
              <a:rPr kumimoji="0" lang="hr-H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not</a:t>
            </a:r>
            <a:r>
              <a:rPr kumimoji="0" lang="hr-H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r-H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significant</a:t>
            </a:r>
            <a:r>
              <a:rPr kumimoji="0" lang="hr-H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r-H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according</a:t>
            </a:r>
            <a:r>
              <a:rPr kumimoji="0" lang="hr-H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to </a:t>
            </a:r>
            <a:r>
              <a:rPr kumimoji="0" lang="hr-H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Tukey</a:t>
            </a:r>
            <a:r>
              <a:rPr kumimoji="0" lang="hr-H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 HSD test at P  ≤0.05 </a:t>
            </a:r>
            <a:r>
              <a:rPr kumimoji="0" lang="hr-H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significance</a:t>
            </a:r>
            <a:r>
              <a:rPr kumimoji="0" lang="hr-H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r-HR"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level</a:t>
            </a:r>
            <a:endParaRPr kumimoji="0" lang="hr-H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857232"/>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GB" b="1" dirty="0" smtClean="0"/>
              <a:t>• </a:t>
            </a:r>
            <a:r>
              <a:rPr kumimoji="0" lang="en-GB" b="1" i="0" u="none" strike="noStrike" cap="none" normalizeH="0" baseline="0" dirty="0" smtClean="0">
                <a:ln>
                  <a:noFill/>
                </a:ln>
                <a:solidFill>
                  <a:schemeClr val="tx1"/>
                </a:solidFill>
                <a:effectLst/>
                <a:ea typeface="Times New Roman" pitchFamily="18" charset="0"/>
                <a:cs typeface="Times New Roman" pitchFamily="18" charset="0"/>
              </a:rPr>
              <a:t>Cherry laurel saplings grown under red net had the highest average plant height and total length of all first-stage branches. </a:t>
            </a:r>
            <a:endParaRPr kumimoji="0" lang="hr-HR" b="1" i="0" u="none" strike="noStrike" cap="none" normalizeH="0" baseline="0" dirty="0" smtClean="0">
              <a:ln>
                <a:noFill/>
              </a:ln>
              <a:solidFill>
                <a:schemeClr val="tx1"/>
              </a:solidFill>
              <a:effectLst/>
              <a:ea typeface="Times New Roman" pitchFamily="18" charset="0"/>
              <a:cs typeface="Times New Roman" pitchFamily="18" charset="0"/>
            </a:endParaRPr>
          </a:p>
          <a:p>
            <a:pPr lvl="0" algn="just" fontAlgn="base">
              <a:spcBef>
                <a:spcPct val="0"/>
              </a:spcBef>
              <a:spcAft>
                <a:spcPct val="0"/>
              </a:spcAft>
            </a:pPr>
            <a:r>
              <a:rPr lang="en-GB" b="1" dirty="0" smtClean="0"/>
              <a:t>• </a:t>
            </a:r>
            <a:r>
              <a:rPr kumimoji="0" lang="en-GB" b="1" i="0" u="none" strike="noStrike" cap="none" normalizeH="0" baseline="0" dirty="0" smtClean="0">
                <a:ln>
                  <a:noFill/>
                </a:ln>
                <a:solidFill>
                  <a:schemeClr val="tx1"/>
                </a:solidFill>
                <a:effectLst/>
                <a:ea typeface="Times New Roman" pitchFamily="18" charset="0"/>
                <a:cs typeface="Times New Roman" pitchFamily="18" charset="0"/>
              </a:rPr>
              <a:t>Saplings grown under red and yellow nets had the highest average total length of first-stage branches in the lower third of the plant and the highest average length of first-stage branches in the middle part of the plant. </a:t>
            </a:r>
            <a:endParaRPr kumimoji="0" lang="hr-HR" b="1" i="0" u="none" strike="noStrike" cap="none" normalizeH="0" baseline="0" dirty="0" smtClean="0">
              <a:ln>
                <a:noFill/>
              </a:ln>
              <a:solidFill>
                <a:schemeClr val="tx1"/>
              </a:solidFill>
              <a:effectLst/>
              <a:ea typeface="Times New Roman" pitchFamily="18" charset="0"/>
              <a:cs typeface="Times New Roman" pitchFamily="18" charset="0"/>
            </a:endParaRPr>
          </a:p>
          <a:p>
            <a:pPr lvl="0" algn="just" fontAlgn="base">
              <a:spcBef>
                <a:spcPct val="0"/>
              </a:spcBef>
              <a:spcAft>
                <a:spcPct val="0"/>
              </a:spcAft>
            </a:pPr>
            <a:r>
              <a:rPr lang="en-GB" b="1" dirty="0" smtClean="0"/>
              <a:t>• </a:t>
            </a:r>
            <a:r>
              <a:rPr lang="hr-HR" b="1" dirty="0" smtClean="0">
                <a:ea typeface="Times New Roman" pitchFamily="18" charset="0"/>
                <a:cs typeface="Times New Roman" pitchFamily="18" charset="0"/>
              </a:rPr>
              <a:t>S</a:t>
            </a:r>
            <a:r>
              <a:rPr kumimoji="0" lang="en-GB" b="1" i="0" u="none" strike="noStrike" cap="none" normalizeH="0" baseline="0" dirty="0" smtClean="0">
                <a:ln>
                  <a:noFill/>
                </a:ln>
                <a:solidFill>
                  <a:schemeClr val="tx1"/>
                </a:solidFill>
                <a:effectLst/>
                <a:ea typeface="Times New Roman" pitchFamily="18" charset="0"/>
                <a:cs typeface="Times New Roman" pitchFamily="18" charset="0"/>
              </a:rPr>
              <a:t>a</a:t>
            </a:r>
            <a:r>
              <a:rPr kumimoji="0" lang="hr-HR" b="1" i="0" u="none" strike="noStrike" cap="none" normalizeH="0" baseline="0" dirty="0" smtClean="0">
                <a:ln>
                  <a:noFill/>
                </a:ln>
                <a:solidFill>
                  <a:schemeClr val="tx1"/>
                </a:solidFill>
                <a:effectLst/>
                <a:ea typeface="Times New Roman" pitchFamily="18" charset="0"/>
                <a:cs typeface="Times New Roman" pitchFamily="18" charset="0"/>
              </a:rPr>
              <a:t>m</a:t>
            </a:r>
            <a:r>
              <a:rPr kumimoji="0" lang="en-GB" b="1" i="0" u="none" strike="noStrike" cap="none" normalizeH="0" baseline="0" dirty="0" err="1" smtClean="0">
                <a:ln>
                  <a:noFill/>
                </a:ln>
                <a:solidFill>
                  <a:schemeClr val="tx1"/>
                </a:solidFill>
                <a:effectLst/>
                <a:ea typeface="Times New Roman" pitchFamily="18" charset="0"/>
                <a:cs typeface="Times New Roman" pitchFamily="18" charset="0"/>
              </a:rPr>
              <a:t>plings</a:t>
            </a:r>
            <a:r>
              <a:rPr kumimoji="0" lang="en-GB" b="1" i="0" u="none" strike="noStrike" cap="none" normalizeH="0" baseline="0" dirty="0" smtClean="0">
                <a:ln>
                  <a:noFill/>
                </a:ln>
                <a:solidFill>
                  <a:schemeClr val="tx1"/>
                </a:solidFill>
                <a:effectLst/>
                <a:ea typeface="Times New Roman" pitchFamily="18" charset="0"/>
                <a:cs typeface="Times New Roman" pitchFamily="18" charset="0"/>
              </a:rPr>
              <a:t> </a:t>
            </a:r>
            <a:r>
              <a:rPr kumimoji="0" lang="en-GB" b="1" i="0" u="none" strike="noStrike" cap="none" normalizeH="0" baseline="0" dirty="0" smtClean="0">
                <a:ln>
                  <a:noFill/>
                </a:ln>
                <a:solidFill>
                  <a:schemeClr val="tx1"/>
                </a:solidFill>
                <a:effectLst/>
                <a:ea typeface="Times New Roman" pitchFamily="18" charset="0"/>
                <a:cs typeface="Times New Roman" pitchFamily="18" charset="0"/>
              </a:rPr>
              <a:t>grown under green net had the lowest average TCSA, total length of first-stage branches in the lower third of the plant and total length of all first-stage branches. </a:t>
            </a:r>
            <a:endParaRPr kumimoji="0" lang="hr-HR" b="1" i="0" u="none" strike="noStrike" cap="none" normalizeH="0" baseline="0" dirty="0" smtClean="0">
              <a:ln>
                <a:noFill/>
              </a:ln>
              <a:solidFill>
                <a:schemeClr val="tx1"/>
              </a:solidFill>
              <a:effectLst/>
              <a:ea typeface="Times New Roman" pitchFamily="18" charset="0"/>
              <a:cs typeface="Times New Roman" pitchFamily="18" charset="0"/>
            </a:endParaRPr>
          </a:p>
          <a:p>
            <a:pPr lvl="0" algn="just" fontAlgn="base">
              <a:spcBef>
                <a:spcPct val="0"/>
              </a:spcBef>
              <a:spcAft>
                <a:spcPct val="0"/>
              </a:spcAft>
            </a:pPr>
            <a:r>
              <a:rPr lang="en-GB" b="1" dirty="0" smtClean="0"/>
              <a:t>• </a:t>
            </a:r>
            <a:r>
              <a:rPr kumimoji="0" lang="en-GB" b="1" i="0" u="none" strike="noStrike" cap="none" normalizeH="0" baseline="0" dirty="0" smtClean="0">
                <a:ln>
                  <a:noFill/>
                </a:ln>
                <a:solidFill>
                  <a:schemeClr val="tx1"/>
                </a:solidFill>
                <a:effectLst/>
                <a:ea typeface="Times New Roman" pitchFamily="18" charset="0"/>
                <a:cs typeface="Times New Roman" pitchFamily="18" charset="0"/>
              </a:rPr>
              <a:t>Saplings grown under a yellow net had the lowest average plant height but the highest average root collar diameter and TCSA. </a:t>
            </a:r>
            <a:endParaRPr kumimoji="0" lang="hr-HR" b="1" i="0" u="none" strike="noStrike" cap="none" normalizeH="0" baseline="0" dirty="0" smtClean="0">
              <a:ln>
                <a:noFill/>
              </a:ln>
              <a:solidFill>
                <a:schemeClr val="tx1"/>
              </a:solidFill>
              <a:effectLst/>
              <a:ea typeface="Times New Roman" pitchFamily="18" charset="0"/>
              <a:cs typeface="Times New Roman" pitchFamily="18" charset="0"/>
            </a:endParaRPr>
          </a:p>
          <a:p>
            <a:pPr lvl="0" algn="just" fontAlgn="base">
              <a:spcBef>
                <a:spcPct val="0"/>
              </a:spcBef>
              <a:spcAft>
                <a:spcPct val="0"/>
              </a:spcAft>
            </a:pPr>
            <a:r>
              <a:rPr lang="en-GB" b="1" dirty="0" smtClean="0"/>
              <a:t>• </a:t>
            </a:r>
            <a:r>
              <a:rPr kumimoji="0" lang="en-GB" b="1" i="0" u="none" strike="noStrike" cap="none" normalizeH="0" baseline="0" dirty="0" smtClean="0">
                <a:ln>
                  <a:noFill/>
                </a:ln>
                <a:solidFill>
                  <a:schemeClr val="tx1"/>
                </a:solidFill>
                <a:effectLst/>
                <a:ea typeface="Times New Roman" pitchFamily="18" charset="0"/>
                <a:cs typeface="Times New Roman" pitchFamily="18" charset="0"/>
              </a:rPr>
              <a:t>According to the European </a:t>
            </a:r>
            <a:r>
              <a:rPr kumimoji="0" lang="en-GB" b="1" i="0" u="none" strike="noStrike" cap="none" normalizeH="0" baseline="0" dirty="0" err="1" smtClean="0">
                <a:ln>
                  <a:noFill/>
                </a:ln>
                <a:solidFill>
                  <a:schemeClr val="tx1"/>
                </a:solidFill>
                <a:effectLst/>
                <a:ea typeface="Times New Roman" pitchFamily="18" charset="0"/>
                <a:cs typeface="Times New Roman" pitchFamily="18" charset="0"/>
              </a:rPr>
              <a:t>Nurserystock</a:t>
            </a:r>
            <a:r>
              <a:rPr kumimoji="0" lang="en-GB" b="1" i="0" u="none" strike="noStrike" cap="none" normalizeH="0" baseline="0" dirty="0" smtClean="0">
                <a:ln>
                  <a:noFill/>
                </a:ln>
                <a:solidFill>
                  <a:schemeClr val="tx1"/>
                </a:solidFill>
                <a:effectLst/>
                <a:ea typeface="Times New Roman" pitchFamily="18" charset="0"/>
                <a:cs typeface="Times New Roman" pitchFamily="18" charset="0"/>
              </a:rPr>
              <a:t> Association standard, cherry laurel saplings must have a minimum container volume of 3 L, a minimum height above substrate of 40 cm, a branched shape, and at least three branches in the lower third. </a:t>
            </a:r>
            <a:endParaRPr kumimoji="0" lang="hr-HR" b="1" i="0" u="none" strike="noStrike" cap="none" normalizeH="0" baseline="0" dirty="0" smtClean="0">
              <a:ln>
                <a:noFill/>
              </a:ln>
              <a:solidFill>
                <a:schemeClr val="tx1"/>
              </a:solidFill>
              <a:effectLst/>
              <a:ea typeface="Times New Roman" pitchFamily="18" charset="0"/>
              <a:cs typeface="Times New Roman" pitchFamily="18" charset="0"/>
            </a:endParaRPr>
          </a:p>
          <a:p>
            <a:pPr algn="just"/>
            <a:r>
              <a:rPr lang="en-GB" b="1" dirty="0" smtClean="0"/>
              <a:t>• </a:t>
            </a:r>
            <a:r>
              <a:rPr kumimoji="0" lang="en-GB" b="1" i="0" u="none" strike="noStrike" cap="none" normalizeH="0" baseline="0" dirty="0" smtClean="0">
                <a:ln>
                  <a:noFill/>
                </a:ln>
                <a:solidFill>
                  <a:schemeClr val="tx1"/>
                </a:solidFill>
                <a:effectLst/>
                <a:ea typeface="Times New Roman" pitchFamily="18" charset="0"/>
                <a:cs typeface="Times New Roman" pitchFamily="18" charset="0"/>
              </a:rPr>
              <a:t>Only plants grown under the yellow net achieved the desired number of 3 or more branches, but the difference was not significant compared to other nets.</a:t>
            </a:r>
            <a:r>
              <a:rPr lang="en-GB" dirty="0" smtClean="0"/>
              <a:t> </a:t>
            </a:r>
            <a:endParaRPr lang="hr-HR" dirty="0" smtClean="0"/>
          </a:p>
          <a:p>
            <a:pPr algn="just"/>
            <a:r>
              <a:rPr lang="en-GB" b="1" dirty="0" smtClean="0"/>
              <a:t>• These results obtained under the red net are probably due to the action of the shadow avoidance mechanism. The results of the shade avoidance mechanism include increased shoot growth and increased apical </a:t>
            </a:r>
            <a:r>
              <a:rPr lang="en-GB" b="1" dirty="0" smtClean="0"/>
              <a:t>dominance, </a:t>
            </a:r>
            <a:r>
              <a:rPr lang="en-GB" b="1" dirty="0" smtClean="0"/>
              <a:t>which was the case of cherry laurel saplings grown under red net. </a:t>
            </a:r>
            <a:endParaRPr kumimoji="0" lang="hr-HR" b="1" i="0" u="none" strike="noStrike" cap="none" normalizeH="0" baseline="0" dirty="0" smtClean="0">
              <a:ln>
                <a:noFill/>
              </a:ln>
              <a:solidFill>
                <a:schemeClr val="tx1"/>
              </a:solidFill>
              <a:effectLst/>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285728"/>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B050"/>
                </a:solidFill>
                <a:effectLst/>
                <a:ea typeface="Times New Roman" pitchFamily="18" charset="0"/>
                <a:cs typeface="Times New Roman" pitchFamily="18" charset="0"/>
              </a:rPr>
              <a:t>CONCLUSIONS</a:t>
            </a:r>
            <a:endParaRPr kumimoji="0" lang="en-GB" sz="2000" b="1" i="0" u="none" strike="noStrike" cap="none" normalizeH="0" baseline="0" dirty="0" smtClean="0">
              <a:ln>
                <a:noFill/>
              </a:ln>
              <a:solidFill>
                <a:srgbClr val="00B050"/>
              </a:solidFill>
              <a:effectLst/>
              <a:cs typeface="Arial" pitchFamily="34" charset="0"/>
            </a:endParaRPr>
          </a:p>
        </p:txBody>
      </p:sp>
      <p:sp>
        <p:nvSpPr>
          <p:cNvPr id="16386" name="Rectangle 2"/>
          <p:cNvSpPr>
            <a:spLocks noChangeArrowheads="1"/>
          </p:cNvSpPr>
          <p:nvPr/>
        </p:nvSpPr>
        <p:spPr bwMode="auto">
          <a:xfrm>
            <a:off x="0" y="1071546"/>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r-HR" sz="2400" b="1" i="0" u="none" strike="noStrike" cap="none" normalizeH="0" baseline="0" dirty="0" smtClean="0">
                <a:ln>
                  <a:noFill/>
                </a:ln>
                <a:solidFill>
                  <a:schemeClr val="tx1"/>
                </a:solidFill>
                <a:effectLst/>
                <a:ea typeface="Times New Roman" pitchFamily="18" charset="0"/>
                <a:cs typeface="Times New Roman" pitchFamily="18" charset="0"/>
              </a:rPr>
              <a:t>1. </a:t>
            </a:r>
            <a:r>
              <a:rPr kumimoji="0" lang="en-GB" sz="2400" b="1" i="0" u="none" strike="noStrike" cap="none" normalizeH="0" baseline="0" dirty="0" smtClean="0">
                <a:ln>
                  <a:noFill/>
                </a:ln>
                <a:solidFill>
                  <a:schemeClr val="tx1"/>
                </a:solidFill>
                <a:effectLst/>
                <a:ea typeface="Times New Roman" pitchFamily="18" charset="0"/>
                <a:cs typeface="Times New Roman" pitchFamily="18" charset="0"/>
              </a:rPr>
              <a:t>Since no significant differences were found in this study, it can be concluded that </a:t>
            </a:r>
            <a:r>
              <a:rPr kumimoji="0" lang="en-GB" sz="2400" b="1" i="0" u="sng" strike="noStrike" cap="none" normalizeH="0" baseline="0" dirty="0" smtClean="0">
                <a:ln>
                  <a:noFill/>
                </a:ln>
                <a:solidFill>
                  <a:schemeClr val="tx1"/>
                </a:solidFill>
                <a:effectLst/>
                <a:ea typeface="Times New Roman" pitchFamily="18" charset="0"/>
                <a:cs typeface="Times New Roman" pitchFamily="18" charset="0"/>
              </a:rPr>
              <a:t>green shade netting can still be used for cherry laurel saplings in nurseries. </a:t>
            </a:r>
            <a:endParaRPr kumimoji="0" lang="hr-HR" sz="2400" b="1" i="0" u="sng" strike="noStrike" cap="none" normalizeH="0" baseline="0" dirty="0" smtClean="0">
              <a:ln>
                <a:noFill/>
              </a:ln>
              <a:solidFill>
                <a:schemeClr val="tx1"/>
              </a:solidFill>
              <a:effectLst/>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hr-HR" sz="2400" b="1" dirty="0" smtClean="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hr-HR" sz="2400" b="1" i="0" u="none" strike="noStrike" cap="none" normalizeH="0" baseline="0" dirty="0" smtClean="0">
              <a:ln>
                <a:noFill/>
              </a:ln>
              <a:solidFill>
                <a:schemeClr val="tx1"/>
              </a:solidFill>
              <a:effectLst/>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hr-HR" sz="2400" b="1" i="0" u="none" strike="noStrike" cap="none" normalizeH="0" baseline="0" dirty="0" smtClean="0">
                <a:ln>
                  <a:noFill/>
                </a:ln>
                <a:solidFill>
                  <a:schemeClr val="tx1"/>
                </a:solidFill>
                <a:effectLst/>
                <a:ea typeface="Times New Roman" pitchFamily="18" charset="0"/>
                <a:cs typeface="Times New Roman" pitchFamily="18" charset="0"/>
              </a:rPr>
              <a:t>2. </a:t>
            </a:r>
            <a:r>
              <a:rPr kumimoji="0" lang="en-GB" sz="2400" b="1" i="0" u="none" strike="noStrike" cap="none" normalizeH="0" baseline="0" dirty="0" smtClean="0">
                <a:ln>
                  <a:noFill/>
                </a:ln>
                <a:solidFill>
                  <a:schemeClr val="tx1"/>
                </a:solidFill>
                <a:effectLst/>
                <a:ea typeface="Times New Roman" pitchFamily="18" charset="0"/>
                <a:cs typeface="Times New Roman" pitchFamily="18" charset="0"/>
              </a:rPr>
              <a:t>However, it should be noted that further studies are needed to </a:t>
            </a:r>
            <a:r>
              <a:rPr kumimoji="0" lang="en-GB" sz="2400" b="1" i="0" u="sng" strike="noStrike" cap="none" normalizeH="0" baseline="0" dirty="0" smtClean="0">
                <a:ln>
                  <a:noFill/>
                </a:ln>
                <a:solidFill>
                  <a:schemeClr val="tx1"/>
                </a:solidFill>
                <a:effectLst/>
                <a:ea typeface="Times New Roman" pitchFamily="18" charset="0"/>
                <a:cs typeface="Times New Roman" pitchFamily="18" charset="0"/>
              </a:rPr>
              <a:t>test this technology under other </a:t>
            </a:r>
            <a:r>
              <a:rPr kumimoji="0" lang="en-GB" sz="2400" b="1" i="0" u="sng" strike="noStrike" cap="none" normalizeH="0" baseline="0" dirty="0" err="1" smtClean="0">
                <a:ln>
                  <a:noFill/>
                </a:ln>
                <a:solidFill>
                  <a:schemeClr val="tx1"/>
                </a:solidFill>
                <a:effectLst/>
                <a:ea typeface="Times New Roman" pitchFamily="18" charset="0"/>
                <a:cs typeface="Times New Roman" pitchFamily="18" charset="0"/>
              </a:rPr>
              <a:t>agroecological</a:t>
            </a:r>
            <a:r>
              <a:rPr kumimoji="0" lang="en-GB" sz="2400" b="1" i="0" u="sng" strike="noStrike" cap="none" normalizeH="0" baseline="0" dirty="0" smtClean="0">
                <a:ln>
                  <a:noFill/>
                </a:ln>
                <a:solidFill>
                  <a:schemeClr val="tx1"/>
                </a:solidFill>
                <a:effectLst/>
                <a:ea typeface="Times New Roman" pitchFamily="18" charset="0"/>
                <a:cs typeface="Times New Roman" pitchFamily="18" charset="0"/>
              </a:rPr>
              <a:t> conditions and over several years in order to draw a definitive conclusion. </a:t>
            </a:r>
            <a:endParaRPr kumimoji="0" lang="hr-HR" sz="2400" b="1" i="0" u="sng" strike="noStrike" cap="none" normalizeH="0" baseline="0" dirty="0" smtClean="0">
              <a:ln>
                <a:noFill/>
              </a:ln>
              <a:solidFill>
                <a:schemeClr val="tx1"/>
              </a:solidFill>
              <a:effectLst/>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hr-HR" sz="2400" b="1" dirty="0" smtClean="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hr-HR" sz="2400" b="1" dirty="0" smtClean="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hr-HR" sz="2400" b="1" i="0" u="none" strike="noStrike" cap="none" normalizeH="0" baseline="0" dirty="0" smtClean="0">
                <a:ln>
                  <a:noFill/>
                </a:ln>
                <a:solidFill>
                  <a:schemeClr val="tx1"/>
                </a:solidFill>
                <a:effectLst/>
                <a:ea typeface="Times New Roman" pitchFamily="18" charset="0"/>
                <a:cs typeface="Times New Roman" pitchFamily="18" charset="0"/>
              </a:rPr>
              <a:t>3. </a:t>
            </a:r>
            <a:r>
              <a:rPr kumimoji="0" lang="en-GB" sz="2400" b="1" i="0" u="sng" strike="noStrike" cap="none" normalizeH="0" baseline="0" dirty="0" smtClean="0">
                <a:ln>
                  <a:noFill/>
                </a:ln>
                <a:solidFill>
                  <a:schemeClr val="tx1"/>
                </a:solidFill>
                <a:effectLst/>
                <a:ea typeface="Times New Roman" pitchFamily="18" charset="0"/>
                <a:cs typeface="Times New Roman" pitchFamily="18" charset="0"/>
              </a:rPr>
              <a:t>The yellow nets show a promising effect on the quality of cherry laurel saplings, as they promote branching.</a:t>
            </a:r>
            <a:endParaRPr kumimoji="0" lang="en-GB" sz="2400" b="1" i="0" u="sng"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1655.JPG"/>
          <p:cNvPicPr>
            <a:picLocks noChangeAspect="1"/>
          </p:cNvPicPr>
          <p:nvPr/>
        </p:nvPicPr>
        <p:blipFill>
          <a:blip r:embed="rId2" cstate="print"/>
          <a:stretch>
            <a:fillRect/>
          </a:stretch>
        </p:blipFill>
        <p:spPr>
          <a:xfrm>
            <a:off x="0" y="3"/>
            <a:ext cx="9144000" cy="6857998"/>
          </a:xfrm>
          <a:prstGeom prst="rect">
            <a:avLst/>
          </a:prstGeom>
        </p:spPr>
      </p:pic>
      <p:sp>
        <p:nvSpPr>
          <p:cNvPr id="7" name="Rectangle 6"/>
          <p:cNvSpPr/>
          <p:nvPr/>
        </p:nvSpPr>
        <p:spPr>
          <a:xfrm>
            <a:off x="0" y="5143512"/>
            <a:ext cx="9144000" cy="132343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hr-HR" sz="2000" u="sng" dirty="0" err="1" smtClean="0"/>
              <a:t>Contact</a:t>
            </a:r>
            <a:r>
              <a:rPr lang="hr-HR" sz="2000" u="sng" dirty="0" smtClean="0"/>
              <a:t> </a:t>
            </a:r>
            <a:r>
              <a:rPr lang="hr-HR" sz="2000" u="sng" dirty="0" err="1" smtClean="0"/>
              <a:t>questions</a:t>
            </a:r>
            <a:r>
              <a:rPr lang="hr-HR" sz="2000" b="1" u="sng" dirty="0" smtClean="0"/>
              <a:t>:</a:t>
            </a:r>
          </a:p>
          <a:p>
            <a:pPr algn="ctr"/>
            <a:endParaRPr lang="hr-HR" sz="2000" b="1" u="sng" dirty="0" smtClean="0"/>
          </a:p>
          <a:p>
            <a:pPr algn="ctr"/>
            <a:r>
              <a:rPr lang="hr-HR" sz="2000" b="1" dirty="0" err="1" smtClean="0"/>
              <a:t>drvodelic.damir</a:t>
            </a:r>
            <a:r>
              <a:rPr lang="hr-HR" sz="2000" b="1" dirty="0" smtClean="0"/>
              <a:t>@</a:t>
            </a:r>
            <a:r>
              <a:rPr lang="hr-HR" sz="2000" b="1" dirty="0" err="1" smtClean="0"/>
              <a:t>gmail.com</a:t>
            </a:r>
            <a:endParaRPr lang="hr-HR" sz="2000" b="1" dirty="0" smtClean="0"/>
          </a:p>
          <a:p>
            <a:pPr algn="ctr"/>
            <a:r>
              <a:rPr lang="hr-HR" sz="2000" b="1" dirty="0" err="1" smtClean="0"/>
              <a:t>ddrvodelic</a:t>
            </a:r>
            <a:r>
              <a:rPr lang="hr-HR" sz="2000" b="1" dirty="0" smtClean="0"/>
              <a:t>@</a:t>
            </a:r>
            <a:r>
              <a:rPr lang="hr-HR" sz="2000" b="1" dirty="0" err="1" smtClean="0"/>
              <a:t>inet.hr</a:t>
            </a:r>
            <a:endParaRPr lang="hr-HR" sz="2000" b="1" dirty="0" smtClean="0"/>
          </a:p>
        </p:txBody>
      </p:sp>
      <p:sp>
        <p:nvSpPr>
          <p:cNvPr id="10" name="Rectangle 9"/>
          <p:cNvSpPr/>
          <p:nvPr/>
        </p:nvSpPr>
        <p:spPr>
          <a:xfrm>
            <a:off x="0" y="1142984"/>
            <a:ext cx="9144000" cy="83099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dirty="0" smtClean="0"/>
              <a:t>Thank you for your attention</a:t>
            </a:r>
            <a:r>
              <a:rPr lang="hr-HR" sz="4800" dirty="0" smtClean="0"/>
              <a:t> !</a:t>
            </a:r>
            <a:endParaRPr lang="en-US"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0" y="214290"/>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B050"/>
                </a:solidFill>
                <a:effectLst/>
                <a:ea typeface="Times New Roman" pitchFamily="18" charset="0"/>
                <a:cs typeface="Times New Roman" pitchFamily="18" charset="0"/>
              </a:rPr>
              <a:t>INTRODUCTION</a:t>
            </a:r>
            <a:endParaRPr kumimoji="0" lang="en-GB" sz="2000" b="0" i="0" u="none" strike="noStrike" cap="none" normalizeH="0" baseline="0" dirty="0" smtClean="0">
              <a:ln>
                <a:noFill/>
              </a:ln>
              <a:solidFill>
                <a:srgbClr val="00B050"/>
              </a:solidFill>
              <a:effectLst/>
              <a:cs typeface="Arial" pitchFamily="34" charset="0"/>
            </a:endParaRPr>
          </a:p>
        </p:txBody>
      </p:sp>
      <p:sp>
        <p:nvSpPr>
          <p:cNvPr id="11" name="Rectangle 10"/>
          <p:cNvSpPr/>
          <p:nvPr/>
        </p:nvSpPr>
        <p:spPr>
          <a:xfrm>
            <a:off x="0" y="928670"/>
            <a:ext cx="9144000" cy="5632311"/>
          </a:xfrm>
          <a:prstGeom prst="rect">
            <a:avLst/>
          </a:prstGeom>
        </p:spPr>
        <p:txBody>
          <a:bodyPr wrap="square">
            <a:spAutoFit/>
          </a:bodyPr>
          <a:lstStyle/>
          <a:p>
            <a:pPr algn="just"/>
            <a:r>
              <a:rPr lang="en-GB" b="1" dirty="0" smtClean="0"/>
              <a:t>•</a:t>
            </a:r>
            <a:r>
              <a:rPr lang="hr-HR" b="1" dirty="0" smtClean="0"/>
              <a:t> </a:t>
            </a:r>
            <a:r>
              <a:rPr lang="en-GB" b="1" dirty="0" smtClean="0"/>
              <a:t>Laurel cherry (</a:t>
            </a:r>
            <a:r>
              <a:rPr lang="en-GB" b="1" i="1" dirty="0" err="1" smtClean="0"/>
              <a:t>Prunus</a:t>
            </a:r>
            <a:r>
              <a:rPr lang="en-GB" b="1" i="1" dirty="0" smtClean="0"/>
              <a:t> </a:t>
            </a:r>
            <a:r>
              <a:rPr lang="en-GB" b="1" i="1" dirty="0" err="1" smtClean="0"/>
              <a:t>laurocerasus</a:t>
            </a:r>
            <a:r>
              <a:rPr lang="en-GB" b="1" dirty="0" smtClean="0"/>
              <a:t> L.) is the bushy species most commonly used in</a:t>
            </a:r>
            <a:r>
              <a:rPr lang="hr-HR" b="1" dirty="0" smtClean="0"/>
              <a:t> </a:t>
            </a:r>
            <a:r>
              <a:rPr lang="en-GB" b="1" dirty="0" smtClean="0"/>
              <a:t>horticulture for planting hedges. </a:t>
            </a:r>
            <a:endParaRPr lang="hr-HR" b="1" dirty="0" smtClean="0"/>
          </a:p>
          <a:p>
            <a:pPr algn="just"/>
            <a:endParaRPr lang="hr-HR" b="1" dirty="0" smtClean="0"/>
          </a:p>
          <a:p>
            <a:pPr algn="just"/>
            <a:r>
              <a:rPr lang="en-GB" b="1" dirty="0" smtClean="0"/>
              <a:t>• Because of its easy cultivation and decorative leaves, it is often used in horticulture. It is a fast-growing, </a:t>
            </a:r>
            <a:r>
              <a:rPr lang="en-GB" b="1" dirty="0" err="1" smtClean="0"/>
              <a:t>heliophilic</a:t>
            </a:r>
            <a:r>
              <a:rPr lang="en-GB" b="1" dirty="0" smtClean="0"/>
              <a:t> </a:t>
            </a:r>
            <a:r>
              <a:rPr lang="en-GB" b="1" dirty="0" smtClean="0"/>
              <a:t>species that tolerates well shady locations, drought, pruning and air pollution, which makes this species ideal for urban horticulture. </a:t>
            </a:r>
            <a:endParaRPr lang="hr-HR" b="1" dirty="0" smtClean="0"/>
          </a:p>
          <a:p>
            <a:pPr algn="just"/>
            <a:endParaRPr lang="hr-HR" b="1" dirty="0" smtClean="0"/>
          </a:p>
          <a:p>
            <a:pPr algn="just"/>
            <a:endParaRPr lang="hr-HR" b="1" dirty="0" smtClean="0"/>
          </a:p>
          <a:p>
            <a:pPr algn="just"/>
            <a:endParaRPr lang="hr-HR" b="1" dirty="0" smtClean="0"/>
          </a:p>
          <a:p>
            <a:pPr algn="just"/>
            <a:endParaRPr lang="hr-HR" b="1" dirty="0" smtClean="0"/>
          </a:p>
          <a:p>
            <a:pPr algn="just"/>
            <a:endParaRPr lang="hr-HR" b="1" dirty="0" smtClean="0"/>
          </a:p>
          <a:p>
            <a:pPr algn="just"/>
            <a:endParaRPr lang="hr-HR" b="1" dirty="0" smtClean="0"/>
          </a:p>
          <a:p>
            <a:pPr algn="just"/>
            <a:endParaRPr lang="hr-HR" b="1" dirty="0" smtClean="0"/>
          </a:p>
          <a:p>
            <a:pPr algn="just"/>
            <a:endParaRPr lang="hr-HR" b="1" dirty="0" smtClean="0"/>
          </a:p>
          <a:p>
            <a:pPr algn="just"/>
            <a:endParaRPr lang="hr-HR" b="1" dirty="0" smtClean="0"/>
          </a:p>
          <a:p>
            <a:pPr algn="just"/>
            <a:endParaRPr lang="hr-HR" b="1" dirty="0" smtClean="0"/>
          </a:p>
          <a:p>
            <a:pPr algn="just"/>
            <a:endParaRPr lang="hr-HR" b="1" dirty="0" smtClean="0"/>
          </a:p>
          <a:p>
            <a:pPr algn="just"/>
            <a:endParaRPr lang="hr-HR" b="1" dirty="0" smtClean="0"/>
          </a:p>
          <a:p>
            <a:pPr algn="just"/>
            <a:r>
              <a:rPr lang="en-GB" b="1" dirty="0" smtClean="0"/>
              <a:t>• In Croatia, it is a very popular species in nurseries and garden centres for planting hedges for many years (and still today), as its price is low compared to the benefits it offers. </a:t>
            </a:r>
            <a:endParaRPr lang="hr-HR" dirty="0"/>
          </a:p>
        </p:txBody>
      </p:sp>
      <p:pic>
        <p:nvPicPr>
          <p:cNvPr id="29700" name="Picture 4" descr="D:\Moji dokumenti\simpoziji\GREEN2022\lovorvišnja\slike lovorvišnja\DSCF0012.JPG"/>
          <p:cNvPicPr>
            <a:picLocks noChangeAspect="1" noChangeArrowheads="1"/>
          </p:cNvPicPr>
          <p:nvPr/>
        </p:nvPicPr>
        <p:blipFill>
          <a:blip r:embed="rId2" cstate="print"/>
          <a:srcRect/>
          <a:stretch>
            <a:fillRect/>
          </a:stretch>
        </p:blipFill>
        <p:spPr bwMode="auto">
          <a:xfrm>
            <a:off x="571472" y="2714620"/>
            <a:ext cx="3840000" cy="2880000"/>
          </a:xfrm>
          <a:prstGeom prst="rect">
            <a:avLst/>
          </a:prstGeom>
          <a:noFill/>
        </p:spPr>
      </p:pic>
      <p:pic>
        <p:nvPicPr>
          <p:cNvPr id="29701" name="Picture 5" descr="D:\Moji dokumenti\simpoziji\GREEN2022\lovorvišnja\slike lovorvišnja\DSCF0011.JPG"/>
          <p:cNvPicPr>
            <a:picLocks noChangeAspect="1" noChangeArrowheads="1"/>
          </p:cNvPicPr>
          <p:nvPr/>
        </p:nvPicPr>
        <p:blipFill>
          <a:blip r:embed="rId3" cstate="print"/>
          <a:srcRect/>
          <a:stretch>
            <a:fillRect/>
          </a:stretch>
        </p:blipFill>
        <p:spPr bwMode="auto">
          <a:xfrm>
            <a:off x="4643438" y="2714620"/>
            <a:ext cx="3840000" cy="2880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57166"/>
            <a:ext cx="9144000" cy="646331"/>
          </a:xfrm>
          <a:prstGeom prst="rect">
            <a:avLst/>
          </a:prstGeom>
        </p:spPr>
        <p:txBody>
          <a:bodyPr wrap="square">
            <a:spAutoFit/>
          </a:bodyPr>
          <a:lstStyle/>
          <a:p>
            <a:r>
              <a:rPr lang="en-GB" b="1" dirty="0" smtClean="0"/>
              <a:t>• Cherry laurel is propagated commercially by stem cuttings that are rooted between June and April. </a:t>
            </a:r>
            <a:endParaRPr lang="hr-HR" dirty="0"/>
          </a:p>
        </p:txBody>
      </p:sp>
      <p:pic>
        <p:nvPicPr>
          <p:cNvPr id="28673" name="Picture 1" descr="D:\Moji dokumenti\simpoziji\GREEN2022\lovorvišnja\slike lovorvišnja\reznica.jpg"/>
          <p:cNvPicPr>
            <a:picLocks noChangeAspect="1" noChangeArrowheads="1"/>
          </p:cNvPicPr>
          <p:nvPr/>
        </p:nvPicPr>
        <p:blipFill>
          <a:blip r:embed="rId2"/>
          <a:srcRect/>
          <a:stretch>
            <a:fillRect/>
          </a:stretch>
        </p:blipFill>
        <p:spPr bwMode="auto">
          <a:xfrm>
            <a:off x="214282" y="1000108"/>
            <a:ext cx="4290995" cy="5715040"/>
          </a:xfrm>
          <a:prstGeom prst="rect">
            <a:avLst/>
          </a:prstGeom>
          <a:noFill/>
        </p:spPr>
      </p:pic>
      <p:pic>
        <p:nvPicPr>
          <p:cNvPr id="28674" name="Picture 2" descr="D:\Moji dokumenti\simpoziji\GREEN2022\lovorvišnja\slike lovorvišnja\reznica nakon 110 dana.jpg"/>
          <p:cNvPicPr>
            <a:picLocks noChangeAspect="1" noChangeArrowheads="1"/>
          </p:cNvPicPr>
          <p:nvPr/>
        </p:nvPicPr>
        <p:blipFill>
          <a:blip r:embed="rId3"/>
          <a:srcRect/>
          <a:stretch>
            <a:fillRect/>
          </a:stretch>
        </p:blipFill>
        <p:spPr bwMode="auto">
          <a:xfrm>
            <a:off x="4625559" y="1000108"/>
            <a:ext cx="4273966" cy="5700712"/>
          </a:xfrm>
          <a:prstGeom prst="rect">
            <a:avLst/>
          </a:prstGeom>
          <a:noFill/>
        </p:spPr>
      </p:pic>
      <p:sp>
        <p:nvSpPr>
          <p:cNvPr id="12" name="Rectangle 11"/>
          <p:cNvSpPr/>
          <p:nvPr/>
        </p:nvSpPr>
        <p:spPr>
          <a:xfrm>
            <a:off x="214282" y="6286520"/>
            <a:ext cx="4286280" cy="369332"/>
          </a:xfrm>
          <a:prstGeom prst="rect">
            <a:avLst/>
          </a:prstGeom>
        </p:spPr>
        <p:txBody>
          <a:bodyPr wrap="square">
            <a:spAutoFit/>
          </a:bodyPr>
          <a:lstStyle/>
          <a:p>
            <a:pPr algn="ctr"/>
            <a:r>
              <a:rPr lang="en-GB" b="1" dirty="0" smtClean="0">
                <a:solidFill>
                  <a:schemeClr val="bg1"/>
                </a:solidFill>
              </a:rPr>
              <a:t>Cherry laurel stem cuttings </a:t>
            </a:r>
            <a:endParaRPr lang="hr-HR" dirty="0">
              <a:solidFill>
                <a:schemeClr val="bg1"/>
              </a:solidFill>
            </a:endParaRPr>
          </a:p>
        </p:txBody>
      </p:sp>
      <p:sp>
        <p:nvSpPr>
          <p:cNvPr id="14" name="Rectangle 13"/>
          <p:cNvSpPr/>
          <p:nvPr/>
        </p:nvSpPr>
        <p:spPr>
          <a:xfrm>
            <a:off x="4643438" y="6072207"/>
            <a:ext cx="4286280" cy="642942"/>
          </a:xfrm>
          <a:prstGeom prst="rect">
            <a:avLst/>
          </a:prstGeom>
        </p:spPr>
        <p:txBody>
          <a:bodyPr wrap="square">
            <a:spAutoFit/>
          </a:bodyPr>
          <a:lstStyle/>
          <a:p>
            <a:pPr algn="ctr"/>
            <a:r>
              <a:rPr lang="hr-HR" b="1" dirty="0" smtClean="0">
                <a:solidFill>
                  <a:schemeClr val="bg1"/>
                </a:solidFill>
              </a:rPr>
              <a:t>R</a:t>
            </a:r>
            <a:r>
              <a:rPr lang="en-US" b="1" dirty="0" err="1" smtClean="0">
                <a:solidFill>
                  <a:schemeClr val="bg1"/>
                </a:solidFill>
              </a:rPr>
              <a:t>ooted</a:t>
            </a:r>
            <a:r>
              <a:rPr lang="en-US" b="1" dirty="0" smtClean="0">
                <a:solidFill>
                  <a:schemeClr val="bg1"/>
                </a:solidFill>
              </a:rPr>
              <a:t> </a:t>
            </a:r>
            <a:r>
              <a:rPr lang="en-GB" b="1" dirty="0" smtClean="0">
                <a:solidFill>
                  <a:schemeClr val="bg1"/>
                </a:solidFill>
              </a:rPr>
              <a:t>Cherry laurel stem cuttings </a:t>
            </a:r>
            <a:endParaRPr lang="hr-HR" b="1" dirty="0" smtClean="0">
              <a:solidFill>
                <a:schemeClr val="bg1"/>
              </a:solidFill>
            </a:endParaRPr>
          </a:p>
          <a:p>
            <a:pPr algn="ctr"/>
            <a:r>
              <a:rPr lang="en-US" b="1" dirty="0" smtClean="0">
                <a:solidFill>
                  <a:schemeClr val="bg1"/>
                </a:solidFill>
              </a:rPr>
              <a:t>110 days from picking</a:t>
            </a:r>
            <a:endParaRPr lang="hr-HR"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00042"/>
            <a:ext cx="9144000" cy="1754326"/>
          </a:xfrm>
          <a:prstGeom prst="rect">
            <a:avLst/>
          </a:prstGeom>
        </p:spPr>
        <p:txBody>
          <a:bodyPr wrap="square">
            <a:spAutoFit/>
          </a:bodyPr>
          <a:lstStyle/>
          <a:p>
            <a:pPr algn="just"/>
            <a:r>
              <a:rPr lang="en-GB" b="1" dirty="0" smtClean="0"/>
              <a:t>• The use of plastic nets in the nursery production of many ornamental species is considered standard. Plastic nets consists of plastic threads (usually high-density polyethylene) that are woven or knitted to form a regular porous geometric structure through which fluids (gases and liquids) can pass. In this way, the mesh provides physical protection of plants from</a:t>
            </a:r>
            <a:r>
              <a:rPr lang="hr-HR" b="1" dirty="0" smtClean="0"/>
              <a:t> </a:t>
            </a:r>
            <a:r>
              <a:rPr lang="en-GB" b="1" dirty="0" smtClean="0"/>
              <a:t>environmental hazards such as excessive sunlight, hail, wind, frost, and/or flying pests (insects, birds, bats) </a:t>
            </a:r>
            <a:endParaRPr lang="hr-HR" dirty="0"/>
          </a:p>
        </p:txBody>
      </p:sp>
      <p:pic>
        <p:nvPicPr>
          <p:cNvPr id="27649" name="Picture 1" descr="D:\Moje slike\slike\šumski vrt04042019\zaštita lijehe od napada ptica i zasjenjivanje ponika prvo ljeto.JPG"/>
          <p:cNvPicPr>
            <a:picLocks noChangeAspect="1" noChangeArrowheads="1"/>
          </p:cNvPicPr>
          <p:nvPr/>
        </p:nvPicPr>
        <p:blipFill>
          <a:blip r:embed="rId2"/>
          <a:srcRect/>
          <a:stretch>
            <a:fillRect/>
          </a:stretch>
        </p:blipFill>
        <p:spPr bwMode="auto">
          <a:xfrm>
            <a:off x="214282" y="2357430"/>
            <a:ext cx="3071834" cy="4095779"/>
          </a:xfrm>
          <a:prstGeom prst="rect">
            <a:avLst/>
          </a:prstGeom>
          <a:noFill/>
        </p:spPr>
      </p:pic>
      <p:pic>
        <p:nvPicPr>
          <p:cNvPr id="27650" name="Picture 2" descr="D:\Moji dokumenti\simpoziji\GREEN2022\lovorvišnja\slike lovorvišnja\Picture 226.jpg"/>
          <p:cNvPicPr>
            <a:picLocks noChangeAspect="1" noChangeArrowheads="1"/>
          </p:cNvPicPr>
          <p:nvPr/>
        </p:nvPicPr>
        <p:blipFill>
          <a:blip r:embed="rId3" cstate="print"/>
          <a:srcRect/>
          <a:stretch>
            <a:fillRect/>
          </a:stretch>
        </p:blipFill>
        <p:spPr bwMode="auto">
          <a:xfrm>
            <a:off x="3500430" y="2357430"/>
            <a:ext cx="5459262" cy="409444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D:\Moji dokumenti\simpoziji\GREEN2022\lovorvišnja\slike lovorvišnja\DSCF001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0" name="Rectangle 9"/>
          <p:cNvSpPr/>
          <p:nvPr/>
        </p:nvSpPr>
        <p:spPr>
          <a:xfrm>
            <a:off x="0" y="6488668"/>
            <a:ext cx="9144000" cy="369332"/>
          </a:xfrm>
          <a:prstGeom prst="rect">
            <a:avLst/>
          </a:prstGeom>
        </p:spPr>
        <p:txBody>
          <a:bodyPr wrap="square">
            <a:spAutoFit/>
          </a:bodyPr>
          <a:lstStyle/>
          <a:p>
            <a:pPr algn="ctr"/>
            <a:r>
              <a:rPr lang="en-US" dirty="0" smtClean="0">
                <a:solidFill>
                  <a:schemeClr val="bg1"/>
                </a:solidFill>
              </a:rPr>
              <a:t>Damage </a:t>
            </a:r>
            <a:r>
              <a:rPr lang="hr-HR" dirty="0" smtClean="0">
                <a:solidFill>
                  <a:schemeClr val="bg1"/>
                </a:solidFill>
              </a:rPr>
              <a:t>on </a:t>
            </a:r>
            <a:r>
              <a:rPr lang="hr-HR" dirty="0" err="1" smtClean="0">
                <a:solidFill>
                  <a:schemeClr val="bg1"/>
                </a:solidFill>
              </a:rPr>
              <a:t>the</a:t>
            </a:r>
            <a:r>
              <a:rPr lang="hr-HR" dirty="0" smtClean="0">
                <a:solidFill>
                  <a:schemeClr val="bg1"/>
                </a:solidFill>
              </a:rPr>
              <a:t> </a:t>
            </a:r>
            <a:r>
              <a:rPr lang="hr-HR" dirty="0" err="1" smtClean="0">
                <a:solidFill>
                  <a:schemeClr val="bg1"/>
                </a:solidFill>
              </a:rPr>
              <a:t>leaves</a:t>
            </a:r>
            <a:r>
              <a:rPr lang="hr-HR" dirty="0" smtClean="0">
                <a:solidFill>
                  <a:schemeClr val="bg1"/>
                </a:solidFill>
              </a:rPr>
              <a:t> </a:t>
            </a:r>
            <a:r>
              <a:rPr lang="hr-HR" dirty="0" err="1" smtClean="0">
                <a:solidFill>
                  <a:schemeClr val="bg1"/>
                </a:solidFill>
              </a:rPr>
              <a:t>from</a:t>
            </a:r>
            <a:r>
              <a:rPr lang="hr-HR" dirty="0" smtClean="0">
                <a:solidFill>
                  <a:schemeClr val="bg1"/>
                </a:solidFill>
              </a:rPr>
              <a:t> d</a:t>
            </a:r>
            <a:r>
              <a:rPr lang="en-US" dirty="0" err="1" smtClean="0">
                <a:solidFill>
                  <a:schemeClr val="bg1"/>
                </a:solidFill>
              </a:rPr>
              <a:t>irect</a:t>
            </a:r>
            <a:r>
              <a:rPr lang="en-US" dirty="0" smtClean="0">
                <a:solidFill>
                  <a:schemeClr val="bg1"/>
                </a:solidFill>
              </a:rPr>
              <a:t> </a:t>
            </a:r>
            <a:r>
              <a:rPr lang="hr-HR" dirty="0" smtClean="0">
                <a:solidFill>
                  <a:schemeClr val="bg1"/>
                </a:solidFill>
              </a:rPr>
              <a:t>s</a:t>
            </a:r>
            <a:r>
              <a:rPr lang="en-US" dirty="0" smtClean="0">
                <a:solidFill>
                  <a:schemeClr val="bg1"/>
                </a:solidFill>
              </a:rPr>
              <a:t>un (</a:t>
            </a:r>
            <a:r>
              <a:rPr lang="hr-HR" dirty="0" smtClean="0">
                <a:solidFill>
                  <a:schemeClr val="bg1"/>
                </a:solidFill>
              </a:rPr>
              <a:t>w</a:t>
            </a:r>
            <a:r>
              <a:rPr lang="en-US" dirty="0" err="1" smtClean="0">
                <a:solidFill>
                  <a:schemeClr val="bg1"/>
                </a:solidFill>
              </a:rPr>
              <a:t>estern</a:t>
            </a:r>
            <a:r>
              <a:rPr lang="en-US" dirty="0" smtClean="0">
                <a:solidFill>
                  <a:schemeClr val="bg1"/>
                </a:solidFill>
              </a:rPr>
              <a:t> </a:t>
            </a:r>
            <a:r>
              <a:rPr lang="hr-HR" dirty="0" smtClean="0">
                <a:solidFill>
                  <a:schemeClr val="bg1"/>
                </a:solidFill>
              </a:rPr>
              <a:t>e</a:t>
            </a:r>
            <a:r>
              <a:rPr lang="en-US" dirty="0" err="1" smtClean="0">
                <a:solidFill>
                  <a:schemeClr val="bg1"/>
                </a:solidFill>
              </a:rPr>
              <a:t>xpositions</a:t>
            </a:r>
            <a:r>
              <a:rPr lang="en-US" dirty="0" smtClean="0">
                <a:solidFill>
                  <a:schemeClr val="bg1"/>
                </a:solidFill>
              </a:rPr>
              <a:t>)</a:t>
            </a:r>
            <a:endParaRPr lang="hr-HR"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28604"/>
            <a:ext cx="9144000" cy="1754326"/>
          </a:xfrm>
          <a:prstGeom prst="rect">
            <a:avLst/>
          </a:prstGeom>
        </p:spPr>
        <p:txBody>
          <a:bodyPr wrap="square">
            <a:spAutoFit/>
          </a:bodyPr>
          <a:lstStyle/>
          <a:p>
            <a:pPr algn="just"/>
            <a:r>
              <a:rPr lang="en-GB" b="1" dirty="0" smtClean="0"/>
              <a:t>• </a:t>
            </a:r>
            <a:r>
              <a:rPr lang="en-GB" b="1" dirty="0" err="1" smtClean="0"/>
              <a:t>Photoselective</a:t>
            </a:r>
            <a:r>
              <a:rPr lang="en-GB" b="1" dirty="0" smtClean="0"/>
              <a:t> netting is an emerging technology by which the netting is used to modify the quality of the transmitted light, in addition to its basic protective. It was originally developed for ornamental species to create a "smart shade" that outperforms the traditionally used black netting. Because the nets consist of holes in addition to translucent, </a:t>
            </a:r>
            <a:r>
              <a:rPr lang="en-GB" b="1" dirty="0" err="1" smtClean="0"/>
              <a:t>photoselective</a:t>
            </a:r>
            <a:r>
              <a:rPr lang="en-GB" b="1" dirty="0" smtClean="0"/>
              <a:t> plastic filaments, they create a mixture of natural, unmodified light passing through the holes and diffuse, spectrally modified light emitted by the </a:t>
            </a:r>
            <a:r>
              <a:rPr lang="en-GB" b="1" dirty="0" err="1" smtClean="0"/>
              <a:t>photoselective</a:t>
            </a:r>
            <a:r>
              <a:rPr lang="en-GB" b="1" dirty="0" smtClean="0"/>
              <a:t> filaments</a:t>
            </a:r>
            <a:endParaRPr lang="hr-HR" dirty="0"/>
          </a:p>
        </p:txBody>
      </p:sp>
      <p:pic>
        <p:nvPicPr>
          <p:cNvPr id="7" name="Picture 6" descr="11052021.JPG"/>
          <p:cNvPicPr>
            <a:picLocks noChangeAspect="1"/>
          </p:cNvPicPr>
          <p:nvPr/>
        </p:nvPicPr>
        <p:blipFill>
          <a:blip r:embed="rId2" cstate="print"/>
          <a:stretch>
            <a:fillRect/>
          </a:stretch>
        </p:blipFill>
        <p:spPr>
          <a:xfrm>
            <a:off x="1428728" y="2214554"/>
            <a:ext cx="6000792" cy="45005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85728"/>
            <a:ext cx="9144000" cy="2862322"/>
          </a:xfrm>
          <a:prstGeom prst="rect">
            <a:avLst/>
          </a:prstGeom>
        </p:spPr>
        <p:txBody>
          <a:bodyPr wrap="square">
            <a:spAutoFit/>
          </a:bodyPr>
          <a:lstStyle/>
          <a:p>
            <a:pPr algn="just"/>
            <a:r>
              <a:rPr lang="en-GB" b="1" dirty="0" smtClean="0"/>
              <a:t>• The relative amount of modified versus unmodified light, as well as the shading factor, is determined by the knit design/density and the chromatic and light-dispersive additives</a:t>
            </a:r>
            <a:r>
              <a:rPr lang="hr-HR" b="1" dirty="0" smtClean="0"/>
              <a:t>. </a:t>
            </a:r>
          </a:p>
          <a:p>
            <a:pPr algn="just"/>
            <a:endParaRPr lang="hr-HR" b="1" dirty="0" smtClean="0"/>
          </a:p>
          <a:p>
            <a:pPr algn="just"/>
            <a:r>
              <a:rPr lang="en-GB" b="1" dirty="0" smtClean="0"/>
              <a:t>• Many studies have reported that the application of </a:t>
            </a:r>
            <a:r>
              <a:rPr lang="en-GB" b="1" dirty="0" err="1" smtClean="0"/>
              <a:t>photoselective</a:t>
            </a:r>
            <a:r>
              <a:rPr lang="en-GB" b="1" dirty="0" smtClean="0"/>
              <a:t> netting can differentially affect the vegetative characteristics of ornamental and fruit species</a:t>
            </a:r>
            <a:r>
              <a:rPr lang="hr-HR" b="1" dirty="0" smtClean="0"/>
              <a:t>.</a:t>
            </a:r>
            <a:r>
              <a:rPr lang="en-GB" b="1" dirty="0" smtClean="0"/>
              <a:t> </a:t>
            </a:r>
            <a:endParaRPr lang="hr-HR" b="1" dirty="0" smtClean="0"/>
          </a:p>
          <a:p>
            <a:pPr algn="just"/>
            <a:endParaRPr lang="hr-HR" b="1" dirty="0" smtClean="0"/>
          </a:p>
          <a:p>
            <a:pPr algn="just"/>
            <a:r>
              <a:rPr lang="en-GB" b="1" dirty="0" smtClean="0"/>
              <a:t>• Therefore, the objective of this study was to test the ability of different </a:t>
            </a:r>
            <a:r>
              <a:rPr lang="en-GB" b="1" dirty="0" err="1" smtClean="0"/>
              <a:t>photoselective</a:t>
            </a:r>
            <a:r>
              <a:rPr lang="en-GB" b="1" dirty="0" smtClean="0"/>
              <a:t> nets to influence the vegetative characteristics of cherry laurel in a way that increases ornamental value and, consequently, the profitability of cultivation.</a:t>
            </a:r>
            <a:endParaRPr lang="hr-HR" b="1" dirty="0" smtClean="0"/>
          </a:p>
          <a:p>
            <a:pPr algn="just"/>
            <a:endParaRPr lang="hr-HR" dirty="0"/>
          </a:p>
        </p:txBody>
      </p:sp>
      <p:sp>
        <p:nvSpPr>
          <p:cNvPr id="24577" name="Rectangle 1"/>
          <p:cNvSpPr>
            <a:spLocks noChangeArrowheads="1"/>
          </p:cNvSpPr>
          <p:nvPr/>
        </p:nvSpPr>
        <p:spPr bwMode="auto">
          <a:xfrm>
            <a:off x="0" y="3214686"/>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B050"/>
                </a:solidFill>
                <a:effectLst/>
                <a:ea typeface="Times New Roman" pitchFamily="18" charset="0"/>
                <a:cs typeface="Times New Roman" pitchFamily="18" charset="0"/>
              </a:rPr>
              <a:t>MATERIALS AND METHODS</a:t>
            </a:r>
            <a:endParaRPr kumimoji="0" lang="en-GB" sz="2000" b="0" i="0" u="none" strike="noStrike" cap="none" normalizeH="0" baseline="0" dirty="0" smtClean="0">
              <a:ln>
                <a:noFill/>
              </a:ln>
              <a:solidFill>
                <a:srgbClr val="00B050"/>
              </a:solidFill>
              <a:effectLst/>
              <a:cs typeface="Arial" pitchFamily="34" charset="0"/>
            </a:endParaRPr>
          </a:p>
        </p:txBody>
      </p:sp>
      <p:sp>
        <p:nvSpPr>
          <p:cNvPr id="24578" name="Rectangle 2"/>
          <p:cNvSpPr>
            <a:spLocks noChangeArrowheads="1"/>
          </p:cNvSpPr>
          <p:nvPr/>
        </p:nvSpPr>
        <p:spPr bwMode="auto">
          <a:xfrm>
            <a:off x="0" y="4071942"/>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GB" b="1" dirty="0" smtClean="0"/>
              <a:t>• </a:t>
            </a:r>
            <a:r>
              <a:rPr kumimoji="0" lang="en-GB" b="1" i="0" u="none" strike="noStrike" cap="none" normalizeH="0" baseline="0" dirty="0" smtClean="0">
                <a:ln>
                  <a:noFill/>
                </a:ln>
                <a:solidFill>
                  <a:schemeClr val="tx1"/>
                </a:solidFill>
                <a:effectLst/>
                <a:ea typeface="Times New Roman" pitchFamily="18" charset="0"/>
                <a:cs typeface="Times New Roman" pitchFamily="18" charset="0"/>
              </a:rPr>
              <a:t>The study was conducted </a:t>
            </a:r>
            <a:r>
              <a:rPr kumimoji="0" lang="hr-HR" b="1" i="0" u="none" strike="noStrike" cap="none" normalizeH="0" baseline="0" dirty="0" err="1" smtClean="0">
                <a:ln>
                  <a:noFill/>
                </a:ln>
                <a:solidFill>
                  <a:schemeClr val="tx1"/>
                </a:solidFill>
                <a:effectLst/>
                <a:ea typeface="Times New Roman" pitchFamily="18" charset="0"/>
                <a:cs typeface="Times New Roman" pitchFamily="18" charset="0"/>
              </a:rPr>
              <a:t>from</a:t>
            </a:r>
            <a:r>
              <a:rPr kumimoji="0" lang="hr-HR" b="1" i="0" u="none" strike="noStrike" cap="none" normalizeH="0" dirty="0" smtClean="0">
                <a:ln>
                  <a:noFill/>
                </a:ln>
                <a:solidFill>
                  <a:schemeClr val="tx1"/>
                </a:solidFill>
                <a:effectLst/>
                <a:ea typeface="Times New Roman" pitchFamily="18" charset="0"/>
                <a:cs typeface="Times New Roman" pitchFamily="18" charset="0"/>
              </a:rPr>
              <a:t> </a:t>
            </a:r>
            <a:r>
              <a:rPr kumimoji="0" lang="en-GB" b="1" i="0" u="none" strike="noStrike" cap="none" normalizeH="0" baseline="0" dirty="0" smtClean="0">
                <a:ln>
                  <a:noFill/>
                </a:ln>
                <a:solidFill>
                  <a:schemeClr val="tx1"/>
                </a:solidFill>
                <a:effectLst/>
                <a:ea typeface="Times New Roman" pitchFamily="18" charset="0"/>
                <a:cs typeface="Times New Roman" pitchFamily="18" charset="0"/>
              </a:rPr>
              <a:t>2019 </a:t>
            </a:r>
            <a:r>
              <a:rPr kumimoji="0" lang="hr-HR" b="1" i="0" u="none" strike="noStrike" cap="none" normalizeH="0" baseline="0" dirty="0" smtClean="0">
                <a:ln>
                  <a:noFill/>
                </a:ln>
                <a:solidFill>
                  <a:schemeClr val="tx1"/>
                </a:solidFill>
                <a:effectLst/>
                <a:ea typeface="Times New Roman" pitchFamily="18" charset="0"/>
                <a:cs typeface="Times New Roman" pitchFamily="18" charset="0"/>
              </a:rPr>
              <a:t>to</a:t>
            </a:r>
            <a:r>
              <a:rPr kumimoji="0" lang="hr-HR" b="1" i="0" u="none" strike="noStrike" cap="none" normalizeH="0" dirty="0" smtClean="0">
                <a:ln>
                  <a:noFill/>
                </a:ln>
                <a:solidFill>
                  <a:schemeClr val="tx1"/>
                </a:solidFill>
                <a:effectLst/>
                <a:ea typeface="Times New Roman" pitchFamily="18" charset="0"/>
                <a:cs typeface="Times New Roman" pitchFamily="18" charset="0"/>
              </a:rPr>
              <a:t> </a:t>
            </a:r>
            <a:r>
              <a:rPr kumimoji="0" lang="en-GB" b="1" i="0" u="none" strike="noStrike" cap="none" normalizeH="0" baseline="0" dirty="0" smtClean="0">
                <a:ln>
                  <a:noFill/>
                </a:ln>
                <a:solidFill>
                  <a:schemeClr val="tx1"/>
                </a:solidFill>
                <a:effectLst/>
                <a:ea typeface="Times New Roman" pitchFamily="18" charset="0"/>
                <a:cs typeface="Times New Roman" pitchFamily="18" charset="0"/>
              </a:rPr>
              <a:t>202</a:t>
            </a:r>
            <a:r>
              <a:rPr kumimoji="0" lang="hr-HR" b="1" i="0" u="none" strike="noStrike" cap="none" normalizeH="0" baseline="0" dirty="0" smtClean="0">
                <a:ln>
                  <a:noFill/>
                </a:ln>
                <a:solidFill>
                  <a:schemeClr val="tx1"/>
                </a:solidFill>
                <a:effectLst/>
                <a:ea typeface="Times New Roman" pitchFamily="18" charset="0"/>
                <a:cs typeface="Times New Roman" pitchFamily="18" charset="0"/>
              </a:rPr>
              <a:t>1</a:t>
            </a:r>
            <a:r>
              <a:rPr kumimoji="0" lang="en-GB" b="1" i="0" u="none" strike="noStrike" cap="none" normalizeH="0" baseline="0" dirty="0" smtClean="0">
                <a:ln>
                  <a:noFill/>
                </a:ln>
                <a:solidFill>
                  <a:schemeClr val="tx1"/>
                </a:solidFill>
                <a:effectLst/>
                <a:ea typeface="Times New Roman" pitchFamily="18" charset="0"/>
                <a:cs typeface="Times New Roman" pitchFamily="18" charset="0"/>
              </a:rPr>
              <a:t> in the nursery of the Faculty of Forestry and Wood Technology in Zagreb, Croatia. </a:t>
            </a:r>
            <a:endParaRPr kumimoji="0" lang="hr-HR" b="1" i="0" u="none" strike="noStrike" cap="none" normalizeH="0" baseline="0" dirty="0" smtClean="0">
              <a:ln>
                <a:noFill/>
              </a:ln>
              <a:solidFill>
                <a:schemeClr val="tx1"/>
              </a:solidFill>
              <a:effectLst/>
              <a:ea typeface="Times New Roman" pitchFamily="18" charset="0"/>
              <a:cs typeface="Times New Roman" pitchFamily="18" charset="0"/>
            </a:endParaRPr>
          </a:p>
          <a:p>
            <a:pPr lvl="0" algn="just" fontAlgn="base">
              <a:spcBef>
                <a:spcPct val="0"/>
              </a:spcBef>
              <a:spcAft>
                <a:spcPct val="0"/>
              </a:spcAft>
            </a:pPr>
            <a:r>
              <a:rPr lang="en-GB" b="1" dirty="0" smtClean="0"/>
              <a:t>• </a:t>
            </a:r>
            <a:r>
              <a:rPr kumimoji="0" lang="en-GB" b="1" i="0" u="none" strike="noStrike" cap="none" normalizeH="0" baseline="0" dirty="0" smtClean="0">
                <a:ln>
                  <a:noFill/>
                </a:ln>
                <a:solidFill>
                  <a:schemeClr val="tx1"/>
                </a:solidFill>
                <a:effectLst/>
                <a:ea typeface="Times New Roman" pitchFamily="18" charset="0"/>
                <a:cs typeface="Times New Roman" pitchFamily="18" charset="0"/>
              </a:rPr>
              <a:t>Rooted cherry laurel cuttings from a heated greenhouse were planted 10 x 20 cm apart in in outdoor beds on June 28, 2019. </a:t>
            </a:r>
            <a:endParaRPr kumimoji="0" lang="hr-HR" b="1" i="0" u="none" strike="noStrike" cap="none" normalizeH="0" baseline="0" dirty="0" smtClean="0">
              <a:ln>
                <a:noFill/>
              </a:ln>
              <a:solidFill>
                <a:schemeClr val="tx1"/>
              </a:solidFill>
              <a:effectLst/>
              <a:ea typeface="Times New Roman" pitchFamily="18" charset="0"/>
              <a:cs typeface="Times New Roman" pitchFamily="18" charset="0"/>
            </a:endParaRPr>
          </a:p>
          <a:p>
            <a:pPr lvl="0" algn="just" fontAlgn="base">
              <a:spcBef>
                <a:spcPct val="0"/>
              </a:spcBef>
              <a:spcAft>
                <a:spcPct val="0"/>
              </a:spcAft>
            </a:pPr>
            <a:r>
              <a:rPr lang="en-GB" b="1" dirty="0" smtClean="0"/>
              <a:t>• </a:t>
            </a:r>
            <a:r>
              <a:rPr kumimoji="0" lang="en-GB" b="1" i="0" u="none" strike="noStrike" cap="none" normalizeH="0" baseline="0" dirty="0" smtClean="0">
                <a:ln>
                  <a:noFill/>
                </a:ln>
                <a:solidFill>
                  <a:schemeClr val="tx1"/>
                </a:solidFill>
                <a:effectLst/>
                <a:ea typeface="Times New Roman" pitchFamily="18" charset="0"/>
                <a:cs typeface="Times New Roman" pitchFamily="18" charset="0"/>
              </a:rPr>
              <a:t>Three </a:t>
            </a:r>
            <a:r>
              <a:rPr kumimoji="0" lang="en-GB" b="1" i="0" u="none" strike="noStrike" cap="none" normalizeH="0" baseline="0" dirty="0" err="1" smtClean="0">
                <a:ln>
                  <a:noFill/>
                </a:ln>
                <a:solidFill>
                  <a:schemeClr val="tx1"/>
                </a:solidFill>
                <a:effectLst/>
                <a:ea typeface="Times New Roman" pitchFamily="18" charset="0"/>
                <a:cs typeface="Times New Roman" pitchFamily="18" charset="0"/>
              </a:rPr>
              <a:t>photoselective</a:t>
            </a:r>
            <a:r>
              <a:rPr kumimoji="0" lang="en-GB" b="1" i="0" u="none" strike="noStrike" cap="none" normalizeH="0" baseline="0" dirty="0" smtClean="0">
                <a:ln>
                  <a:noFill/>
                </a:ln>
                <a:solidFill>
                  <a:schemeClr val="tx1"/>
                </a:solidFill>
                <a:effectLst/>
                <a:ea typeface="Times New Roman" pitchFamily="18" charset="0"/>
                <a:cs typeface="Times New Roman" pitchFamily="18" charset="0"/>
              </a:rPr>
              <a:t> nets were used: a white, yellow, and red net (with a mesh size of 2.4 × 4.8 mm) and a standard green shade net (with a mesh size of 1.0 x 2.0 mm) as control. In each treatment, 30 rooted cuttings were transplanted, for a total of 120 cuttings. </a:t>
            </a:r>
            <a:endParaRPr kumimoji="0" lang="en-GB" b="1"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8092.JPG"/>
          <p:cNvPicPr>
            <a:picLocks noChangeAspect="1"/>
          </p:cNvPicPr>
          <p:nvPr/>
        </p:nvPicPr>
        <p:blipFill>
          <a:blip r:embed="rId2" cstate="print"/>
          <a:stretch>
            <a:fillRect/>
          </a:stretch>
        </p:blipFill>
        <p:spPr>
          <a:xfrm>
            <a:off x="0" y="0"/>
            <a:ext cx="9144000" cy="6858000"/>
          </a:xfrm>
          <a:prstGeom prst="rect">
            <a:avLst/>
          </a:prstGeom>
        </p:spPr>
      </p:pic>
      <p:sp>
        <p:nvSpPr>
          <p:cNvPr id="7" name="Rectangle 6"/>
          <p:cNvSpPr/>
          <p:nvPr/>
        </p:nvSpPr>
        <p:spPr>
          <a:xfrm>
            <a:off x="0" y="0"/>
            <a:ext cx="9144000" cy="369332"/>
          </a:xfrm>
          <a:prstGeom prst="rect">
            <a:avLst/>
          </a:prstGeom>
        </p:spPr>
        <p:txBody>
          <a:bodyPr wrap="square">
            <a:spAutoFit/>
          </a:bodyPr>
          <a:lstStyle/>
          <a:p>
            <a:pPr algn="ctr"/>
            <a:r>
              <a:rPr lang="hr-HR" b="1" dirty="0" smtClean="0">
                <a:solidFill>
                  <a:schemeClr val="bg1"/>
                </a:solidFill>
              </a:rPr>
              <a:t>01.07.2019.</a:t>
            </a:r>
            <a:endParaRPr lang="hr-HR" b="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0157.JPG"/>
          <p:cNvPicPr>
            <a:picLocks noChangeAspect="1"/>
          </p:cNvPicPr>
          <p:nvPr/>
        </p:nvPicPr>
        <p:blipFill>
          <a:blip r:embed="rId2" cstate="print"/>
          <a:stretch>
            <a:fillRect/>
          </a:stretch>
        </p:blipFill>
        <p:spPr>
          <a:xfrm>
            <a:off x="0" y="0"/>
            <a:ext cx="9144000" cy="6858000"/>
          </a:xfrm>
          <a:prstGeom prst="rect">
            <a:avLst/>
          </a:prstGeom>
        </p:spPr>
      </p:pic>
      <p:sp>
        <p:nvSpPr>
          <p:cNvPr id="7" name="Rectangle 6"/>
          <p:cNvSpPr/>
          <p:nvPr/>
        </p:nvSpPr>
        <p:spPr>
          <a:xfrm>
            <a:off x="0" y="0"/>
            <a:ext cx="9144000" cy="369332"/>
          </a:xfrm>
          <a:prstGeom prst="rect">
            <a:avLst/>
          </a:prstGeom>
        </p:spPr>
        <p:txBody>
          <a:bodyPr wrap="square">
            <a:spAutoFit/>
          </a:bodyPr>
          <a:lstStyle/>
          <a:p>
            <a:pPr algn="ctr"/>
            <a:r>
              <a:rPr lang="hr-HR" b="1" dirty="0" smtClean="0">
                <a:solidFill>
                  <a:schemeClr val="bg1"/>
                </a:solidFill>
              </a:rPr>
              <a:t>26.08.2019.</a:t>
            </a:r>
            <a:endParaRPr lang="hr-HR" b="1"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1935</TotalTime>
  <Words>1504</Words>
  <Application>Microsoft Office PowerPoint</Application>
  <PresentationFormat>On-screen Show (4:3)</PresentationFormat>
  <Paragraphs>132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Damir</dc:creator>
  <cp:lastModifiedBy>Damir</cp:lastModifiedBy>
  <cp:revision>235</cp:revision>
  <dcterms:created xsi:type="dcterms:W3CDTF">2019-11-08T10:14:03Z</dcterms:created>
  <dcterms:modified xsi:type="dcterms:W3CDTF">2022-09-05T10:30:36Z</dcterms:modified>
</cp:coreProperties>
</file>