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9"/>
  </p:notesMasterIdLst>
  <p:sldIdLst>
    <p:sldId id="256" r:id="rId2"/>
    <p:sldId id="257" r:id="rId3"/>
    <p:sldId id="324" r:id="rId4"/>
    <p:sldId id="325" r:id="rId5"/>
    <p:sldId id="292" r:id="rId6"/>
    <p:sldId id="293" r:id="rId7"/>
    <p:sldId id="339" r:id="rId8"/>
    <p:sldId id="327" r:id="rId9"/>
    <p:sldId id="326" r:id="rId10"/>
    <p:sldId id="289" r:id="rId11"/>
    <p:sldId id="317" r:id="rId12"/>
    <p:sldId id="296" r:id="rId13"/>
    <p:sldId id="314" r:id="rId14"/>
    <p:sldId id="340" r:id="rId15"/>
    <p:sldId id="328" r:id="rId16"/>
    <p:sldId id="329" r:id="rId17"/>
    <p:sldId id="330" r:id="rId18"/>
    <p:sldId id="331" r:id="rId19"/>
    <p:sldId id="332" r:id="rId20"/>
    <p:sldId id="333" r:id="rId21"/>
    <p:sldId id="334" r:id="rId22"/>
    <p:sldId id="338" r:id="rId23"/>
    <p:sldId id="337" r:id="rId24"/>
    <p:sldId id="336" r:id="rId25"/>
    <p:sldId id="335" r:id="rId26"/>
    <p:sldId id="323" r:id="rId27"/>
    <p:sldId id="319" r:id="rId28"/>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1944"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B1F57E-93C2-44FC-AE8B-378BF700D668}" type="datetimeFigureOut">
              <a:rPr lang="sr-Latn-CS" smtClean="0"/>
              <a:pPr/>
              <a:t>28.9.2022</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D34222-490B-4A01-9916-9EB54AA3A360}"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8F8FC08D-9F31-40F0-9E00-84B8182A9917}" type="datetimeFigureOut">
              <a:rPr lang="sr-Latn-CS" smtClean="0"/>
              <a:pPr/>
              <a:t>28.9.2022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8F8FC08D-9F31-40F0-9E00-84B8182A9917}" type="datetimeFigureOut">
              <a:rPr lang="sr-Latn-CS" smtClean="0"/>
              <a:pPr/>
              <a:t>28.9.2022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8F8FC08D-9F31-40F0-9E00-84B8182A9917}" type="datetimeFigureOut">
              <a:rPr lang="sr-Latn-CS" smtClean="0"/>
              <a:pPr/>
              <a:t>28.9.2022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8F8FC08D-9F31-40F0-9E00-84B8182A9917}" type="datetimeFigureOut">
              <a:rPr lang="sr-Latn-CS" smtClean="0"/>
              <a:pPr/>
              <a:t>28.9.2022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FC08D-9F31-40F0-9E00-84B8182A9917}" type="datetimeFigureOut">
              <a:rPr lang="sr-Latn-CS" smtClean="0"/>
              <a:pPr/>
              <a:t>28.9.2022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8F8FC08D-9F31-40F0-9E00-84B8182A9917}" type="datetimeFigureOut">
              <a:rPr lang="sr-Latn-CS" smtClean="0"/>
              <a:pPr/>
              <a:t>28.9.2022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8F8FC08D-9F31-40F0-9E00-84B8182A9917}" type="datetimeFigureOut">
              <a:rPr lang="sr-Latn-CS" smtClean="0"/>
              <a:pPr/>
              <a:t>28.9.2022</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8F8FC08D-9F31-40F0-9E00-84B8182A9917}" type="datetimeFigureOut">
              <a:rPr lang="sr-Latn-CS" smtClean="0"/>
              <a:pPr/>
              <a:t>28.9.2022</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FC08D-9F31-40F0-9E00-84B8182A9917}" type="datetimeFigureOut">
              <a:rPr lang="sr-Latn-CS" smtClean="0"/>
              <a:pPr/>
              <a:t>28.9.2022</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FC08D-9F31-40F0-9E00-84B8182A9917}" type="datetimeFigureOut">
              <a:rPr lang="sr-Latn-CS" smtClean="0"/>
              <a:pPr/>
              <a:t>28.9.2022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FC08D-9F31-40F0-9E00-84B8182A9917}" type="datetimeFigureOut">
              <a:rPr lang="sr-Latn-CS" smtClean="0"/>
              <a:pPr/>
              <a:t>28.9.2022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FC08D-9F31-40F0-9E00-84B8182A9917}" type="datetimeFigureOut">
              <a:rPr lang="sr-Latn-CS" smtClean="0"/>
              <a:pPr/>
              <a:t>28.9.2022</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5E7C6-2B65-4177-B429-31A25E8548D2}"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ddrvodelic@inet.hr"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21.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23.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25.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27.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928802"/>
            <a:ext cx="9144000" cy="830997"/>
          </a:xfrm>
          <a:prstGeom prst="rect">
            <a:avLst/>
          </a:prstGeom>
          <a:effectLst>
            <a:innerShdw blurRad="63500" dist="50800" dir="8100000">
              <a:prstClr val="black">
                <a:alpha val="50000"/>
              </a:prstClr>
            </a:inn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400" b="1" dirty="0" smtClean="0"/>
              <a:t>QUALITY OF CONTAINER SEEDLINGS OF PEDUNCULATE OAK (</a:t>
            </a:r>
            <a:r>
              <a:rPr lang="hr-HR" sz="2400" b="1" i="1" dirty="0" err="1" smtClean="0"/>
              <a:t>Quercus</a:t>
            </a:r>
            <a:r>
              <a:rPr lang="hr-HR" sz="2400" b="1" i="1" dirty="0" smtClean="0"/>
              <a:t> </a:t>
            </a:r>
            <a:r>
              <a:rPr lang="hr-HR" sz="2400" b="1" i="1" dirty="0" err="1" smtClean="0"/>
              <a:t>robur</a:t>
            </a:r>
            <a:r>
              <a:rPr lang="hr-HR" sz="2400" b="1" i="1" dirty="0" smtClean="0"/>
              <a:t> </a:t>
            </a:r>
            <a:r>
              <a:rPr lang="en-US" sz="2400" b="1" dirty="0" smtClean="0"/>
              <a:t>L.) OF DIFFERENT AGES</a:t>
            </a:r>
            <a:endParaRPr lang="hr-HR" sz="2400" dirty="0"/>
          </a:p>
        </p:txBody>
      </p:sp>
      <p:sp>
        <p:nvSpPr>
          <p:cNvPr id="6" name="TextBox 5"/>
          <p:cNvSpPr txBox="1"/>
          <p:nvPr/>
        </p:nvSpPr>
        <p:spPr>
          <a:xfrm>
            <a:off x="3786182" y="4214818"/>
            <a:ext cx="184731" cy="369332"/>
          </a:xfrm>
          <a:prstGeom prst="rect">
            <a:avLst/>
          </a:prstGeom>
          <a:noFill/>
        </p:spPr>
        <p:txBody>
          <a:bodyPr wrap="none" rtlCol="0">
            <a:spAutoFit/>
          </a:bodyPr>
          <a:lstStyle/>
          <a:p>
            <a:endParaRPr lang="hr-HR" dirty="0"/>
          </a:p>
        </p:txBody>
      </p:sp>
      <p:sp>
        <p:nvSpPr>
          <p:cNvPr id="7" name="TextBox 6"/>
          <p:cNvSpPr txBox="1"/>
          <p:nvPr/>
        </p:nvSpPr>
        <p:spPr>
          <a:xfrm>
            <a:off x="0" y="2857496"/>
            <a:ext cx="9144000" cy="2585323"/>
          </a:xfrm>
          <a:prstGeom prst="rect">
            <a:avLst/>
          </a:prstGeom>
          <a:noFill/>
        </p:spPr>
        <p:txBody>
          <a:bodyPr wrap="square" rtlCol="0">
            <a:spAutoFit/>
          </a:bodyPr>
          <a:lstStyle/>
          <a:p>
            <a:pPr algn="ctr"/>
            <a:r>
              <a:rPr lang="fr-FR" b="1" dirty="0" smtClean="0"/>
              <a:t>Damir Drvodelić</a:t>
            </a:r>
            <a:r>
              <a:rPr lang="fr-FR" b="1" baseline="30000" dirty="0" smtClean="0"/>
              <a:t>1</a:t>
            </a:r>
            <a:r>
              <a:rPr lang="fr-FR" b="1" dirty="0" smtClean="0"/>
              <a:t>, </a:t>
            </a:r>
            <a:r>
              <a:rPr lang="fr-FR" dirty="0" smtClean="0"/>
              <a:t>Milan Oršanić</a:t>
            </a:r>
            <a:r>
              <a:rPr lang="fr-FR" baseline="30000" dirty="0" smtClean="0"/>
              <a:t>1</a:t>
            </a:r>
            <a:r>
              <a:rPr lang="fr-FR" dirty="0" smtClean="0"/>
              <a:t>, Darko Bakšić</a:t>
            </a:r>
            <a:r>
              <a:rPr lang="fr-FR" baseline="30000" dirty="0" smtClean="0"/>
              <a:t>1</a:t>
            </a:r>
            <a:r>
              <a:rPr lang="fr-FR" dirty="0" smtClean="0"/>
              <a:t>, Ivan Perković</a:t>
            </a:r>
            <a:r>
              <a:rPr lang="fr-FR" baseline="30000" dirty="0" smtClean="0"/>
              <a:t>1</a:t>
            </a:r>
            <a:r>
              <a:rPr lang="fr-FR" dirty="0" smtClean="0"/>
              <a:t>, Martina Đodan</a:t>
            </a:r>
            <a:r>
              <a:rPr lang="fr-FR" baseline="30000" dirty="0" smtClean="0"/>
              <a:t>2</a:t>
            </a:r>
            <a:r>
              <a:rPr lang="fr-FR" dirty="0" smtClean="0"/>
              <a:t>, Martina Jeren Šašek</a:t>
            </a:r>
            <a:r>
              <a:rPr lang="fr-FR" baseline="30000" dirty="0" smtClean="0"/>
              <a:t>3 </a:t>
            </a:r>
            <a:endParaRPr lang="hr-HR" dirty="0" smtClean="0"/>
          </a:p>
          <a:p>
            <a:pPr algn="just"/>
            <a:endParaRPr lang="hr-HR" sz="1400" i="1" dirty="0" smtClean="0"/>
          </a:p>
          <a:p>
            <a:pPr algn="ctr"/>
            <a:r>
              <a:rPr lang="en-GB" sz="1600" i="1" dirty="0" smtClean="0"/>
              <a:t>Corresponding author's e-mail address: </a:t>
            </a:r>
            <a:r>
              <a:rPr lang="en-GB" sz="1600" i="1" dirty="0" smtClean="0">
                <a:hlinkClick r:id="rId2"/>
              </a:rPr>
              <a:t>ddrvodelic@inet.hr</a:t>
            </a:r>
            <a:endParaRPr lang="hr-HR" sz="1600" i="1" dirty="0" smtClean="0"/>
          </a:p>
          <a:p>
            <a:pPr algn="just"/>
            <a:endParaRPr lang="en-GB" sz="1600" i="1" dirty="0" smtClean="0"/>
          </a:p>
          <a:p>
            <a:pPr algn="just"/>
            <a:r>
              <a:rPr lang="en-GB" sz="1600" i="1" dirty="0" smtClean="0"/>
              <a:t>1Faculty of Forestry and Wood Technology, University of Zagreb, Zagreb, Croatia</a:t>
            </a:r>
          </a:p>
          <a:p>
            <a:pPr algn="just"/>
            <a:r>
              <a:rPr lang="fr-FR" sz="1600" baseline="30000" dirty="0" smtClean="0"/>
              <a:t>1</a:t>
            </a:r>
            <a:r>
              <a:rPr lang="en-GB" sz="1600" i="1" dirty="0" smtClean="0"/>
              <a:t>Institute of Ecology and </a:t>
            </a:r>
            <a:r>
              <a:rPr lang="en-GB" sz="1600" i="1" dirty="0" err="1" smtClean="0"/>
              <a:t>Silviculture</a:t>
            </a:r>
            <a:r>
              <a:rPr lang="en-GB" sz="1600" i="1" dirty="0" smtClean="0"/>
              <a:t>, Faculty of Forestry and Wood Technology, Zagreb, Croatia</a:t>
            </a:r>
          </a:p>
          <a:p>
            <a:pPr algn="just"/>
            <a:r>
              <a:rPr lang="fr-FR" sz="1600" baseline="30000" dirty="0" smtClean="0"/>
              <a:t>2</a:t>
            </a:r>
            <a:r>
              <a:rPr lang="en-GB" sz="1600" i="1" dirty="0" smtClean="0"/>
              <a:t> Croatian Forestry Institute, </a:t>
            </a:r>
            <a:r>
              <a:rPr lang="en-GB" sz="1600" i="1" dirty="0" err="1" smtClean="0"/>
              <a:t>Jastrebarsko</a:t>
            </a:r>
            <a:r>
              <a:rPr lang="en-GB" sz="1600" i="1" dirty="0" smtClean="0"/>
              <a:t>, </a:t>
            </a:r>
            <a:r>
              <a:rPr lang="en-GB" sz="1600" i="1" dirty="0" err="1" smtClean="0"/>
              <a:t>Hrvatska</a:t>
            </a:r>
            <a:endParaRPr lang="en-GB" sz="1600" i="1" dirty="0" smtClean="0"/>
          </a:p>
          <a:p>
            <a:pPr algn="just"/>
            <a:r>
              <a:rPr lang="fr-FR" sz="1600" baseline="30000" dirty="0" smtClean="0"/>
              <a:t>2</a:t>
            </a:r>
            <a:r>
              <a:rPr lang="en-GB" sz="1600" i="1" dirty="0" smtClean="0"/>
              <a:t>Division of </a:t>
            </a:r>
            <a:r>
              <a:rPr lang="en-GB" sz="1600" i="1" dirty="0" err="1" smtClean="0"/>
              <a:t>Silviculture</a:t>
            </a:r>
            <a:r>
              <a:rPr lang="en-GB" sz="1600" i="1" dirty="0" smtClean="0"/>
              <a:t>, Croatian Forestry Institute, </a:t>
            </a:r>
            <a:r>
              <a:rPr lang="en-GB" sz="1600" i="1" dirty="0" err="1" smtClean="0"/>
              <a:t>Jastrebarsko</a:t>
            </a:r>
            <a:r>
              <a:rPr lang="en-GB" sz="1600" i="1" dirty="0" smtClean="0"/>
              <a:t>, </a:t>
            </a:r>
            <a:r>
              <a:rPr lang="en-GB" sz="1600" i="1" dirty="0" err="1" smtClean="0"/>
              <a:t>Hrvatska</a:t>
            </a:r>
            <a:endParaRPr lang="en-GB" sz="1600" i="1" dirty="0" smtClean="0"/>
          </a:p>
          <a:p>
            <a:pPr algn="just"/>
            <a:r>
              <a:rPr lang="fr-FR" sz="1600" baseline="30000" dirty="0" smtClean="0"/>
              <a:t>3</a:t>
            </a:r>
            <a:r>
              <a:rPr lang="en-GB" sz="1600" i="1" dirty="0" smtClean="0"/>
              <a:t>W.U. Nursery </a:t>
            </a:r>
            <a:r>
              <a:rPr lang="en-GB" sz="1600" i="1" dirty="0" err="1" smtClean="0"/>
              <a:t>Koprivnica</a:t>
            </a:r>
            <a:r>
              <a:rPr lang="en-GB" sz="1600" i="1" dirty="0" smtClean="0"/>
              <a:t>, Forest Administration </a:t>
            </a:r>
            <a:r>
              <a:rPr lang="en-GB" sz="1600" i="1" dirty="0" err="1" smtClean="0"/>
              <a:t>Koprivnica</a:t>
            </a:r>
            <a:r>
              <a:rPr lang="en-GB" sz="1600" i="1" dirty="0" smtClean="0"/>
              <a:t>, Croatian Forests d.o.o.</a:t>
            </a:r>
          </a:p>
        </p:txBody>
      </p:sp>
      <p:sp>
        <p:nvSpPr>
          <p:cNvPr id="13314" name="AutoShape 2" descr="Fakultet šumarstva i drvne tehnologije, Zagre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13317" name="AutoShape 5" descr="Fakultet šumarstva i drvne tehnologije, Zagre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30722" name="AutoShape 2" descr="Faculty of Forestry and Wood Technology of the University of Zagre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30724" name="AutoShape 4" descr="Faculty of Forestry and Wood Technology of the University of Zagre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30725" name="Picture 5" descr="C:\Users\Damir\Desktop\index.jpg"/>
          <p:cNvPicPr>
            <a:picLocks noChangeAspect="1" noChangeArrowheads="1"/>
          </p:cNvPicPr>
          <p:nvPr/>
        </p:nvPicPr>
        <p:blipFill>
          <a:blip r:embed="rId3"/>
          <a:srcRect/>
          <a:stretch>
            <a:fillRect/>
          </a:stretch>
        </p:blipFill>
        <p:spPr bwMode="auto">
          <a:xfrm>
            <a:off x="2500298" y="571480"/>
            <a:ext cx="4143375" cy="1104900"/>
          </a:xfrm>
          <a:prstGeom prst="rect">
            <a:avLst/>
          </a:prstGeom>
          <a:noFill/>
        </p:spPr>
      </p:pic>
      <p:pic>
        <p:nvPicPr>
          <p:cNvPr id="16386" name="Picture 2" descr="https://www.sf.unibl.org/wp-content/uploads/2021/11/forsd08112021.jpg"/>
          <p:cNvPicPr>
            <a:picLocks noChangeAspect="1" noChangeArrowheads="1"/>
          </p:cNvPicPr>
          <p:nvPr/>
        </p:nvPicPr>
        <p:blipFill>
          <a:blip r:embed="rId4"/>
          <a:srcRect/>
          <a:stretch>
            <a:fillRect/>
          </a:stretch>
        </p:blipFill>
        <p:spPr bwMode="auto">
          <a:xfrm>
            <a:off x="2857488" y="5357827"/>
            <a:ext cx="2666976" cy="150017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2918"/>
            <a:ext cx="3203634" cy="369332"/>
          </a:xfrm>
          <a:prstGeom prst="rect">
            <a:avLst/>
          </a:prstGeom>
        </p:spPr>
        <p:txBody>
          <a:bodyPr wrap="none">
            <a:spAutoFit/>
          </a:bodyPr>
          <a:lstStyle/>
          <a:p>
            <a:r>
              <a:rPr lang="hr-HR" b="1" u="sng" dirty="0" err="1" smtClean="0"/>
              <a:t>Analysis</a:t>
            </a:r>
            <a:r>
              <a:rPr lang="hr-HR" b="1" u="sng" dirty="0" smtClean="0"/>
              <a:t> </a:t>
            </a:r>
            <a:r>
              <a:rPr lang="hr-HR" b="1" u="sng" dirty="0" err="1" smtClean="0"/>
              <a:t>of</a:t>
            </a:r>
            <a:r>
              <a:rPr lang="hr-HR" b="1" u="sng" dirty="0" smtClean="0"/>
              <a:t> </a:t>
            </a:r>
            <a:r>
              <a:rPr lang="hr-HR" b="1" u="sng" dirty="0" err="1" smtClean="0"/>
              <a:t>containers</a:t>
            </a:r>
            <a:r>
              <a:rPr lang="hr-HR" b="1" u="sng" dirty="0" smtClean="0"/>
              <a:t> </a:t>
            </a:r>
            <a:r>
              <a:rPr lang="hr-HR" b="1" u="sng" dirty="0" err="1" smtClean="0"/>
              <a:t>substrate</a:t>
            </a:r>
            <a:endParaRPr lang="hr-HR" b="1" u="sng" dirty="0"/>
          </a:p>
        </p:txBody>
      </p:sp>
      <p:sp>
        <p:nvSpPr>
          <p:cNvPr id="11265" name="Rectangle 1"/>
          <p:cNvSpPr>
            <a:spLocks noChangeArrowheads="1"/>
          </p:cNvSpPr>
          <p:nvPr/>
        </p:nvSpPr>
        <p:spPr bwMode="auto">
          <a:xfrm>
            <a:off x="0" y="1571612"/>
            <a:ext cx="914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GB" b="1" dirty="0" smtClean="0"/>
              <a:t>• </a:t>
            </a:r>
            <a:r>
              <a:rPr kumimoji="0" lang="hr-HR" b="1" i="0" u="none" strike="noStrike" cap="none" normalizeH="0" baseline="0" dirty="0" smtClean="0">
                <a:ln>
                  <a:noFill/>
                </a:ln>
                <a:solidFill>
                  <a:schemeClr val="tx1"/>
                </a:solidFill>
                <a:effectLst/>
                <a:ea typeface="Calibri" pitchFamily="34" charset="0"/>
                <a:cs typeface="Times New Roman" pitchFamily="18" charset="0"/>
              </a:rPr>
              <a:t>pH</a:t>
            </a:r>
            <a:r>
              <a:rPr kumimoji="0" lang="hr-HR" b="1" i="0" u="none" strike="noStrike" cap="none" normalizeH="0" baseline="-30000" dirty="0" smtClean="0">
                <a:ln>
                  <a:noFill/>
                </a:ln>
                <a:solidFill>
                  <a:schemeClr val="tx1"/>
                </a:solidFill>
                <a:effectLst/>
                <a:ea typeface="Calibri" pitchFamily="34" charset="0"/>
                <a:cs typeface="Times New Roman" pitchFamily="18" charset="0"/>
              </a:rPr>
              <a:t>H2O </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Determination</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of</a:t>
            </a:r>
            <a:r>
              <a:rPr kumimoji="0" lang="hr-HR" b="1" i="0" u="none" strike="noStrike" cap="none" normalizeH="0" baseline="0" dirty="0" smtClean="0">
                <a:ln>
                  <a:noFill/>
                </a:ln>
                <a:solidFill>
                  <a:schemeClr val="tx1"/>
                </a:solidFill>
                <a:effectLst/>
                <a:ea typeface="Calibri" pitchFamily="34" charset="0"/>
                <a:cs typeface="Times New Roman" pitchFamily="18" charset="0"/>
              </a:rPr>
              <a:t> pH (HRN ISO 10390:2005)</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hr-HR" b="1" i="0" u="none" strike="noStrike" cap="none" normalizeH="0" baseline="0" dirty="0" smtClean="0">
              <a:ln>
                <a:noFill/>
              </a:ln>
              <a:solidFill>
                <a:schemeClr val="tx1"/>
              </a:solidFill>
              <a:effectLst/>
              <a:cs typeface="Arial" pitchFamily="34" charset="0"/>
            </a:endParaRPr>
          </a:p>
          <a:p>
            <a:pPr lvl="0" algn="just" eaLnBrk="0" fontAlgn="base" hangingPunct="0">
              <a:spcBef>
                <a:spcPct val="0"/>
              </a:spcBef>
              <a:spcAft>
                <a:spcPct val="0"/>
              </a:spcAft>
            </a:pPr>
            <a:r>
              <a:rPr lang="en-GB" b="1" dirty="0" smtClean="0"/>
              <a:t>• </a:t>
            </a:r>
            <a:r>
              <a:rPr kumimoji="0" lang="hr-HR" b="1" i="0" u="none" strike="noStrike" cap="none" normalizeH="0" baseline="0" dirty="0" smtClean="0">
                <a:ln>
                  <a:noFill/>
                </a:ln>
                <a:solidFill>
                  <a:schemeClr val="tx1"/>
                </a:solidFill>
                <a:effectLst/>
                <a:ea typeface="Calibri" pitchFamily="34" charset="0"/>
                <a:cs typeface="Times New Roman" pitchFamily="18" charset="0"/>
              </a:rPr>
              <a:t>pH</a:t>
            </a:r>
            <a:r>
              <a:rPr kumimoji="0" lang="hr-HR" b="1" i="0" u="none" strike="noStrike" cap="none" normalizeH="0" baseline="-30000" dirty="0" smtClean="0">
                <a:ln>
                  <a:noFill/>
                </a:ln>
                <a:solidFill>
                  <a:schemeClr val="tx1"/>
                </a:solidFill>
                <a:effectLst/>
                <a:ea typeface="Calibri" pitchFamily="34" charset="0"/>
                <a:cs typeface="Times New Roman" pitchFamily="18" charset="0"/>
              </a:rPr>
              <a:t>CaCl2</a:t>
            </a:r>
            <a:r>
              <a:rPr kumimoji="0" lang="hr-HR" b="1" i="0" u="none" strike="noStrike" cap="none" normalizeH="0" baseline="0" dirty="0" smtClean="0">
                <a:ln>
                  <a:noFill/>
                </a:ln>
                <a:solidFill>
                  <a:schemeClr val="tx1"/>
                </a:solidFill>
                <a:effectLst/>
                <a:ea typeface="Calibri" pitchFamily="34" charset="0"/>
                <a:cs typeface="Times New Roman" pitchFamily="18" charset="0"/>
              </a:rPr>
              <a:t> –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Determination</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of</a:t>
            </a:r>
            <a:r>
              <a:rPr kumimoji="0" lang="hr-HR" b="1" i="0" u="none" strike="noStrike" cap="none" normalizeH="0" baseline="0" dirty="0" smtClean="0">
                <a:ln>
                  <a:noFill/>
                </a:ln>
                <a:solidFill>
                  <a:schemeClr val="tx1"/>
                </a:solidFill>
                <a:effectLst/>
                <a:ea typeface="Calibri" pitchFamily="34" charset="0"/>
                <a:cs typeface="Times New Roman" pitchFamily="18" charset="0"/>
              </a:rPr>
              <a:t> pH (HRN ISO 10390:2005)</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hr-HR" b="1" i="0" u="none" strike="noStrike" cap="none" normalizeH="0" baseline="0" dirty="0" smtClean="0">
              <a:ln>
                <a:noFill/>
              </a:ln>
              <a:solidFill>
                <a:schemeClr val="tx1"/>
              </a:solidFill>
              <a:effectLst/>
              <a:cs typeface="Arial" pitchFamily="34" charset="0"/>
            </a:endParaRPr>
          </a:p>
          <a:p>
            <a:pPr lvl="0" algn="just" eaLnBrk="0" fontAlgn="base" hangingPunct="0">
              <a:spcBef>
                <a:spcPct val="0"/>
              </a:spcBef>
              <a:spcAft>
                <a:spcPct val="0"/>
              </a:spcAft>
            </a:pPr>
            <a:r>
              <a:rPr lang="en-GB" b="1" dirty="0" smtClean="0"/>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Determination</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of</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dry</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matter</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and</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water</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content</a:t>
            </a:r>
            <a:r>
              <a:rPr kumimoji="0" lang="hr-HR" b="1" i="0" u="none" strike="noStrike" cap="none" normalizeH="0" baseline="0" dirty="0" smtClean="0">
                <a:ln>
                  <a:noFill/>
                </a:ln>
                <a:solidFill>
                  <a:schemeClr val="tx1"/>
                </a:solidFill>
                <a:effectLst/>
                <a:ea typeface="Calibri" pitchFamily="34" charset="0"/>
                <a:cs typeface="Times New Roman" pitchFamily="18" charset="0"/>
              </a:rPr>
              <a:t> on a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mass</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basis</a:t>
            </a:r>
            <a:r>
              <a:rPr kumimoji="0" lang="hr-HR" b="1" i="0" u="none" strike="noStrike" cap="none" normalizeH="0" baseline="0" dirty="0" smtClean="0">
                <a:ln>
                  <a:noFill/>
                </a:ln>
                <a:solidFill>
                  <a:schemeClr val="tx1"/>
                </a:solidFill>
                <a:effectLst/>
                <a:ea typeface="Calibri" pitchFamily="34" charset="0"/>
                <a:cs typeface="Times New Roman" pitchFamily="18" charset="0"/>
              </a:rPr>
              <a:t> –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Gravimetric</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method</a:t>
            </a:r>
            <a:r>
              <a:rPr kumimoji="0" lang="hr-HR" b="1" i="0" u="none" strike="noStrike" cap="none" normalizeH="0" baseline="0" dirty="0" smtClean="0">
                <a:ln>
                  <a:noFill/>
                </a:ln>
                <a:solidFill>
                  <a:schemeClr val="tx1"/>
                </a:solidFill>
                <a:effectLst/>
                <a:ea typeface="Calibri" pitchFamily="34" charset="0"/>
                <a:cs typeface="Times New Roman" pitchFamily="18" charset="0"/>
              </a:rPr>
              <a:t> (HRN ISO 11465:2002)</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hr-HR" b="1" i="0" u="none" strike="noStrike" cap="none" normalizeH="0" baseline="0" dirty="0" smtClean="0">
              <a:ln>
                <a:noFill/>
              </a:ln>
              <a:solidFill>
                <a:schemeClr val="tx1"/>
              </a:solidFill>
              <a:effectLst/>
              <a:cs typeface="Arial" pitchFamily="34" charset="0"/>
            </a:endParaRPr>
          </a:p>
          <a:p>
            <a:pPr lvl="0" algn="just" eaLnBrk="0" fontAlgn="base" hangingPunct="0">
              <a:spcBef>
                <a:spcPct val="0"/>
              </a:spcBef>
              <a:spcAft>
                <a:spcPct val="0"/>
              </a:spcAft>
            </a:pPr>
            <a:r>
              <a:rPr lang="en-GB" b="1" dirty="0" smtClean="0"/>
              <a:t>• </a:t>
            </a:r>
            <a:r>
              <a:rPr kumimoji="0" lang="hr-HR" b="1" i="0" u="none" strike="noStrike" cap="none" normalizeH="0" baseline="0" dirty="0" smtClean="0">
                <a:ln>
                  <a:noFill/>
                </a:ln>
                <a:solidFill>
                  <a:schemeClr val="tx1"/>
                </a:solidFill>
                <a:effectLst/>
                <a:ea typeface="Calibri" pitchFamily="34" charset="0"/>
                <a:cs typeface="Times New Roman" pitchFamily="18" charset="0"/>
              </a:rPr>
              <a:t>TC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and</a:t>
            </a:r>
            <a:r>
              <a:rPr kumimoji="0" lang="hr-HR" b="1" i="0" u="none" strike="noStrike" cap="none" normalizeH="0" baseline="0" dirty="0" smtClean="0">
                <a:ln>
                  <a:noFill/>
                </a:ln>
                <a:solidFill>
                  <a:schemeClr val="tx1"/>
                </a:solidFill>
                <a:effectLst/>
                <a:ea typeface="Calibri" pitchFamily="34" charset="0"/>
                <a:cs typeface="Times New Roman" pitchFamily="18" charset="0"/>
              </a:rPr>
              <a:t> OC –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Determination</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of</a:t>
            </a:r>
            <a:r>
              <a:rPr kumimoji="0" lang="hr-HR" b="1" i="0" u="none" strike="noStrike" cap="none" normalizeH="0" baseline="0" dirty="0" smtClean="0">
                <a:ln>
                  <a:noFill/>
                </a:ln>
                <a:solidFill>
                  <a:schemeClr val="tx1"/>
                </a:solidFill>
                <a:effectLst/>
                <a:ea typeface="Calibri" pitchFamily="34" charset="0"/>
                <a:cs typeface="Times New Roman" pitchFamily="18" charset="0"/>
              </a:rPr>
              <a:t> total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and</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organic</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carbon</a:t>
            </a:r>
            <a:r>
              <a:rPr kumimoji="0" lang="hr-HR" b="1" i="0" u="none" strike="noStrike" cap="none" normalizeH="0" baseline="0" dirty="0" smtClean="0">
                <a:ln>
                  <a:noFill/>
                </a:ln>
                <a:solidFill>
                  <a:schemeClr val="tx1"/>
                </a:solidFill>
                <a:effectLst/>
                <a:ea typeface="Calibri" pitchFamily="34" charset="0"/>
                <a:cs typeface="Times New Roman" pitchFamily="18" charset="0"/>
              </a:rPr>
              <a:t> (HRN ISO 10694:2004)</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hr-HR" b="1" i="0" u="none" strike="noStrike" cap="none" normalizeH="0" baseline="0" dirty="0" smtClean="0">
              <a:ln>
                <a:noFill/>
              </a:ln>
              <a:solidFill>
                <a:schemeClr val="tx1"/>
              </a:solidFill>
              <a:effectLst/>
              <a:cs typeface="Arial" pitchFamily="34" charset="0"/>
            </a:endParaRPr>
          </a:p>
          <a:p>
            <a:pPr lvl="0" algn="just" eaLnBrk="0" fontAlgn="base" hangingPunct="0">
              <a:spcBef>
                <a:spcPct val="0"/>
              </a:spcBef>
              <a:spcAft>
                <a:spcPct val="0"/>
              </a:spcAft>
            </a:pPr>
            <a:r>
              <a:rPr lang="en-GB" b="1" dirty="0" smtClean="0"/>
              <a:t>• </a:t>
            </a:r>
            <a:r>
              <a:rPr kumimoji="0" lang="hr-HR" b="1" i="0" u="none" strike="noStrike" cap="none" normalizeH="0" baseline="0" dirty="0" smtClean="0">
                <a:ln>
                  <a:noFill/>
                </a:ln>
                <a:solidFill>
                  <a:schemeClr val="tx1"/>
                </a:solidFill>
                <a:effectLst/>
                <a:ea typeface="Calibri" pitchFamily="34" charset="0"/>
                <a:cs typeface="Times New Roman" pitchFamily="18" charset="0"/>
              </a:rPr>
              <a:t>TN –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Determination</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of</a:t>
            </a:r>
            <a:r>
              <a:rPr kumimoji="0" lang="hr-HR" b="1" i="0" u="none" strike="noStrike" cap="none" normalizeH="0" baseline="0" dirty="0" smtClean="0">
                <a:ln>
                  <a:noFill/>
                </a:ln>
                <a:solidFill>
                  <a:schemeClr val="tx1"/>
                </a:solidFill>
                <a:effectLst/>
                <a:ea typeface="Calibri" pitchFamily="34" charset="0"/>
                <a:cs typeface="Times New Roman" pitchFamily="18" charset="0"/>
              </a:rPr>
              <a:t> total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nitrogen</a:t>
            </a:r>
            <a:r>
              <a:rPr kumimoji="0" lang="hr-HR" b="1" i="0" u="none" strike="noStrike" cap="none" normalizeH="0" baseline="0" dirty="0" smtClean="0">
                <a:ln>
                  <a:noFill/>
                </a:ln>
                <a:solidFill>
                  <a:schemeClr val="tx1"/>
                </a:solidFill>
                <a:effectLst/>
                <a:ea typeface="Calibri" pitchFamily="34" charset="0"/>
                <a:cs typeface="Times New Roman" pitchFamily="18" charset="0"/>
              </a:rPr>
              <a:t> (HRN ISO 13878:2004)</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hr-HR" b="1" i="0" u="none" strike="noStrike" cap="none" normalizeH="0" baseline="0" dirty="0" smtClean="0">
              <a:ln>
                <a:noFill/>
              </a:ln>
              <a:solidFill>
                <a:schemeClr val="tx1"/>
              </a:solidFill>
              <a:effectLst/>
              <a:cs typeface="Arial" pitchFamily="34" charset="0"/>
            </a:endParaRPr>
          </a:p>
          <a:p>
            <a:pPr lvl="0" algn="just" eaLnBrk="0" fontAlgn="base" hangingPunct="0">
              <a:spcBef>
                <a:spcPct val="0"/>
              </a:spcBef>
              <a:spcAft>
                <a:spcPct val="0"/>
              </a:spcAft>
            </a:pPr>
            <a:r>
              <a:rPr lang="en-GB" b="1" dirty="0" smtClean="0"/>
              <a:t>• </a:t>
            </a:r>
            <a:r>
              <a:rPr kumimoji="0" lang="hr-HR" b="1" i="0" u="none" strike="noStrike" cap="none" normalizeH="0" baseline="0" dirty="0" smtClean="0">
                <a:ln>
                  <a:noFill/>
                </a:ln>
                <a:solidFill>
                  <a:schemeClr val="tx1"/>
                </a:solidFill>
                <a:effectLst/>
                <a:ea typeface="Calibri" pitchFamily="34" charset="0"/>
                <a:cs typeface="Times New Roman" pitchFamily="18" charset="0"/>
              </a:rPr>
              <a:t>CaCO</a:t>
            </a:r>
            <a:r>
              <a:rPr kumimoji="0" lang="hr-HR" b="1" i="0" u="none" strike="noStrike" cap="none" normalizeH="0" baseline="-30000" dirty="0" smtClean="0">
                <a:ln>
                  <a:noFill/>
                </a:ln>
                <a:solidFill>
                  <a:schemeClr val="tx1"/>
                </a:solidFill>
                <a:effectLst/>
                <a:ea typeface="Calibri" pitchFamily="34" charset="0"/>
                <a:cs typeface="Times New Roman" pitchFamily="18" charset="0"/>
              </a:rPr>
              <a:t>3</a:t>
            </a:r>
            <a:r>
              <a:rPr kumimoji="0" lang="hr-HR" b="1" i="0" u="none" strike="noStrike" cap="none" normalizeH="0" baseline="0" dirty="0" smtClean="0">
                <a:ln>
                  <a:noFill/>
                </a:ln>
                <a:solidFill>
                  <a:schemeClr val="tx1"/>
                </a:solidFill>
                <a:effectLst/>
                <a:ea typeface="Calibri" pitchFamily="34" charset="0"/>
                <a:cs typeface="Times New Roman" pitchFamily="18" charset="0"/>
              </a:rPr>
              <a:t> –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Determination</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of</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Carbonate</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content</a:t>
            </a:r>
            <a:r>
              <a:rPr kumimoji="0" lang="hr-HR" b="1" i="0" u="none" strike="noStrike" cap="none" normalizeH="0" baseline="0" dirty="0" smtClean="0">
                <a:ln>
                  <a:noFill/>
                </a:ln>
                <a:solidFill>
                  <a:schemeClr val="tx1"/>
                </a:solidFill>
                <a:effectLst/>
                <a:ea typeface="Calibri" pitchFamily="34" charset="0"/>
                <a:cs typeface="Times New Roman" pitchFamily="18" charset="0"/>
              </a:rPr>
              <a:t> –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Volumetric</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method</a:t>
            </a:r>
            <a:r>
              <a:rPr kumimoji="0" lang="hr-HR" b="1" i="0" u="none" strike="noStrike" cap="none" normalizeH="0" baseline="0" dirty="0" smtClean="0">
                <a:ln>
                  <a:noFill/>
                </a:ln>
                <a:solidFill>
                  <a:schemeClr val="tx1"/>
                </a:solidFill>
                <a:effectLst/>
                <a:ea typeface="Calibri" pitchFamily="34" charset="0"/>
                <a:cs typeface="Times New Roman" pitchFamily="18" charset="0"/>
              </a:rPr>
              <a:t> (HRN ISO 10693:2004)</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hr-HR" b="1" i="0" u="none" strike="noStrike" cap="none" normalizeH="0" baseline="0" dirty="0" smtClean="0">
              <a:ln>
                <a:noFill/>
              </a:ln>
              <a:solidFill>
                <a:schemeClr val="tx1"/>
              </a:solidFill>
              <a:effectLst/>
              <a:cs typeface="Arial" pitchFamily="34" charset="0"/>
            </a:endParaRPr>
          </a:p>
          <a:p>
            <a:pPr lvl="0" algn="just" eaLnBrk="0" fontAlgn="base" hangingPunct="0">
              <a:spcBef>
                <a:spcPct val="0"/>
              </a:spcBef>
              <a:spcAft>
                <a:spcPct val="0"/>
              </a:spcAft>
            </a:pPr>
            <a:r>
              <a:rPr lang="en-GB" b="1" dirty="0" smtClean="0"/>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Extraction</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of</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soil</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nutrients</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using</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Mehlich</a:t>
            </a:r>
            <a:r>
              <a:rPr kumimoji="0" lang="hr-HR" b="1" i="0" u="none" strike="noStrike" cap="none" normalizeH="0" baseline="0" dirty="0" smtClean="0">
                <a:ln>
                  <a:noFill/>
                </a:ln>
                <a:solidFill>
                  <a:schemeClr val="tx1"/>
                </a:solidFill>
                <a:effectLst/>
                <a:ea typeface="Calibri" pitchFamily="34" charset="0"/>
                <a:cs typeface="Times New Roman" pitchFamily="18" charset="0"/>
              </a:rPr>
              <a:t>-3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reagent</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mesurement</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by</a:t>
            </a:r>
            <a:r>
              <a:rPr kumimoji="0" lang="hr-HR" b="1" i="0" u="none" strike="noStrike" cap="none" normalizeH="0" baseline="0" dirty="0" smtClean="0">
                <a:ln>
                  <a:noFill/>
                </a:ln>
                <a:solidFill>
                  <a:schemeClr val="tx1"/>
                </a:solidFill>
                <a:effectLst/>
                <a:ea typeface="Calibri" pitchFamily="34" charset="0"/>
                <a:cs typeface="Times New Roman" pitchFamily="18" charset="0"/>
              </a:rPr>
              <a:t> ICP-AES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Thermo</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Fisher</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iCAP</a:t>
            </a:r>
            <a:r>
              <a:rPr kumimoji="0" lang="hr-HR" b="1" i="0" u="none" strike="noStrike" cap="none" normalizeH="0" baseline="0" dirty="0" smtClean="0">
                <a:ln>
                  <a:noFill/>
                </a:ln>
                <a:solidFill>
                  <a:schemeClr val="tx1"/>
                </a:solidFill>
                <a:effectLst/>
                <a:ea typeface="Calibri" pitchFamily="34" charset="0"/>
                <a:cs typeface="Times New Roman" pitchFamily="18" charset="0"/>
              </a:rPr>
              <a:t> 6300</a:t>
            </a:r>
            <a:endParaRPr kumimoji="0" lang="hr-HR" b="1"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a:spLocks noChangeArrowheads="1"/>
          </p:cNvSpPr>
          <p:nvPr/>
        </p:nvSpPr>
        <p:spPr bwMode="auto">
          <a:xfrm>
            <a:off x="0" y="285728"/>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GB" sz="2000" b="1" dirty="0" smtClean="0">
                <a:solidFill>
                  <a:srgbClr val="00B050"/>
                </a:solidFill>
                <a:ea typeface="Times New Roman" pitchFamily="18" charset="0"/>
                <a:cs typeface="Times New Roman" pitchFamily="18" charset="0"/>
              </a:rPr>
              <a:t>RESULTS WITH DISCUSSION</a:t>
            </a:r>
            <a:endParaRPr kumimoji="0" lang="en-GB" sz="2000" b="1" i="0" u="none" strike="noStrike" cap="none" normalizeH="0" baseline="0" dirty="0" smtClean="0">
              <a:ln>
                <a:noFill/>
              </a:ln>
              <a:solidFill>
                <a:srgbClr val="00B050"/>
              </a:solidFill>
              <a:effectLst/>
              <a:cs typeface="Arial" pitchFamily="34" charset="0"/>
            </a:endParaRPr>
          </a:p>
        </p:txBody>
      </p:sp>
      <p:sp>
        <p:nvSpPr>
          <p:cNvPr id="13" name="Rectangle 12"/>
          <p:cNvSpPr/>
          <p:nvPr/>
        </p:nvSpPr>
        <p:spPr>
          <a:xfrm>
            <a:off x="0" y="714356"/>
            <a:ext cx="9144000" cy="1200329"/>
          </a:xfrm>
          <a:prstGeom prst="rect">
            <a:avLst/>
          </a:prstGeom>
        </p:spPr>
        <p:txBody>
          <a:bodyPr wrap="square">
            <a:spAutoFit/>
          </a:bodyPr>
          <a:lstStyle/>
          <a:p>
            <a:pPr algn="just"/>
            <a:r>
              <a:rPr lang="en-GB" b="1" dirty="0" smtClean="0"/>
              <a:t>• </a:t>
            </a:r>
            <a:r>
              <a:rPr lang="en-US" b="1" dirty="0" smtClean="0"/>
              <a:t>The average height of seedlings 1+0 was 24.2 cm, root collar was 7.40 mm, and the slenderness coefficient was 3.37. The average height of seedlings 2+0 was 20.0 cm, root collar was 7.23 mm, and the slenderness coefficient was 2.82.</a:t>
            </a:r>
            <a:r>
              <a:rPr lang="en-US" b="1" dirty="0" smtClean="0">
                <a:solidFill>
                  <a:srgbClr val="FF0000"/>
                </a:solidFill>
              </a:rPr>
              <a:t> </a:t>
            </a:r>
            <a:r>
              <a:rPr lang="en-US" b="1" u="sng" dirty="0" smtClean="0">
                <a:solidFill>
                  <a:srgbClr val="FF0000"/>
                </a:solidFill>
              </a:rPr>
              <a:t>A statistically significant difference was found between the seedling heights of 1+0 and 2+0. </a:t>
            </a:r>
            <a:endParaRPr lang="hr-HR" b="1" u="sng" dirty="0">
              <a:solidFill>
                <a:srgbClr val="FF0000"/>
              </a:solidFill>
            </a:endParaRPr>
          </a:p>
        </p:txBody>
      </p:sp>
      <p:graphicFrame>
        <p:nvGraphicFramePr>
          <p:cNvPr id="5121" name="Object 1"/>
          <p:cNvGraphicFramePr>
            <a:graphicFrameLocks noChangeAspect="1"/>
          </p:cNvGraphicFramePr>
          <p:nvPr/>
        </p:nvGraphicFramePr>
        <p:xfrm>
          <a:off x="1428728" y="1928802"/>
          <a:ext cx="6619875" cy="990600"/>
        </p:xfrm>
        <a:graphic>
          <a:graphicData uri="http://schemas.openxmlformats.org/presentationml/2006/ole">
            <p:oleObj spid="_x0000_s5121" name="Spreadsheet" r:id="rId3" imgW="6620040" imgH="981000" progId="STATISTICA.Spreadsheet">
              <p:embed/>
            </p:oleObj>
          </a:graphicData>
        </a:graphic>
      </p:graphicFrame>
      <p:graphicFrame>
        <p:nvGraphicFramePr>
          <p:cNvPr id="5122" name="Object 2"/>
          <p:cNvGraphicFramePr>
            <a:graphicFrameLocks noChangeAspect="1"/>
          </p:cNvGraphicFramePr>
          <p:nvPr/>
        </p:nvGraphicFramePr>
        <p:xfrm>
          <a:off x="2357422" y="3000373"/>
          <a:ext cx="4797425" cy="3857628"/>
        </p:xfrm>
        <a:graphic>
          <a:graphicData uri="http://schemas.openxmlformats.org/presentationml/2006/ole">
            <p:oleObj spid="_x0000_s5122" name="Graph" r:id="rId4" imgW="5943600" imgH="4457880" progId="STATISTICA.Graph">
              <p:embed/>
            </p:oleObj>
          </a:graphicData>
        </a:graphic>
      </p:graphicFrame>
      <p:sp>
        <p:nvSpPr>
          <p:cNvPr id="15" name="Oval 14"/>
          <p:cNvSpPr/>
          <p:nvPr/>
        </p:nvSpPr>
        <p:spPr>
          <a:xfrm>
            <a:off x="3857620" y="2643182"/>
            <a:ext cx="714380" cy="28575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Rectangle 15"/>
          <p:cNvSpPr/>
          <p:nvPr/>
        </p:nvSpPr>
        <p:spPr>
          <a:xfrm>
            <a:off x="2000232" y="2428868"/>
            <a:ext cx="1143008"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7" name="Object 1"/>
          <p:cNvGraphicFramePr>
            <a:graphicFrameLocks noChangeAspect="1"/>
          </p:cNvGraphicFramePr>
          <p:nvPr/>
        </p:nvGraphicFramePr>
        <p:xfrm>
          <a:off x="1214414" y="1214422"/>
          <a:ext cx="6610350" cy="1009650"/>
        </p:xfrm>
        <a:graphic>
          <a:graphicData uri="http://schemas.openxmlformats.org/presentationml/2006/ole">
            <p:oleObj spid="_x0000_s4097" name="Spreadsheet" r:id="rId3" imgW="6600960" imgH="981000" progId="STATISTICA.Spreadsheet">
              <p:embed/>
            </p:oleObj>
          </a:graphicData>
        </a:graphic>
      </p:graphicFrame>
      <p:graphicFrame>
        <p:nvGraphicFramePr>
          <p:cNvPr id="4098" name="Object 2"/>
          <p:cNvGraphicFramePr>
            <a:graphicFrameLocks noChangeAspect="1"/>
          </p:cNvGraphicFramePr>
          <p:nvPr/>
        </p:nvGraphicFramePr>
        <p:xfrm>
          <a:off x="1214414" y="2571744"/>
          <a:ext cx="6648450" cy="990600"/>
        </p:xfrm>
        <a:graphic>
          <a:graphicData uri="http://schemas.openxmlformats.org/presentationml/2006/ole">
            <p:oleObj spid="_x0000_s4098" name="Spreadsheet" r:id="rId4" imgW="6620040" imgH="981000" progId="STATISTICA.Spreadsheet">
              <p:embed/>
            </p:oleObj>
          </a:graphicData>
        </a:graphic>
      </p:graphicFrame>
      <p:sp>
        <p:nvSpPr>
          <p:cNvPr id="15" name="Rectangle 14"/>
          <p:cNvSpPr/>
          <p:nvPr/>
        </p:nvSpPr>
        <p:spPr>
          <a:xfrm>
            <a:off x="0" y="3714752"/>
            <a:ext cx="9144000" cy="646331"/>
          </a:xfrm>
          <a:prstGeom prst="rect">
            <a:avLst/>
          </a:prstGeom>
        </p:spPr>
        <p:txBody>
          <a:bodyPr wrap="square">
            <a:spAutoFit/>
          </a:bodyPr>
          <a:lstStyle/>
          <a:p>
            <a:pPr algn="just"/>
            <a:r>
              <a:rPr lang="en-GB" b="1" dirty="0" smtClean="0"/>
              <a:t>• </a:t>
            </a:r>
            <a:r>
              <a:rPr lang="en-US" b="1" dirty="0" smtClean="0"/>
              <a:t>No statistically significant difference was found in the root </a:t>
            </a:r>
            <a:r>
              <a:rPr lang="hr-HR" b="1" dirty="0" err="1" smtClean="0"/>
              <a:t>collar</a:t>
            </a:r>
            <a:r>
              <a:rPr lang="en-US" b="1" dirty="0" smtClean="0"/>
              <a:t> diameter of the seedlings and the slenderness coefficient</a:t>
            </a:r>
            <a:r>
              <a:rPr lang="hr-HR" b="1" dirty="0" smtClean="0"/>
              <a:t>.</a:t>
            </a:r>
            <a:endParaRPr lang="hr-HR" b="1" dirty="0"/>
          </a:p>
        </p:txBody>
      </p:sp>
      <p:sp>
        <p:nvSpPr>
          <p:cNvPr id="17" name="Oval 16"/>
          <p:cNvSpPr/>
          <p:nvPr/>
        </p:nvSpPr>
        <p:spPr>
          <a:xfrm>
            <a:off x="3643306" y="2000240"/>
            <a:ext cx="714380" cy="28575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8" name="Oval 17"/>
          <p:cNvSpPr/>
          <p:nvPr/>
        </p:nvSpPr>
        <p:spPr>
          <a:xfrm>
            <a:off x="3643306" y="3286124"/>
            <a:ext cx="714380" cy="28575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9" name="Rectangle 18"/>
          <p:cNvSpPr/>
          <p:nvPr/>
        </p:nvSpPr>
        <p:spPr>
          <a:xfrm>
            <a:off x="1714480" y="1714488"/>
            <a:ext cx="1214446"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0" name="Rectangle 19"/>
          <p:cNvSpPr/>
          <p:nvPr/>
        </p:nvSpPr>
        <p:spPr>
          <a:xfrm>
            <a:off x="1785918" y="3071810"/>
            <a:ext cx="1143008"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3" name="Object 1"/>
          <p:cNvGraphicFramePr>
            <a:graphicFrameLocks noChangeAspect="1"/>
          </p:cNvGraphicFramePr>
          <p:nvPr/>
        </p:nvGraphicFramePr>
        <p:xfrm>
          <a:off x="928662" y="4071942"/>
          <a:ext cx="7358114" cy="990600"/>
        </p:xfrm>
        <a:graphic>
          <a:graphicData uri="http://schemas.openxmlformats.org/presentationml/2006/ole">
            <p:oleObj spid="_x0000_s3073" name="Spreadsheet" r:id="rId3" imgW="6962760" imgH="981000" progId="STATISTICA.Spreadsheet">
              <p:embed/>
            </p:oleObj>
          </a:graphicData>
        </a:graphic>
      </p:graphicFrame>
      <p:graphicFrame>
        <p:nvGraphicFramePr>
          <p:cNvPr id="3074" name="Object 2"/>
          <p:cNvGraphicFramePr>
            <a:graphicFrameLocks noChangeAspect="1"/>
          </p:cNvGraphicFramePr>
          <p:nvPr/>
        </p:nvGraphicFramePr>
        <p:xfrm>
          <a:off x="928662" y="1643050"/>
          <a:ext cx="7324725" cy="971550"/>
        </p:xfrm>
        <a:graphic>
          <a:graphicData uri="http://schemas.openxmlformats.org/presentationml/2006/ole">
            <p:oleObj spid="_x0000_s3074" name="Spreadsheet" r:id="rId4" imgW="7343640" imgH="981000" progId="STATISTICA.Spreadsheet">
              <p:embed/>
            </p:oleObj>
          </a:graphicData>
        </a:graphic>
      </p:graphicFrame>
      <p:graphicFrame>
        <p:nvGraphicFramePr>
          <p:cNvPr id="3075" name="Object 3"/>
          <p:cNvGraphicFramePr>
            <a:graphicFrameLocks noChangeAspect="1"/>
          </p:cNvGraphicFramePr>
          <p:nvPr/>
        </p:nvGraphicFramePr>
        <p:xfrm>
          <a:off x="928662" y="2857496"/>
          <a:ext cx="7343775" cy="971550"/>
        </p:xfrm>
        <a:graphic>
          <a:graphicData uri="http://schemas.openxmlformats.org/presentationml/2006/ole">
            <p:oleObj spid="_x0000_s3075" name="Spreadsheet" r:id="rId5" imgW="6734160" imgH="981000" progId="STATISTICA.Spreadsheet">
              <p:embed/>
            </p:oleObj>
          </a:graphicData>
        </a:graphic>
      </p:graphicFrame>
      <p:sp>
        <p:nvSpPr>
          <p:cNvPr id="6" name="Rectangle 5"/>
          <p:cNvSpPr/>
          <p:nvPr/>
        </p:nvSpPr>
        <p:spPr>
          <a:xfrm>
            <a:off x="0" y="5500702"/>
            <a:ext cx="9144000" cy="646331"/>
          </a:xfrm>
          <a:prstGeom prst="rect">
            <a:avLst/>
          </a:prstGeom>
        </p:spPr>
        <p:txBody>
          <a:bodyPr wrap="square">
            <a:spAutoFit/>
          </a:bodyPr>
          <a:lstStyle/>
          <a:p>
            <a:pPr algn="just"/>
            <a:r>
              <a:rPr lang="en-GB" b="1" dirty="0" smtClean="0"/>
              <a:t>• </a:t>
            </a:r>
            <a:r>
              <a:rPr lang="en-US" b="1" dirty="0" smtClean="0"/>
              <a:t>No statistically significant difference was found between the biomass of stems, roots and slenderness coefficient of seedlings 1+0 and 2+0</a:t>
            </a:r>
            <a:endParaRPr lang="hr-HR" b="1" dirty="0"/>
          </a:p>
        </p:txBody>
      </p:sp>
      <p:sp>
        <p:nvSpPr>
          <p:cNvPr id="7" name="Rectangle 6"/>
          <p:cNvSpPr/>
          <p:nvPr/>
        </p:nvSpPr>
        <p:spPr>
          <a:xfrm>
            <a:off x="0" y="571480"/>
            <a:ext cx="9144000" cy="923330"/>
          </a:xfrm>
          <a:prstGeom prst="rect">
            <a:avLst/>
          </a:prstGeom>
        </p:spPr>
        <p:txBody>
          <a:bodyPr wrap="square">
            <a:spAutoFit/>
          </a:bodyPr>
          <a:lstStyle/>
          <a:p>
            <a:pPr algn="just"/>
            <a:r>
              <a:rPr lang="en-GB" b="1" dirty="0" smtClean="0"/>
              <a:t>• </a:t>
            </a:r>
            <a:r>
              <a:rPr lang="en-US" b="1" dirty="0" smtClean="0"/>
              <a:t>The average biomass of seedlings 1+0 was 2.28 g, roots 5.90 g, and stem/root ratio 0.40. The average stem biomass of seedlings 2+0 was 1.93 g, roots 6.00 g, and stem/root biomass ratio 0.32.</a:t>
            </a:r>
            <a:endParaRPr lang="hr-HR" b="1" dirty="0"/>
          </a:p>
        </p:txBody>
      </p:sp>
      <p:sp>
        <p:nvSpPr>
          <p:cNvPr id="8" name="Oval 7"/>
          <p:cNvSpPr/>
          <p:nvPr/>
        </p:nvSpPr>
        <p:spPr>
          <a:xfrm>
            <a:off x="4143372" y="2357430"/>
            <a:ext cx="714380" cy="28575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Oval 8"/>
          <p:cNvSpPr/>
          <p:nvPr/>
        </p:nvSpPr>
        <p:spPr>
          <a:xfrm>
            <a:off x="4429124" y="3571876"/>
            <a:ext cx="714380" cy="28575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Oval 9"/>
          <p:cNvSpPr/>
          <p:nvPr/>
        </p:nvSpPr>
        <p:spPr>
          <a:xfrm>
            <a:off x="4572000" y="4786322"/>
            <a:ext cx="714380" cy="28575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Rectangle 10"/>
          <p:cNvSpPr/>
          <p:nvPr/>
        </p:nvSpPr>
        <p:spPr>
          <a:xfrm>
            <a:off x="2214546" y="2143116"/>
            <a:ext cx="1143008"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Rectangle 11"/>
          <p:cNvSpPr/>
          <p:nvPr/>
        </p:nvSpPr>
        <p:spPr>
          <a:xfrm>
            <a:off x="2285984" y="3357562"/>
            <a:ext cx="1214446"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Rectangle 12"/>
          <p:cNvSpPr/>
          <p:nvPr/>
        </p:nvSpPr>
        <p:spPr>
          <a:xfrm>
            <a:off x="2500298" y="4572008"/>
            <a:ext cx="1214446"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85720" y="2571744"/>
          <a:ext cx="8501122" cy="2357455"/>
        </p:xfrm>
        <a:graphic>
          <a:graphicData uri="http://schemas.openxmlformats.org/drawingml/2006/table">
            <a:tbl>
              <a:tblPr/>
              <a:tblGrid>
                <a:gridCol w="1012611"/>
                <a:gridCol w="916215"/>
                <a:gridCol w="928694"/>
                <a:gridCol w="905733"/>
                <a:gridCol w="1339710"/>
                <a:gridCol w="928624"/>
                <a:gridCol w="679043"/>
                <a:gridCol w="760053"/>
                <a:gridCol w="1030439"/>
              </a:tblGrid>
              <a:tr h="1071571">
                <a:tc>
                  <a:txBody>
                    <a:bodyPr/>
                    <a:lstStyle/>
                    <a:p>
                      <a:pPr algn="ctr">
                        <a:spcAft>
                          <a:spcPts val="0"/>
                        </a:spcAft>
                      </a:pPr>
                      <a:r>
                        <a:rPr lang="hr-HR" sz="1800" dirty="0">
                          <a:solidFill>
                            <a:srgbClr val="000000"/>
                          </a:solidFill>
                          <a:latin typeface="+mn-lt"/>
                          <a:ea typeface="Times New Roman"/>
                          <a:cs typeface="Times New Roman"/>
                        </a:rPr>
                        <a:t>Age </a:t>
                      </a:r>
                      <a:r>
                        <a:rPr lang="hr-HR" sz="1800" dirty="0" err="1">
                          <a:solidFill>
                            <a:srgbClr val="000000"/>
                          </a:solidFill>
                          <a:latin typeface="+mn-lt"/>
                          <a:ea typeface="Times New Roman"/>
                          <a:cs typeface="Times New Roman"/>
                        </a:rPr>
                        <a:t>of</a:t>
                      </a:r>
                      <a:r>
                        <a:rPr lang="hr-HR" sz="1800" dirty="0">
                          <a:solidFill>
                            <a:srgbClr val="000000"/>
                          </a:solidFill>
                          <a:latin typeface="+mn-lt"/>
                          <a:ea typeface="Times New Roman"/>
                          <a:cs typeface="Times New Roman"/>
                        </a:rPr>
                        <a:t> </a:t>
                      </a:r>
                      <a:r>
                        <a:rPr lang="hr-HR" sz="1800" dirty="0" err="1">
                          <a:solidFill>
                            <a:srgbClr val="000000"/>
                          </a:solidFill>
                          <a:latin typeface="+mn-lt"/>
                          <a:ea typeface="Times New Roman"/>
                          <a:cs typeface="Times New Roman"/>
                        </a:rPr>
                        <a:t>seedlings</a:t>
                      </a:r>
                      <a:endParaRPr lang="hr-HR" sz="1800" dirty="0">
                        <a:latin typeface="+mn-lt"/>
                        <a:ea typeface="Times New Roman"/>
                        <a:cs typeface="Times New Roman"/>
                      </a:endParaRP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800" dirty="0" err="1">
                          <a:solidFill>
                            <a:srgbClr val="000000"/>
                          </a:solidFill>
                          <a:latin typeface="+mn-lt"/>
                          <a:ea typeface="Times New Roman"/>
                          <a:cs typeface="Times New Roman"/>
                        </a:rPr>
                        <a:t>Length</a:t>
                      </a:r>
                      <a:r>
                        <a:rPr lang="hr-HR" sz="1800" dirty="0">
                          <a:solidFill>
                            <a:srgbClr val="000000"/>
                          </a:solidFill>
                          <a:latin typeface="+mn-lt"/>
                          <a:ea typeface="Times New Roman"/>
                          <a:cs typeface="Times New Roman"/>
                        </a:rPr>
                        <a:t> (cm)</a:t>
                      </a:r>
                      <a:endParaRPr lang="hr-HR" sz="1800" dirty="0">
                        <a:latin typeface="+mn-lt"/>
                        <a:ea typeface="Times New Roman"/>
                        <a:cs typeface="Times New Roman"/>
                      </a:endParaRP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800" dirty="0" err="1">
                          <a:solidFill>
                            <a:srgbClr val="000000"/>
                          </a:solidFill>
                          <a:latin typeface="+mn-lt"/>
                          <a:ea typeface="Times New Roman"/>
                          <a:cs typeface="Times New Roman"/>
                        </a:rPr>
                        <a:t>ProjArea</a:t>
                      </a:r>
                      <a:r>
                        <a:rPr lang="hr-HR" sz="1800" dirty="0">
                          <a:solidFill>
                            <a:srgbClr val="000000"/>
                          </a:solidFill>
                          <a:latin typeface="+mn-lt"/>
                          <a:ea typeface="Times New Roman"/>
                          <a:cs typeface="Times New Roman"/>
                        </a:rPr>
                        <a:t> (cm</a:t>
                      </a:r>
                      <a:r>
                        <a:rPr lang="hr-HR" sz="1800" baseline="30000" dirty="0">
                          <a:solidFill>
                            <a:srgbClr val="000000"/>
                          </a:solidFill>
                          <a:latin typeface="+mn-lt"/>
                          <a:ea typeface="Times New Roman"/>
                          <a:cs typeface="Times New Roman"/>
                        </a:rPr>
                        <a:t>2</a:t>
                      </a:r>
                      <a:r>
                        <a:rPr lang="hr-HR" sz="1800" dirty="0">
                          <a:solidFill>
                            <a:srgbClr val="000000"/>
                          </a:solidFill>
                          <a:latin typeface="+mn-lt"/>
                          <a:ea typeface="Times New Roman"/>
                          <a:cs typeface="Times New Roman"/>
                        </a:rPr>
                        <a:t>)</a:t>
                      </a:r>
                      <a:endParaRPr lang="hr-HR" sz="1800" dirty="0">
                        <a:latin typeface="+mn-lt"/>
                        <a:ea typeface="Times New Roman"/>
                        <a:cs typeface="Times New Roman"/>
                      </a:endParaRP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800" dirty="0" err="1">
                          <a:solidFill>
                            <a:srgbClr val="000000"/>
                          </a:solidFill>
                          <a:latin typeface="+mn-lt"/>
                          <a:ea typeface="Times New Roman"/>
                          <a:cs typeface="Times New Roman"/>
                        </a:rPr>
                        <a:t>SurfArea</a:t>
                      </a:r>
                      <a:r>
                        <a:rPr lang="hr-HR" sz="1800" dirty="0">
                          <a:solidFill>
                            <a:srgbClr val="000000"/>
                          </a:solidFill>
                          <a:latin typeface="+mn-lt"/>
                          <a:ea typeface="Times New Roman"/>
                          <a:cs typeface="Times New Roman"/>
                        </a:rPr>
                        <a:t> (cm</a:t>
                      </a:r>
                      <a:r>
                        <a:rPr lang="hr-HR" sz="1800" baseline="30000" dirty="0">
                          <a:solidFill>
                            <a:srgbClr val="000000"/>
                          </a:solidFill>
                          <a:latin typeface="+mn-lt"/>
                          <a:ea typeface="Times New Roman"/>
                          <a:cs typeface="Times New Roman"/>
                        </a:rPr>
                        <a:t>2</a:t>
                      </a:r>
                      <a:r>
                        <a:rPr lang="hr-HR" sz="1800" dirty="0">
                          <a:solidFill>
                            <a:srgbClr val="000000"/>
                          </a:solidFill>
                          <a:latin typeface="+mn-lt"/>
                          <a:ea typeface="Times New Roman"/>
                          <a:cs typeface="Times New Roman"/>
                        </a:rPr>
                        <a:t>)</a:t>
                      </a:r>
                      <a:endParaRPr lang="hr-HR" sz="1800" dirty="0">
                        <a:latin typeface="+mn-lt"/>
                        <a:ea typeface="Times New Roman"/>
                        <a:cs typeface="Times New Roman"/>
                      </a:endParaRP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800" dirty="0" err="1">
                          <a:solidFill>
                            <a:srgbClr val="000000"/>
                          </a:solidFill>
                          <a:latin typeface="+mn-lt"/>
                          <a:ea typeface="Times New Roman"/>
                          <a:cs typeface="Times New Roman"/>
                        </a:rPr>
                        <a:t>Average</a:t>
                      </a:r>
                      <a:r>
                        <a:rPr lang="hr-HR" sz="1800" dirty="0">
                          <a:solidFill>
                            <a:srgbClr val="000000"/>
                          </a:solidFill>
                          <a:latin typeface="+mn-lt"/>
                          <a:ea typeface="Times New Roman"/>
                          <a:cs typeface="Times New Roman"/>
                        </a:rPr>
                        <a:t> </a:t>
                      </a:r>
                      <a:r>
                        <a:rPr lang="hr-HR" sz="1800" dirty="0" err="1">
                          <a:solidFill>
                            <a:srgbClr val="000000"/>
                          </a:solidFill>
                          <a:latin typeface="+mn-lt"/>
                          <a:ea typeface="Times New Roman"/>
                          <a:cs typeface="Times New Roman"/>
                        </a:rPr>
                        <a:t>diameter</a:t>
                      </a:r>
                      <a:r>
                        <a:rPr lang="hr-HR" sz="1800" dirty="0">
                          <a:solidFill>
                            <a:srgbClr val="000000"/>
                          </a:solidFill>
                          <a:latin typeface="+mn-lt"/>
                          <a:ea typeface="Times New Roman"/>
                          <a:cs typeface="Times New Roman"/>
                        </a:rPr>
                        <a:t> (mm)</a:t>
                      </a:r>
                      <a:endParaRPr lang="hr-HR" sz="1800" dirty="0">
                        <a:latin typeface="+mn-lt"/>
                        <a:ea typeface="Times New Roman"/>
                        <a:cs typeface="Times New Roman"/>
                      </a:endParaRP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800" dirty="0" err="1">
                          <a:solidFill>
                            <a:srgbClr val="000000"/>
                          </a:solidFill>
                          <a:latin typeface="+mn-lt"/>
                          <a:ea typeface="Times New Roman"/>
                          <a:cs typeface="Times New Roman"/>
                        </a:rPr>
                        <a:t>Volume</a:t>
                      </a:r>
                      <a:r>
                        <a:rPr lang="hr-HR" sz="1800" dirty="0">
                          <a:solidFill>
                            <a:srgbClr val="000000"/>
                          </a:solidFill>
                          <a:latin typeface="+mn-lt"/>
                          <a:ea typeface="Times New Roman"/>
                          <a:cs typeface="Times New Roman"/>
                        </a:rPr>
                        <a:t> (cm</a:t>
                      </a:r>
                      <a:r>
                        <a:rPr lang="hr-HR" sz="1800" baseline="30000" dirty="0">
                          <a:solidFill>
                            <a:srgbClr val="000000"/>
                          </a:solidFill>
                          <a:latin typeface="+mn-lt"/>
                          <a:ea typeface="Times New Roman"/>
                          <a:cs typeface="Times New Roman"/>
                        </a:rPr>
                        <a:t>3</a:t>
                      </a:r>
                      <a:r>
                        <a:rPr lang="hr-HR" sz="1800" dirty="0">
                          <a:solidFill>
                            <a:srgbClr val="000000"/>
                          </a:solidFill>
                          <a:latin typeface="+mn-lt"/>
                          <a:ea typeface="Times New Roman"/>
                          <a:cs typeface="Times New Roman"/>
                        </a:rPr>
                        <a:t>)</a:t>
                      </a:r>
                      <a:endParaRPr lang="hr-HR" sz="1800" dirty="0">
                        <a:latin typeface="+mn-lt"/>
                        <a:ea typeface="Times New Roman"/>
                        <a:cs typeface="Times New Roman"/>
                      </a:endParaRP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800" dirty="0" err="1">
                          <a:solidFill>
                            <a:srgbClr val="000000"/>
                          </a:solidFill>
                          <a:latin typeface="+mn-lt"/>
                          <a:ea typeface="Times New Roman"/>
                          <a:cs typeface="Times New Roman"/>
                        </a:rPr>
                        <a:t>Tips</a:t>
                      </a:r>
                      <a:r>
                        <a:rPr lang="hr-HR" sz="1800" dirty="0">
                          <a:solidFill>
                            <a:srgbClr val="000000"/>
                          </a:solidFill>
                          <a:latin typeface="+mn-lt"/>
                          <a:ea typeface="Times New Roman"/>
                          <a:cs typeface="Times New Roman"/>
                        </a:rPr>
                        <a:t> (</a:t>
                      </a:r>
                      <a:r>
                        <a:rPr lang="hr-HR" sz="1800" dirty="0" err="1">
                          <a:solidFill>
                            <a:srgbClr val="000000"/>
                          </a:solidFill>
                          <a:latin typeface="+mn-lt"/>
                          <a:ea typeface="Times New Roman"/>
                          <a:cs typeface="Times New Roman"/>
                        </a:rPr>
                        <a:t>psc</a:t>
                      </a:r>
                      <a:r>
                        <a:rPr lang="hr-HR" sz="1800" dirty="0">
                          <a:solidFill>
                            <a:srgbClr val="000000"/>
                          </a:solidFill>
                          <a:latin typeface="+mn-lt"/>
                          <a:ea typeface="Times New Roman"/>
                          <a:cs typeface="Times New Roman"/>
                        </a:rPr>
                        <a:t>)</a:t>
                      </a:r>
                      <a:endParaRPr lang="hr-HR" sz="1800" dirty="0">
                        <a:latin typeface="+mn-lt"/>
                        <a:ea typeface="Times New Roman"/>
                        <a:cs typeface="Times New Roman"/>
                      </a:endParaRP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800" dirty="0" err="1">
                          <a:solidFill>
                            <a:srgbClr val="000000"/>
                          </a:solidFill>
                          <a:latin typeface="+mn-lt"/>
                          <a:ea typeface="Times New Roman"/>
                          <a:cs typeface="Times New Roman"/>
                        </a:rPr>
                        <a:t>Forks</a:t>
                      </a:r>
                      <a:r>
                        <a:rPr lang="hr-HR" sz="1800" dirty="0">
                          <a:solidFill>
                            <a:srgbClr val="000000"/>
                          </a:solidFill>
                          <a:latin typeface="+mn-lt"/>
                          <a:ea typeface="Times New Roman"/>
                          <a:cs typeface="Times New Roman"/>
                        </a:rPr>
                        <a:t> (</a:t>
                      </a:r>
                      <a:r>
                        <a:rPr lang="hr-HR" sz="1800" dirty="0" err="1">
                          <a:solidFill>
                            <a:srgbClr val="000000"/>
                          </a:solidFill>
                          <a:latin typeface="+mn-lt"/>
                          <a:ea typeface="Times New Roman"/>
                          <a:cs typeface="Times New Roman"/>
                        </a:rPr>
                        <a:t>pcs</a:t>
                      </a:r>
                      <a:r>
                        <a:rPr lang="hr-HR" sz="1800" dirty="0">
                          <a:solidFill>
                            <a:srgbClr val="000000"/>
                          </a:solidFill>
                          <a:latin typeface="+mn-lt"/>
                          <a:ea typeface="Times New Roman"/>
                          <a:cs typeface="Times New Roman"/>
                        </a:rPr>
                        <a:t>)</a:t>
                      </a:r>
                      <a:endParaRPr lang="hr-HR" sz="1800" dirty="0">
                        <a:latin typeface="+mn-lt"/>
                        <a:ea typeface="Times New Roman"/>
                        <a:cs typeface="Times New Roman"/>
                      </a:endParaRP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800" dirty="0" err="1">
                          <a:solidFill>
                            <a:srgbClr val="000000"/>
                          </a:solidFill>
                          <a:latin typeface="+mn-lt"/>
                          <a:ea typeface="Times New Roman"/>
                          <a:cs typeface="Times New Roman"/>
                        </a:rPr>
                        <a:t>Crossings</a:t>
                      </a:r>
                      <a:r>
                        <a:rPr lang="hr-HR" sz="1800" dirty="0">
                          <a:solidFill>
                            <a:srgbClr val="000000"/>
                          </a:solidFill>
                          <a:latin typeface="+mn-lt"/>
                          <a:ea typeface="Times New Roman"/>
                          <a:cs typeface="Times New Roman"/>
                        </a:rPr>
                        <a:t> (</a:t>
                      </a:r>
                      <a:r>
                        <a:rPr lang="hr-HR" sz="1800" dirty="0" err="1">
                          <a:solidFill>
                            <a:srgbClr val="000000"/>
                          </a:solidFill>
                          <a:latin typeface="+mn-lt"/>
                          <a:ea typeface="Times New Roman"/>
                          <a:cs typeface="Times New Roman"/>
                        </a:rPr>
                        <a:t>pcs</a:t>
                      </a:r>
                      <a:r>
                        <a:rPr lang="hr-HR" sz="1800" dirty="0">
                          <a:solidFill>
                            <a:srgbClr val="000000"/>
                          </a:solidFill>
                          <a:latin typeface="+mn-lt"/>
                          <a:ea typeface="Times New Roman"/>
                          <a:cs typeface="Times New Roman"/>
                        </a:rPr>
                        <a:t>)</a:t>
                      </a:r>
                      <a:endParaRPr lang="hr-HR" sz="1800" dirty="0">
                        <a:latin typeface="+mn-lt"/>
                        <a:ea typeface="Times New Roman"/>
                        <a:cs typeface="Times New Roman"/>
                      </a:endParaRP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942">
                <a:tc>
                  <a:txBody>
                    <a:bodyPr/>
                    <a:lstStyle/>
                    <a:p>
                      <a:pPr algn="ctr">
                        <a:spcAft>
                          <a:spcPts val="0"/>
                        </a:spcAft>
                      </a:pPr>
                      <a:r>
                        <a:rPr lang="hr-HR" sz="1800" dirty="0">
                          <a:solidFill>
                            <a:srgbClr val="000000"/>
                          </a:solidFill>
                          <a:latin typeface="+mn-lt"/>
                          <a:ea typeface="Times New Roman"/>
                          <a:cs typeface="Times New Roman"/>
                        </a:rPr>
                        <a:t>1+0</a:t>
                      </a:r>
                      <a:endParaRPr lang="hr-HR" sz="1800" dirty="0">
                        <a:latin typeface="+mn-lt"/>
                        <a:ea typeface="Times New Roman"/>
                        <a:cs typeface="Times New Roman"/>
                      </a:endParaRP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800" dirty="0">
                          <a:solidFill>
                            <a:srgbClr val="00B050"/>
                          </a:solidFill>
                          <a:latin typeface="+mn-lt"/>
                          <a:ea typeface="Times New Roman"/>
                          <a:cs typeface="Times New Roman"/>
                        </a:rPr>
                        <a:t>903,73</a:t>
                      </a: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800" dirty="0">
                          <a:solidFill>
                            <a:srgbClr val="00B050"/>
                          </a:solidFill>
                          <a:latin typeface="+mn-lt"/>
                          <a:ea typeface="Times New Roman"/>
                          <a:cs typeface="Times New Roman"/>
                        </a:rPr>
                        <a:t>93,08</a:t>
                      </a: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800" dirty="0">
                          <a:solidFill>
                            <a:srgbClr val="00B050"/>
                          </a:solidFill>
                          <a:latin typeface="+mn-lt"/>
                          <a:ea typeface="Times New Roman"/>
                          <a:cs typeface="Times New Roman"/>
                        </a:rPr>
                        <a:t>292,40</a:t>
                      </a: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800" dirty="0">
                          <a:solidFill>
                            <a:srgbClr val="FF0000"/>
                          </a:solidFill>
                          <a:latin typeface="+mn-lt"/>
                          <a:ea typeface="Times New Roman"/>
                          <a:cs typeface="Times New Roman"/>
                        </a:rPr>
                        <a:t>1,23</a:t>
                      </a: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800" dirty="0">
                          <a:solidFill>
                            <a:srgbClr val="FF0000"/>
                          </a:solidFill>
                          <a:latin typeface="+mn-lt"/>
                          <a:ea typeface="Times New Roman"/>
                          <a:cs typeface="Times New Roman"/>
                        </a:rPr>
                        <a:t>8,50</a:t>
                      </a: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800" dirty="0">
                          <a:solidFill>
                            <a:srgbClr val="FF0000"/>
                          </a:solidFill>
                          <a:latin typeface="+mn-lt"/>
                          <a:ea typeface="Times New Roman"/>
                          <a:cs typeface="Times New Roman"/>
                        </a:rPr>
                        <a:t>1585</a:t>
                      </a: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800" dirty="0">
                          <a:solidFill>
                            <a:srgbClr val="00B050"/>
                          </a:solidFill>
                          <a:latin typeface="+mn-lt"/>
                          <a:ea typeface="Times New Roman"/>
                          <a:cs typeface="Times New Roman"/>
                        </a:rPr>
                        <a:t>11467</a:t>
                      </a: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800" dirty="0">
                          <a:solidFill>
                            <a:srgbClr val="00B050"/>
                          </a:solidFill>
                          <a:latin typeface="+mn-lt"/>
                          <a:ea typeface="Times New Roman"/>
                          <a:cs typeface="Times New Roman"/>
                        </a:rPr>
                        <a:t>1312</a:t>
                      </a: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942">
                <a:tc>
                  <a:txBody>
                    <a:bodyPr/>
                    <a:lstStyle/>
                    <a:p>
                      <a:pPr algn="ctr">
                        <a:spcAft>
                          <a:spcPts val="0"/>
                        </a:spcAft>
                      </a:pPr>
                      <a:r>
                        <a:rPr lang="hr-HR" sz="1800" dirty="0">
                          <a:solidFill>
                            <a:srgbClr val="000000"/>
                          </a:solidFill>
                          <a:latin typeface="+mn-lt"/>
                          <a:ea typeface="Times New Roman"/>
                          <a:cs typeface="Times New Roman"/>
                        </a:rPr>
                        <a:t>2+0</a:t>
                      </a:r>
                      <a:endParaRPr lang="hr-HR" sz="1800" dirty="0">
                        <a:latin typeface="+mn-lt"/>
                        <a:ea typeface="Times New Roman"/>
                        <a:cs typeface="Times New Roman"/>
                      </a:endParaRP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800" dirty="0">
                          <a:solidFill>
                            <a:srgbClr val="00B050"/>
                          </a:solidFill>
                          <a:latin typeface="+mn-lt"/>
                          <a:ea typeface="Times New Roman"/>
                          <a:cs typeface="Times New Roman"/>
                        </a:rPr>
                        <a:t>1108,94</a:t>
                      </a: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800" dirty="0">
                          <a:solidFill>
                            <a:srgbClr val="00B050"/>
                          </a:solidFill>
                          <a:latin typeface="+mn-lt"/>
                          <a:ea typeface="Times New Roman"/>
                          <a:cs typeface="Times New Roman"/>
                        </a:rPr>
                        <a:t>90,27</a:t>
                      </a: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800" dirty="0">
                          <a:solidFill>
                            <a:srgbClr val="00B050"/>
                          </a:solidFill>
                          <a:latin typeface="+mn-lt"/>
                          <a:ea typeface="Times New Roman"/>
                          <a:cs typeface="Times New Roman"/>
                        </a:rPr>
                        <a:t>283,58</a:t>
                      </a: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800" dirty="0">
                          <a:solidFill>
                            <a:srgbClr val="FF0000"/>
                          </a:solidFill>
                          <a:latin typeface="+mn-lt"/>
                          <a:ea typeface="Times New Roman"/>
                          <a:cs typeface="Times New Roman"/>
                        </a:rPr>
                        <a:t>0,82</a:t>
                      </a: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800" dirty="0">
                          <a:solidFill>
                            <a:srgbClr val="FF0000"/>
                          </a:solidFill>
                          <a:latin typeface="+mn-lt"/>
                          <a:ea typeface="Times New Roman"/>
                          <a:cs typeface="Times New Roman"/>
                        </a:rPr>
                        <a:t>5,90</a:t>
                      </a: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800" dirty="0">
                          <a:solidFill>
                            <a:srgbClr val="FF0000"/>
                          </a:solidFill>
                          <a:latin typeface="+mn-lt"/>
                          <a:ea typeface="Times New Roman"/>
                          <a:cs typeface="Times New Roman"/>
                        </a:rPr>
                        <a:t>2301</a:t>
                      </a: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800" dirty="0">
                          <a:solidFill>
                            <a:srgbClr val="00B050"/>
                          </a:solidFill>
                          <a:latin typeface="+mn-lt"/>
                          <a:ea typeface="Times New Roman"/>
                          <a:cs typeface="Times New Roman"/>
                        </a:rPr>
                        <a:t>11776</a:t>
                      </a: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800" dirty="0">
                          <a:solidFill>
                            <a:srgbClr val="00B050"/>
                          </a:solidFill>
                          <a:latin typeface="+mn-lt"/>
                          <a:ea typeface="Times New Roman"/>
                          <a:cs typeface="Times New Roman"/>
                        </a:rPr>
                        <a:t>1325</a:t>
                      </a:r>
                    </a:p>
                  </a:txBody>
                  <a:tcPr marL="46541" marR="46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0" y="1571612"/>
            <a:ext cx="9144000" cy="646331"/>
          </a:xfrm>
          <a:prstGeom prst="rect">
            <a:avLst/>
          </a:prstGeom>
        </p:spPr>
        <p:txBody>
          <a:bodyPr wrap="square">
            <a:spAutoFit/>
          </a:bodyPr>
          <a:lstStyle/>
          <a:p>
            <a:r>
              <a:rPr lang="en-GB" b="1" dirty="0" smtClean="0"/>
              <a:t>• </a:t>
            </a:r>
            <a:r>
              <a:rPr lang="hr-HR" b="1" dirty="0" smtClean="0"/>
              <a:t>E</a:t>
            </a:r>
            <a:r>
              <a:rPr lang="en-GB" b="1" dirty="0" err="1" smtClean="0"/>
              <a:t>ight</a:t>
            </a:r>
            <a:r>
              <a:rPr lang="en-GB" b="1" dirty="0" smtClean="0"/>
              <a:t> </a:t>
            </a:r>
            <a:r>
              <a:rPr lang="hr-HR" b="1" dirty="0" smtClean="0"/>
              <a:t>m</a:t>
            </a:r>
            <a:r>
              <a:rPr lang="en-US" b="1" dirty="0" smtClean="0"/>
              <a:t>ore important morphological features of the root system of 1+0 and 2+0 </a:t>
            </a:r>
            <a:r>
              <a:rPr lang="hr-HR" b="1" dirty="0" err="1" smtClean="0"/>
              <a:t>pedunculate</a:t>
            </a:r>
            <a:r>
              <a:rPr lang="hr-HR" b="1" dirty="0" smtClean="0"/>
              <a:t> </a:t>
            </a:r>
            <a:r>
              <a:rPr lang="hr-HR" b="1" dirty="0" err="1" smtClean="0"/>
              <a:t>oak</a:t>
            </a:r>
            <a:r>
              <a:rPr lang="hr-HR" b="1" dirty="0" smtClean="0"/>
              <a:t> </a:t>
            </a:r>
            <a:r>
              <a:rPr lang="hr-HR" b="1" dirty="0" err="1" smtClean="0"/>
              <a:t>seedlings</a:t>
            </a:r>
            <a:endParaRPr lang="hr-HR" b="1" dirty="0"/>
          </a:p>
        </p:txBody>
      </p:sp>
      <p:sp>
        <p:nvSpPr>
          <p:cNvPr id="6" name="TextBox 5"/>
          <p:cNvSpPr txBox="1"/>
          <p:nvPr/>
        </p:nvSpPr>
        <p:spPr>
          <a:xfrm>
            <a:off x="4429124" y="2214554"/>
            <a:ext cx="511679" cy="369332"/>
          </a:xfrm>
          <a:prstGeom prst="rect">
            <a:avLst/>
          </a:prstGeom>
          <a:noFill/>
        </p:spPr>
        <p:txBody>
          <a:bodyPr wrap="none" rtlCol="0">
            <a:spAutoFit/>
          </a:bodyPr>
          <a:lstStyle/>
          <a:p>
            <a:r>
              <a:rPr lang="hr-HR" dirty="0" err="1" smtClean="0">
                <a:solidFill>
                  <a:srgbClr val="FF0000"/>
                </a:solidFill>
              </a:rPr>
              <a:t>s.d</a:t>
            </a:r>
            <a:r>
              <a:rPr lang="hr-HR" dirty="0" smtClean="0">
                <a:solidFill>
                  <a:srgbClr val="FF0000"/>
                </a:solidFill>
              </a:rPr>
              <a:t>.</a:t>
            </a:r>
            <a:endParaRPr lang="hr-HR" dirty="0">
              <a:solidFill>
                <a:srgbClr val="FF0000"/>
              </a:solidFill>
            </a:endParaRPr>
          </a:p>
        </p:txBody>
      </p:sp>
      <p:sp>
        <p:nvSpPr>
          <p:cNvPr id="8" name="TextBox 7"/>
          <p:cNvSpPr txBox="1"/>
          <p:nvPr/>
        </p:nvSpPr>
        <p:spPr>
          <a:xfrm>
            <a:off x="5572132" y="2214554"/>
            <a:ext cx="511679" cy="369332"/>
          </a:xfrm>
          <a:prstGeom prst="rect">
            <a:avLst/>
          </a:prstGeom>
          <a:noFill/>
        </p:spPr>
        <p:txBody>
          <a:bodyPr wrap="none" rtlCol="0">
            <a:spAutoFit/>
          </a:bodyPr>
          <a:lstStyle/>
          <a:p>
            <a:r>
              <a:rPr lang="hr-HR" dirty="0" err="1" smtClean="0">
                <a:solidFill>
                  <a:srgbClr val="FF0000"/>
                </a:solidFill>
              </a:rPr>
              <a:t>s.d</a:t>
            </a:r>
            <a:r>
              <a:rPr lang="hr-HR" dirty="0" smtClean="0">
                <a:solidFill>
                  <a:srgbClr val="FF0000"/>
                </a:solidFill>
              </a:rPr>
              <a:t>.</a:t>
            </a:r>
            <a:endParaRPr lang="hr-HR" dirty="0">
              <a:solidFill>
                <a:srgbClr val="FF0000"/>
              </a:solidFill>
            </a:endParaRPr>
          </a:p>
        </p:txBody>
      </p:sp>
      <p:sp>
        <p:nvSpPr>
          <p:cNvPr id="9" name="TextBox 8"/>
          <p:cNvSpPr txBox="1"/>
          <p:nvPr/>
        </p:nvSpPr>
        <p:spPr>
          <a:xfrm>
            <a:off x="6357950" y="2214554"/>
            <a:ext cx="511679" cy="369332"/>
          </a:xfrm>
          <a:prstGeom prst="rect">
            <a:avLst/>
          </a:prstGeom>
          <a:noFill/>
        </p:spPr>
        <p:txBody>
          <a:bodyPr wrap="none" rtlCol="0">
            <a:spAutoFit/>
          </a:bodyPr>
          <a:lstStyle/>
          <a:p>
            <a:r>
              <a:rPr lang="hr-HR" dirty="0" err="1" smtClean="0">
                <a:solidFill>
                  <a:srgbClr val="FF0000"/>
                </a:solidFill>
              </a:rPr>
              <a:t>s.d</a:t>
            </a:r>
            <a:r>
              <a:rPr lang="hr-HR" dirty="0" smtClean="0">
                <a:solidFill>
                  <a:srgbClr val="FF0000"/>
                </a:solidFill>
              </a:rPr>
              <a:t>.</a:t>
            </a:r>
            <a:endParaRPr lang="hr-HR"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1480"/>
            <a:ext cx="9144000" cy="646331"/>
          </a:xfrm>
          <a:prstGeom prst="rect">
            <a:avLst/>
          </a:prstGeom>
        </p:spPr>
        <p:txBody>
          <a:bodyPr wrap="square">
            <a:spAutoFit/>
          </a:bodyPr>
          <a:lstStyle/>
          <a:p>
            <a:pPr algn="just"/>
            <a:r>
              <a:rPr lang="en-GB" b="1" u="sng" dirty="0" smtClean="0">
                <a:solidFill>
                  <a:srgbClr val="FF0000"/>
                </a:solidFill>
              </a:rPr>
              <a:t>• </a:t>
            </a:r>
            <a:r>
              <a:rPr lang="en-US" b="1" u="sng" dirty="0" smtClean="0">
                <a:solidFill>
                  <a:srgbClr val="FF0000"/>
                </a:solidFill>
              </a:rPr>
              <a:t>A statistically significant difference was found between seedlings 1+0 and 2+0 in the following root variables: average diameter</a:t>
            </a:r>
            <a:r>
              <a:rPr lang="hr-HR" b="1" u="sng" dirty="0" smtClean="0">
                <a:solidFill>
                  <a:srgbClr val="FF0000"/>
                </a:solidFill>
                <a:ea typeface="Times New Roman"/>
                <a:cs typeface="Times New Roman"/>
              </a:rPr>
              <a:t> (mm)</a:t>
            </a:r>
            <a:r>
              <a:rPr lang="en-US" b="1" u="sng" dirty="0" smtClean="0">
                <a:solidFill>
                  <a:srgbClr val="FF0000"/>
                </a:solidFill>
              </a:rPr>
              <a:t>, volume</a:t>
            </a:r>
            <a:r>
              <a:rPr lang="hr-HR" b="1" u="sng" dirty="0" smtClean="0">
                <a:solidFill>
                  <a:srgbClr val="FF0000"/>
                </a:solidFill>
                <a:ea typeface="Times New Roman"/>
                <a:cs typeface="Times New Roman"/>
              </a:rPr>
              <a:t> (cm</a:t>
            </a:r>
            <a:r>
              <a:rPr lang="hr-HR" b="1" u="sng" baseline="30000" dirty="0" smtClean="0">
                <a:solidFill>
                  <a:srgbClr val="FF0000"/>
                </a:solidFill>
                <a:ea typeface="Times New Roman"/>
                <a:cs typeface="Times New Roman"/>
              </a:rPr>
              <a:t>3</a:t>
            </a:r>
            <a:r>
              <a:rPr lang="hr-HR" b="1" u="sng" dirty="0" smtClean="0">
                <a:solidFill>
                  <a:srgbClr val="FF0000"/>
                </a:solidFill>
                <a:ea typeface="Times New Roman"/>
                <a:cs typeface="Times New Roman"/>
              </a:rPr>
              <a:t>)</a:t>
            </a:r>
            <a:r>
              <a:rPr lang="en-US" b="1" u="sng" dirty="0" smtClean="0">
                <a:solidFill>
                  <a:srgbClr val="FF0000"/>
                </a:solidFill>
              </a:rPr>
              <a:t>, and number of tips</a:t>
            </a:r>
            <a:r>
              <a:rPr lang="hr-HR" b="1" u="sng" dirty="0" smtClean="0">
                <a:solidFill>
                  <a:srgbClr val="FF0000"/>
                </a:solidFill>
                <a:ea typeface="Times New Roman"/>
                <a:cs typeface="Times New Roman"/>
              </a:rPr>
              <a:t> (</a:t>
            </a:r>
            <a:r>
              <a:rPr lang="hr-HR" b="1" u="sng" dirty="0" err="1" smtClean="0">
                <a:solidFill>
                  <a:srgbClr val="FF0000"/>
                </a:solidFill>
                <a:ea typeface="Times New Roman"/>
                <a:cs typeface="Times New Roman"/>
              </a:rPr>
              <a:t>psc</a:t>
            </a:r>
            <a:r>
              <a:rPr lang="hr-HR" b="1" u="sng" dirty="0" smtClean="0">
                <a:solidFill>
                  <a:srgbClr val="FF0000"/>
                </a:solidFill>
                <a:ea typeface="Times New Roman"/>
                <a:cs typeface="Times New Roman"/>
              </a:rPr>
              <a:t>).</a:t>
            </a:r>
            <a:r>
              <a:rPr lang="en-US" b="1" u="sng" dirty="0" smtClean="0">
                <a:solidFill>
                  <a:srgbClr val="FF0000"/>
                </a:solidFill>
              </a:rPr>
              <a:t> </a:t>
            </a:r>
            <a:endParaRPr lang="hr-HR" b="1" u="sng" dirty="0">
              <a:solidFill>
                <a:srgbClr val="FF0000"/>
              </a:solidFill>
            </a:endParaRPr>
          </a:p>
        </p:txBody>
      </p:sp>
      <p:graphicFrame>
        <p:nvGraphicFramePr>
          <p:cNvPr id="32770" name="Object 2"/>
          <p:cNvGraphicFramePr>
            <a:graphicFrameLocks noChangeAspect="1"/>
          </p:cNvGraphicFramePr>
          <p:nvPr/>
        </p:nvGraphicFramePr>
        <p:xfrm>
          <a:off x="928662" y="1357298"/>
          <a:ext cx="7581900" cy="990600"/>
        </p:xfrm>
        <a:graphic>
          <a:graphicData uri="http://schemas.openxmlformats.org/presentationml/2006/ole">
            <p:oleObj spid="_x0000_s32770" name="Spreadsheet" r:id="rId3" imgW="6972480" imgH="981000" progId="STATISTICA.Spreadsheet">
              <p:embed/>
            </p:oleObj>
          </a:graphicData>
        </a:graphic>
      </p:graphicFrame>
      <p:graphicFrame>
        <p:nvGraphicFramePr>
          <p:cNvPr id="32771" name="Object 3"/>
          <p:cNvGraphicFramePr>
            <a:graphicFrameLocks noChangeAspect="1"/>
          </p:cNvGraphicFramePr>
          <p:nvPr/>
        </p:nvGraphicFramePr>
        <p:xfrm>
          <a:off x="2286000" y="2714625"/>
          <a:ext cx="4797425" cy="3597275"/>
        </p:xfrm>
        <a:graphic>
          <a:graphicData uri="http://schemas.openxmlformats.org/presentationml/2006/ole">
            <p:oleObj spid="_x0000_s32771" name="Graph" r:id="rId4" imgW="5943600" imgH="4457880" progId="STATISTICA.Graph">
              <p:embed/>
            </p:oleObj>
          </a:graphicData>
        </a:graphic>
      </p:graphicFrame>
      <p:sp>
        <p:nvSpPr>
          <p:cNvPr id="7" name="Rectangle 6"/>
          <p:cNvSpPr/>
          <p:nvPr/>
        </p:nvSpPr>
        <p:spPr>
          <a:xfrm>
            <a:off x="2571736" y="1857364"/>
            <a:ext cx="1285884"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Oval 7"/>
          <p:cNvSpPr/>
          <p:nvPr/>
        </p:nvSpPr>
        <p:spPr>
          <a:xfrm>
            <a:off x="4643438" y="2071678"/>
            <a:ext cx="714380" cy="28575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928662" y="1142984"/>
          <a:ext cx="6962775" cy="981075"/>
        </p:xfrm>
        <a:graphic>
          <a:graphicData uri="http://schemas.openxmlformats.org/presentationml/2006/ole">
            <p:oleObj spid="_x0000_s33794" name="Spreadsheet" r:id="rId3" imgW="6981840" imgH="981000" progId="STATISTICA.Spreadsheet">
              <p:embed/>
            </p:oleObj>
          </a:graphicData>
        </a:graphic>
      </p:graphicFrame>
      <p:graphicFrame>
        <p:nvGraphicFramePr>
          <p:cNvPr id="33795" name="Object 3"/>
          <p:cNvGraphicFramePr>
            <a:graphicFrameLocks noChangeAspect="1"/>
          </p:cNvGraphicFramePr>
          <p:nvPr/>
        </p:nvGraphicFramePr>
        <p:xfrm>
          <a:off x="2286000" y="2643188"/>
          <a:ext cx="4797425" cy="3597275"/>
        </p:xfrm>
        <a:graphic>
          <a:graphicData uri="http://schemas.openxmlformats.org/presentationml/2006/ole">
            <p:oleObj spid="_x0000_s33795" name="Graph" r:id="rId4" imgW="5943600" imgH="4457880" progId="STATISTICA.Graph">
              <p:embed/>
            </p:oleObj>
          </a:graphicData>
        </a:graphic>
      </p:graphicFrame>
      <p:sp>
        <p:nvSpPr>
          <p:cNvPr id="6" name="Rectangle 5"/>
          <p:cNvSpPr/>
          <p:nvPr/>
        </p:nvSpPr>
        <p:spPr>
          <a:xfrm>
            <a:off x="1857356" y="1643050"/>
            <a:ext cx="1143008"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Oval 6"/>
          <p:cNvSpPr/>
          <p:nvPr/>
        </p:nvSpPr>
        <p:spPr>
          <a:xfrm>
            <a:off x="3714744" y="1857364"/>
            <a:ext cx="714380" cy="28575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1142976" y="928670"/>
          <a:ext cx="7343775" cy="971550"/>
        </p:xfrm>
        <a:graphic>
          <a:graphicData uri="http://schemas.openxmlformats.org/presentationml/2006/ole">
            <p:oleObj spid="_x0000_s34818" name="Spreadsheet" r:id="rId3" imgW="6734160" imgH="981000" progId="STATISTICA.Spreadsheet">
              <p:embed/>
            </p:oleObj>
          </a:graphicData>
        </a:graphic>
      </p:graphicFrame>
      <p:graphicFrame>
        <p:nvGraphicFramePr>
          <p:cNvPr id="34819" name="Object 3"/>
          <p:cNvGraphicFramePr>
            <a:graphicFrameLocks noChangeAspect="1"/>
          </p:cNvGraphicFramePr>
          <p:nvPr/>
        </p:nvGraphicFramePr>
        <p:xfrm>
          <a:off x="2428860" y="2500306"/>
          <a:ext cx="4797425" cy="3597275"/>
        </p:xfrm>
        <a:graphic>
          <a:graphicData uri="http://schemas.openxmlformats.org/presentationml/2006/ole">
            <p:oleObj spid="_x0000_s34819" name="Graph" r:id="rId4" imgW="5943600" imgH="4457880" progId="STATISTICA.Graph">
              <p:embed/>
            </p:oleObj>
          </a:graphicData>
        </a:graphic>
      </p:graphicFrame>
      <p:sp>
        <p:nvSpPr>
          <p:cNvPr id="6" name="Rectangle 5"/>
          <p:cNvSpPr/>
          <p:nvPr/>
        </p:nvSpPr>
        <p:spPr>
          <a:xfrm>
            <a:off x="2571736" y="1428736"/>
            <a:ext cx="1214446"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Oval 6"/>
          <p:cNvSpPr/>
          <p:nvPr/>
        </p:nvSpPr>
        <p:spPr>
          <a:xfrm>
            <a:off x="4643438" y="1643050"/>
            <a:ext cx="714380" cy="28575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1480"/>
            <a:ext cx="9144000" cy="923330"/>
          </a:xfrm>
          <a:prstGeom prst="rect">
            <a:avLst/>
          </a:prstGeom>
        </p:spPr>
        <p:txBody>
          <a:bodyPr wrap="square">
            <a:spAutoFit/>
          </a:bodyPr>
          <a:lstStyle/>
          <a:p>
            <a:pPr algn="just"/>
            <a:r>
              <a:rPr lang="en-GB" b="1" u="sng" dirty="0" smtClean="0">
                <a:solidFill>
                  <a:srgbClr val="FF0000"/>
                </a:solidFill>
              </a:rPr>
              <a:t>• </a:t>
            </a:r>
            <a:r>
              <a:rPr lang="en-US" b="1" u="sng" dirty="0" smtClean="0">
                <a:solidFill>
                  <a:srgbClr val="FF0000"/>
                </a:solidFill>
              </a:rPr>
              <a:t>There is a significant difference in the content of </a:t>
            </a:r>
            <a:r>
              <a:rPr lang="hr-HR" b="1" u="sng" dirty="0" err="1" smtClean="0">
                <a:solidFill>
                  <a:srgbClr val="FF0000"/>
                </a:solidFill>
              </a:rPr>
              <a:t>Cu</a:t>
            </a:r>
            <a:r>
              <a:rPr lang="hr-HR" b="1" u="sng" dirty="0" smtClean="0">
                <a:solidFill>
                  <a:srgbClr val="FF0000"/>
                </a:solidFill>
              </a:rPr>
              <a:t>, K, Mg, </a:t>
            </a:r>
            <a:r>
              <a:rPr lang="hr-HR" b="1" u="sng" dirty="0" err="1" smtClean="0">
                <a:solidFill>
                  <a:srgbClr val="FF0000"/>
                </a:solidFill>
              </a:rPr>
              <a:t>Mn</a:t>
            </a:r>
            <a:r>
              <a:rPr lang="hr-HR" b="1" u="sng" dirty="0" smtClean="0">
                <a:solidFill>
                  <a:srgbClr val="FF0000"/>
                </a:solidFill>
              </a:rPr>
              <a:t>, P, TN (%) </a:t>
            </a:r>
            <a:r>
              <a:rPr lang="en-US" b="1" u="sng" dirty="0" smtClean="0">
                <a:solidFill>
                  <a:srgbClr val="FF0000"/>
                </a:solidFill>
              </a:rPr>
              <a:t>and C</a:t>
            </a:r>
            <a:r>
              <a:rPr lang="hr-HR" b="1" u="sng" dirty="0" smtClean="0">
                <a:solidFill>
                  <a:srgbClr val="FF0000"/>
                </a:solidFill>
              </a:rPr>
              <a:t>/N</a:t>
            </a:r>
            <a:r>
              <a:rPr lang="en-US" b="1" u="sng" dirty="0" smtClean="0">
                <a:solidFill>
                  <a:srgbClr val="FF0000"/>
                </a:solidFill>
              </a:rPr>
              <a:t> in the substrate, which may also indicate inhomogeneous filling that should be further controlled to improve seedling quality. </a:t>
            </a:r>
            <a:endParaRPr lang="hr-HR" b="1" u="sng" dirty="0">
              <a:solidFill>
                <a:srgbClr val="FF0000"/>
              </a:solidFill>
            </a:endParaRPr>
          </a:p>
        </p:txBody>
      </p:sp>
      <p:graphicFrame>
        <p:nvGraphicFramePr>
          <p:cNvPr id="5" name="Table 4"/>
          <p:cNvGraphicFramePr>
            <a:graphicFrameLocks noGrp="1"/>
          </p:cNvGraphicFramePr>
          <p:nvPr/>
        </p:nvGraphicFramePr>
        <p:xfrm>
          <a:off x="-4" y="2071678"/>
          <a:ext cx="9144004" cy="3664297"/>
        </p:xfrm>
        <a:graphic>
          <a:graphicData uri="http://schemas.openxmlformats.org/drawingml/2006/table">
            <a:tbl>
              <a:tblPr/>
              <a:tblGrid>
                <a:gridCol w="928659"/>
                <a:gridCol w="642949"/>
                <a:gridCol w="829330"/>
                <a:gridCol w="613006"/>
                <a:gridCol w="613006"/>
                <a:gridCol w="613006"/>
                <a:gridCol w="613006"/>
                <a:gridCol w="613006"/>
                <a:gridCol w="613006"/>
                <a:gridCol w="613006"/>
                <a:gridCol w="613006"/>
                <a:gridCol w="613006"/>
                <a:gridCol w="613006"/>
                <a:gridCol w="613006"/>
              </a:tblGrid>
              <a:tr h="269266">
                <a:tc>
                  <a:txBody>
                    <a:bodyPr/>
                    <a:lstStyle/>
                    <a:p>
                      <a:pPr algn="ctr" fontAlgn="ctr"/>
                      <a:r>
                        <a:rPr lang="hr-HR" sz="1400" b="1" i="0" u="none" strike="noStrike" dirty="0">
                          <a:solidFill>
                            <a:srgbClr val="000000"/>
                          </a:solidFill>
                          <a:latin typeface="Arial"/>
                        </a:rPr>
                        <a:t>Age </a:t>
                      </a:r>
                      <a:r>
                        <a:rPr lang="hr-HR" sz="1400" b="1" i="0" u="none" strike="noStrike" dirty="0" err="1">
                          <a:solidFill>
                            <a:srgbClr val="000000"/>
                          </a:solidFill>
                          <a:latin typeface="Arial"/>
                        </a:rPr>
                        <a:t>of</a:t>
                      </a:r>
                      <a:r>
                        <a:rPr lang="hr-HR" sz="1400" b="1" i="0" u="none" strike="noStrike" dirty="0">
                          <a:solidFill>
                            <a:srgbClr val="000000"/>
                          </a:solidFill>
                          <a:latin typeface="Arial"/>
                        </a:rPr>
                        <a:t> </a:t>
                      </a:r>
                      <a:r>
                        <a:rPr lang="hr-HR" sz="1400" b="1" i="0" u="none" strike="noStrike" dirty="0" err="1">
                          <a:solidFill>
                            <a:srgbClr val="000000"/>
                          </a:solidFill>
                          <a:latin typeface="Arial"/>
                        </a:rPr>
                        <a:t>seedlings</a:t>
                      </a:r>
                      <a:endParaRPr lang="hr-HR" sz="1400" b="1" i="0" u="none" strike="noStrike" dirty="0">
                        <a:solidFill>
                          <a:srgbClr val="000000"/>
                        </a:solidFill>
                        <a:latin typeface="Arial"/>
                      </a:endParaRP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hr-HR" sz="1800" b="1" kern="1200" dirty="0" smtClean="0">
                          <a:solidFill>
                            <a:schemeClr val="tx1"/>
                          </a:solidFill>
                          <a:latin typeface="+mn-lt"/>
                          <a:ea typeface="+mn-ea"/>
                          <a:cs typeface="+mn-cs"/>
                        </a:rPr>
                        <a:t>pHH</a:t>
                      </a:r>
                      <a:r>
                        <a:rPr lang="hr-HR" sz="1800" b="1" kern="1200" baseline="-25000" dirty="0" smtClean="0">
                          <a:solidFill>
                            <a:schemeClr val="tx1"/>
                          </a:solidFill>
                          <a:latin typeface="+mn-lt"/>
                          <a:ea typeface="+mn-ea"/>
                          <a:cs typeface="+mn-cs"/>
                        </a:rPr>
                        <a:t>2</a:t>
                      </a:r>
                      <a:r>
                        <a:rPr lang="hr-HR" sz="1800" b="1" kern="1200" dirty="0" smtClean="0">
                          <a:solidFill>
                            <a:schemeClr val="tx1"/>
                          </a:solidFill>
                          <a:latin typeface="+mn-lt"/>
                          <a:ea typeface="+mn-ea"/>
                          <a:cs typeface="+mn-cs"/>
                        </a:rPr>
                        <a:t>0</a:t>
                      </a:r>
                      <a:endParaRPr lang="hr-HR" sz="1400" b="1" i="0" u="none" strike="noStrike" dirty="0">
                        <a:solidFill>
                          <a:srgbClr val="000000"/>
                        </a:solidFill>
                        <a:latin typeface="Arial"/>
                      </a:endParaRP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r>
                        <a:rPr lang="hr-HR" sz="1800" b="1" kern="1200" dirty="0" smtClean="0">
                          <a:solidFill>
                            <a:schemeClr val="tx1"/>
                          </a:solidFill>
                          <a:latin typeface="+mn-lt"/>
                          <a:ea typeface="+mn-ea"/>
                          <a:cs typeface="+mn-cs"/>
                        </a:rPr>
                        <a:t>pHCaCl</a:t>
                      </a:r>
                      <a:r>
                        <a:rPr lang="hr-HR" sz="1800" b="1" kern="1200" baseline="-25000" dirty="0" smtClean="0">
                          <a:solidFill>
                            <a:schemeClr val="tx1"/>
                          </a:solidFill>
                          <a:latin typeface="+mn-lt"/>
                          <a:ea typeface="+mn-ea"/>
                          <a:cs typeface="+mn-cs"/>
                        </a:rPr>
                        <a:t>2</a:t>
                      </a:r>
                      <a:endParaRPr lang="hr-HR" sz="1800" kern="1200" dirty="0">
                        <a:solidFill>
                          <a:schemeClr val="tx1"/>
                        </a:solidFill>
                        <a:latin typeface="+mn-lt"/>
                        <a:ea typeface="+mn-ea"/>
                        <a:cs typeface="+mn-cs"/>
                      </a:endParaRP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hr-HR" sz="1400" b="1" i="0" u="none" strike="noStrike" dirty="0" err="1">
                          <a:solidFill>
                            <a:srgbClr val="000000"/>
                          </a:solidFill>
                          <a:latin typeface="Arial"/>
                        </a:rPr>
                        <a:t>Cu</a:t>
                      </a:r>
                      <a:endParaRPr lang="hr-HR" sz="1400" b="1" i="0" u="none" strike="noStrike" dirty="0">
                        <a:solidFill>
                          <a:srgbClr val="000000"/>
                        </a:solidFill>
                        <a:latin typeface="Arial"/>
                      </a:endParaRP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hr-HR" sz="1400" b="1" i="0" u="none" strike="noStrike" dirty="0" err="1">
                          <a:solidFill>
                            <a:srgbClr val="000000"/>
                          </a:solidFill>
                          <a:latin typeface="Arial"/>
                        </a:rPr>
                        <a:t>Fe</a:t>
                      </a:r>
                      <a:endParaRPr lang="hr-HR" sz="1400" b="1" i="0" u="none" strike="noStrike" dirty="0">
                        <a:solidFill>
                          <a:srgbClr val="000000"/>
                        </a:solidFill>
                        <a:latin typeface="Arial"/>
                      </a:endParaRP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hr-HR" sz="1400" b="1" i="0" u="none" strike="noStrike" dirty="0">
                          <a:solidFill>
                            <a:srgbClr val="000000"/>
                          </a:solidFill>
                          <a:latin typeface="Arial"/>
                        </a:rPr>
                        <a:t>K</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hr-HR" sz="1400" b="1" i="0" u="none" strike="noStrike" dirty="0">
                          <a:solidFill>
                            <a:srgbClr val="000000"/>
                          </a:solidFill>
                          <a:latin typeface="Arial"/>
                        </a:rPr>
                        <a:t>Mg</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hr-HR" sz="1400" b="1" i="0" u="none" strike="noStrike" dirty="0" err="1">
                          <a:solidFill>
                            <a:srgbClr val="000000"/>
                          </a:solidFill>
                          <a:latin typeface="Arial"/>
                        </a:rPr>
                        <a:t>Mn</a:t>
                      </a:r>
                      <a:endParaRPr lang="hr-HR" sz="1400" b="1" i="0" u="none" strike="noStrike" dirty="0">
                        <a:solidFill>
                          <a:srgbClr val="000000"/>
                        </a:solidFill>
                        <a:latin typeface="Arial"/>
                      </a:endParaRP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hr-HR" sz="1400" b="1" i="0" u="none" strike="noStrike" dirty="0">
                          <a:solidFill>
                            <a:srgbClr val="000000"/>
                          </a:solidFill>
                          <a:latin typeface="Arial"/>
                        </a:rPr>
                        <a:t>Na</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hr-HR" sz="1400" b="1" i="0" u="none" strike="noStrike" dirty="0">
                          <a:solidFill>
                            <a:srgbClr val="000000"/>
                          </a:solidFill>
                          <a:latin typeface="Arial"/>
                        </a:rPr>
                        <a:t>P</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hr-HR" sz="1400" b="1" i="0" u="none" strike="noStrike" dirty="0" err="1">
                          <a:solidFill>
                            <a:srgbClr val="000000"/>
                          </a:solidFill>
                          <a:latin typeface="Arial"/>
                        </a:rPr>
                        <a:t>Zn</a:t>
                      </a:r>
                      <a:endParaRPr lang="hr-HR" sz="1400" b="1" i="0" u="none" strike="noStrike" dirty="0">
                        <a:solidFill>
                          <a:srgbClr val="000000"/>
                        </a:solidFill>
                        <a:latin typeface="Arial"/>
                      </a:endParaRP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hr-HR" sz="1400" b="1" i="0" u="none" strike="noStrike" dirty="0">
                          <a:solidFill>
                            <a:srgbClr val="000000"/>
                          </a:solidFill>
                          <a:latin typeface="Arial"/>
                        </a:rPr>
                        <a:t>TC (%)</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hr-HR" sz="1400" b="1" i="0" u="none" strike="noStrike" dirty="0">
                          <a:solidFill>
                            <a:srgbClr val="000000"/>
                          </a:solidFill>
                          <a:latin typeface="Arial"/>
                        </a:rPr>
                        <a:t>TN (%)</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hr-HR" sz="1400" b="1" i="0" u="none" strike="noStrike" dirty="0">
                          <a:solidFill>
                            <a:srgbClr val="000000"/>
                          </a:solidFill>
                          <a:latin typeface="Arial"/>
                        </a:rPr>
                        <a:t>C/N</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69266">
                <a:tc>
                  <a:txBody>
                    <a:bodyPr/>
                    <a:lstStyle/>
                    <a:p>
                      <a:pPr algn="ctr" fontAlgn="ctr"/>
                      <a:r>
                        <a:rPr lang="hr-HR" sz="1400" b="1" i="0" u="none" strike="noStrike">
                          <a:solidFill>
                            <a:srgbClr val="000000"/>
                          </a:solidFill>
                          <a:latin typeface="Arial"/>
                        </a:rPr>
                        <a:t>1+0</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7,84</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7,16</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19,4</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165,4</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126,1</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1091,7</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12,8</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60,3</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14,0</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6,9</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000000"/>
                          </a:solidFill>
                          <a:latin typeface="Arial"/>
                        </a:rPr>
                        <a:t>45,27</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000000"/>
                          </a:solidFill>
                          <a:latin typeface="Arial"/>
                        </a:rPr>
                        <a:t>0,94</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000000"/>
                          </a:solidFill>
                          <a:latin typeface="Arial"/>
                        </a:rPr>
                        <a:t>48</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266">
                <a:tc>
                  <a:txBody>
                    <a:bodyPr/>
                    <a:lstStyle/>
                    <a:p>
                      <a:pPr algn="ctr" fontAlgn="ctr"/>
                      <a:r>
                        <a:rPr lang="hr-HR" sz="1400" b="1" i="0" u="none" strike="noStrike">
                          <a:solidFill>
                            <a:srgbClr val="000000"/>
                          </a:solidFill>
                          <a:latin typeface="Arial"/>
                        </a:rPr>
                        <a:t>1+0</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7,58</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7,14</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13,9</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128,1</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128,1</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1102,7</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5,2</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66,9</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11,9</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16,7</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000000"/>
                          </a:solidFill>
                          <a:latin typeface="Arial"/>
                        </a:rPr>
                        <a:t>45,62</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000000"/>
                          </a:solidFill>
                          <a:latin typeface="Arial"/>
                        </a:rPr>
                        <a:t>1,03</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000000"/>
                          </a:solidFill>
                          <a:latin typeface="Arial"/>
                        </a:rPr>
                        <a:t>44</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266">
                <a:tc>
                  <a:txBody>
                    <a:bodyPr/>
                    <a:lstStyle/>
                    <a:p>
                      <a:pPr algn="ctr" fontAlgn="ctr"/>
                      <a:r>
                        <a:rPr lang="hr-HR" sz="1400" b="1" i="0" u="none" strike="noStrike">
                          <a:solidFill>
                            <a:srgbClr val="000000"/>
                          </a:solidFill>
                          <a:latin typeface="Arial"/>
                        </a:rPr>
                        <a:t>1+0</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7,77</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7,22</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12,4</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177,1</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141,1</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1113,7</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12,3</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78,8</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12,6</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17,6</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000000"/>
                          </a:solidFill>
                          <a:latin typeface="Arial"/>
                        </a:rPr>
                        <a:t>45,28</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000000"/>
                          </a:solidFill>
                          <a:latin typeface="Arial"/>
                        </a:rPr>
                        <a:t>0,95</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000000"/>
                          </a:solidFill>
                          <a:latin typeface="Arial"/>
                        </a:rPr>
                        <a:t>48</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266">
                <a:tc>
                  <a:txBody>
                    <a:bodyPr/>
                    <a:lstStyle/>
                    <a:p>
                      <a:pPr algn="ctr" fontAlgn="ctr"/>
                      <a:r>
                        <a:rPr lang="hr-HR" sz="1400" b="1" i="0" u="none" strike="noStrike">
                          <a:solidFill>
                            <a:srgbClr val="000000"/>
                          </a:solidFill>
                          <a:latin typeface="Arial"/>
                        </a:rPr>
                        <a:t>1+0</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7,75</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7,2</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19,7</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184,5</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185,9</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1127,7</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14,1</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88,6</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23,2</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56,5</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000000"/>
                          </a:solidFill>
                          <a:latin typeface="Arial"/>
                        </a:rPr>
                        <a:t>44,94</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000000"/>
                          </a:solidFill>
                          <a:latin typeface="Arial"/>
                        </a:rPr>
                        <a:t>1,23</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000000"/>
                          </a:solidFill>
                          <a:latin typeface="Arial"/>
                        </a:rPr>
                        <a:t>37</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266">
                <a:tc>
                  <a:txBody>
                    <a:bodyPr/>
                    <a:lstStyle/>
                    <a:p>
                      <a:pPr algn="ctr" fontAlgn="ctr"/>
                      <a:r>
                        <a:rPr lang="hr-HR" sz="1400" b="1" i="0" u="none" strike="noStrike">
                          <a:solidFill>
                            <a:srgbClr val="000000"/>
                          </a:solidFill>
                          <a:latin typeface="Arial"/>
                        </a:rPr>
                        <a:t>1+0</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7,72</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7,15</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21,8</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238,4</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127,1</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1107,7</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18,3</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64,4</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22,9</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10,1</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000000"/>
                          </a:solidFill>
                          <a:latin typeface="Arial"/>
                        </a:rPr>
                        <a:t>45,44</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000000"/>
                          </a:solidFill>
                          <a:latin typeface="Arial"/>
                        </a:rPr>
                        <a:t>1,21</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000000"/>
                          </a:solidFill>
                          <a:latin typeface="Arial"/>
                        </a:rPr>
                        <a:t>38</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266">
                <a:tc>
                  <a:txBody>
                    <a:bodyPr/>
                    <a:lstStyle/>
                    <a:p>
                      <a:pPr algn="ctr" fontAlgn="ctr"/>
                      <a:r>
                        <a:rPr lang="hr-HR" sz="1400" b="1" i="0" u="none" strike="noStrike">
                          <a:solidFill>
                            <a:srgbClr val="000000"/>
                          </a:solidFill>
                          <a:latin typeface="Arial"/>
                        </a:rPr>
                        <a:t>1+0</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7,88</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7,22</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17,4</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215,1</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132,5</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1117,7</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15,2</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57,8</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15,1</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Arial"/>
                        </a:rPr>
                        <a:t>19,4</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000000"/>
                          </a:solidFill>
                          <a:latin typeface="Arial"/>
                        </a:rPr>
                        <a:t>45,41</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000000"/>
                          </a:solidFill>
                          <a:latin typeface="Arial"/>
                        </a:rPr>
                        <a:t>1,15</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000000"/>
                          </a:solidFill>
                          <a:latin typeface="Arial"/>
                        </a:rPr>
                        <a:t>39</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266">
                <a:tc>
                  <a:txBody>
                    <a:bodyPr/>
                    <a:lstStyle/>
                    <a:p>
                      <a:pPr algn="ctr" fontAlgn="ctr"/>
                      <a:r>
                        <a:rPr lang="hr-HR" sz="1400" b="1" i="0" u="none" strike="noStrike">
                          <a:solidFill>
                            <a:srgbClr val="000000"/>
                          </a:solidFill>
                          <a:latin typeface="Arial"/>
                        </a:rPr>
                        <a:t>2+0</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7,66</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7,11</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12,3</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200,9</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249,0</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1188,7</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25,7</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62,4</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60,7</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28,7</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hr-HR" sz="1400" b="1" i="0" u="none" strike="noStrike">
                          <a:solidFill>
                            <a:srgbClr val="000000"/>
                          </a:solidFill>
                          <a:latin typeface="Arial"/>
                        </a:rPr>
                        <a:t>45,19</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hr-HR" sz="1400" b="1" i="0" u="none" strike="noStrike">
                          <a:solidFill>
                            <a:srgbClr val="000000"/>
                          </a:solidFill>
                          <a:latin typeface="Arial"/>
                        </a:rPr>
                        <a:t>1,35</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hr-HR" sz="1400" b="1" i="0" u="none" strike="noStrike">
                          <a:solidFill>
                            <a:srgbClr val="000000"/>
                          </a:solidFill>
                          <a:latin typeface="Arial"/>
                        </a:rPr>
                        <a:t>33</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269266">
                <a:tc>
                  <a:txBody>
                    <a:bodyPr/>
                    <a:lstStyle/>
                    <a:p>
                      <a:pPr algn="ctr" fontAlgn="ctr"/>
                      <a:r>
                        <a:rPr lang="hr-HR" sz="1400" b="1" i="0" u="none" strike="noStrike">
                          <a:solidFill>
                            <a:srgbClr val="000000"/>
                          </a:solidFill>
                          <a:latin typeface="Arial"/>
                        </a:rPr>
                        <a:t>2+0</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7,82</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7,18</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10,9</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181,8</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236,0</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1153,7</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19,2</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47,4</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38,3</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22,7</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hr-HR" sz="1400" b="1" i="0" u="none" strike="noStrike">
                          <a:solidFill>
                            <a:srgbClr val="000000"/>
                          </a:solidFill>
                          <a:latin typeface="Arial"/>
                        </a:rPr>
                        <a:t>44,94</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hr-HR" sz="1400" b="1" i="0" u="none" strike="noStrike">
                          <a:solidFill>
                            <a:srgbClr val="000000"/>
                          </a:solidFill>
                          <a:latin typeface="Arial"/>
                        </a:rPr>
                        <a:t>1,39</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hr-HR" sz="1400" b="1" i="0" u="none" strike="noStrike">
                          <a:solidFill>
                            <a:srgbClr val="000000"/>
                          </a:solidFill>
                          <a:latin typeface="Arial"/>
                        </a:rPr>
                        <a:t>32</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269266">
                <a:tc>
                  <a:txBody>
                    <a:bodyPr/>
                    <a:lstStyle/>
                    <a:p>
                      <a:pPr algn="ctr" fontAlgn="ctr"/>
                      <a:r>
                        <a:rPr lang="hr-HR" sz="1400" b="1" i="0" u="none" strike="noStrike">
                          <a:solidFill>
                            <a:srgbClr val="000000"/>
                          </a:solidFill>
                          <a:latin typeface="Arial"/>
                        </a:rPr>
                        <a:t>2+0</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7,64</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7,06</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10,6</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208,0</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263,6</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1166,7</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22,4</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48,4</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60,1</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60,8</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hr-HR" sz="1400" b="1" i="0" u="none" strike="noStrike">
                          <a:solidFill>
                            <a:srgbClr val="000000"/>
                          </a:solidFill>
                          <a:latin typeface="Arial"/>
                        </a:rPr>
                        <a:t>45,33</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hr-HR" sz="1400" b="1" i="0" u="none" strike="noStrike">
                          <a:solidFill>
                            <a:srgbClr val="000000"/>
                          </a:solidFill>
                          <a:latin typeface="Arial"/>
                        </a:rPr>
                        <a:t>1,38</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hr-HR" sz="1400" b="1" i="0" u="none" strike="noStrike">
                          <a:solidFill>
                            <a:srgbClr val="000000"/>
                          </a:solidFill>
                          <a:latin typeface="Arial"/>
                        </a:rPr>
                        <a:t>33</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269266">
                <a:tc>
                  <a:txBody>
                    <a:bodyPr/>
                    <a:lstStyle/>
                    <a:p>
                      <a:pPr algn="ctr" fontAlgn="ctr"/>
                      <a:r>
                        <a:rPr lang="hr-HR" sz="1400" b="1" i="0" u="none" strike="noStrike">
                          <a:solidFill>
                            <a:srgbClr val="000000"/>
                          </a:solidFill>
                          <a:latin typeface="Arial"/>
                        </a:rPr>
                        <a:t>2+0</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7,85</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7,21</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9,2</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168,7</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263,6</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1155,7</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19,5</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44,7</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59,4</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61,8</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hr-HR" sz="1400" b="1" i="0" u="none" strike="noStrike">
                          <a:solidFill>
                            <a:srgbClr val="000000"/>
                          </a:solidFill>
                          <a:latin typeface="Arial"/>
                        </a:rPr>
                        <a:t>45,46</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hr-HR" sz="1400" b="1" i="0" u="none" strike="noStrike">
                          <a:solidFill>
                            <a:srgbClr val="000000"/>
                          </a:solidFill>
                          <a:latin typeface="Arial"/>
                        </a:rPr>
                        <a:t>1,40</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hr-HR" sz="1400" b="1" i="0" u="none" strike="noStrike">
                          <a:solidFill>
                            <a:srgbClr val="000000"/>
                          </a:solidFill>
                          <a:latin typeface="Arial"/>
                        </a:rPr>
                        <a:t>32</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269266">
                <a:tc>
                  <a:txBody>
                    <a:bodyPr/>
                    <a:lstStyle/>
                    <a:p>
                      <a:pPr algn="ctr" fontAlgn="ctr"/>
                      <a:r>
                        <a:rPr lang="hr-HR" sz="1400" b="1" i="0" u="none" strike="noStrike">
                          <a:solidFill>
                            <a:srgbClr val="000000"/>
                          </a:solidFill>
                          <a:latin typeface="Arial"/>
                        </a:rPr>
                        <a:t>2+0</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7,66</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6,99</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9,7</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191,6</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175,2</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1162,7</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21,6</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36,6</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80,4</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45,4</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hr-HR" sz="1400" b="1" i="0" u="none" strike="noStrike">
                          <a:solidFill>
                            <a:srgbClr val="000000"/>
                          </a:solidFill>
                          <a:latin typeface="Arial"/>
                        </a:rPr>
                        <a:t>45,41</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hr-HR" sz="1400" b="1" i="0" u="none" strike="noStrike">
                          <a:solidFill>
                            <a:srgbClr val="000000"/>
                          </a:solidFill>
                          <a:latin typeface="Arial"/>
                        </a:rPr>
                        <a:t>1,40</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hr-HR" sz="1400" b="1" i="0" u="none" strike="noStrike">
                          <a:solidFill>
                            <a:srgbClr val="000000"/>
                          </a:solidFill>
                          <a:latin typeface="Arial"/>
                        </a:rPr>
                        <a:t>33</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269266">
                <a:tc>
                  <a:txBody>
                    <a:bodyPr/>
                    <a:lstStyle/>
                    <a:p>
                      <a:pPr algn="ctr" fontAlgn="ctr"/>
                      <a:r>
                        <a:rPr lang="hr-HR" sz="1400" b="1" i="0" u="none" strike="noStrike">
                          <a:solidFill>
                            <a:srgbClr val="000000"/>
                          </a:solidFill>
                          <a:latin typeface="Arial"/>
                        </a:rPr>
                        <a:t>2+0</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7,15</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6,41</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10,5</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219,1</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314,1</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1144,7</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25,6</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76,8</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80,2</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hr-HR" sz="1400" b="1" i="0" u="none" strike="noStrike">
                          <a:solidFill>
                            <a:srgbClr val="000000"/>
                          </a:solidFill>
                          <a:latin typeface="Arial"/>
                        </a:rPr>
                        <a:t>34,9</a:t>
                      </a:r>
                    </a:p>
                  </a:txBody>
                  <a:tcPr marL="6385" marR="6385" marT="63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hr-HR" sz="1400" b="1" i="0" u="none" strike="noStrike">
                          <a:solidFill>
                            <a:srgbClr val="000000"/>
                          </a:solidFill>
                          <a:latin typeface="Arial"/>
                        </a:rPr>
                        <a:t>46,96</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hr-HR" sz="1400" b="1" i="0" u="none" strike="noStrike">
                          <a:solidFill>
                            <a:srgbClr val="000000"/>
                          </a:solidFill>
                          <a:latin typeface="Arial"/>
                        </a:rPr>
                        <a:t>1,69</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hr-HR" sz="1400" b="1" i="0" u="none" strike="noStrike" dirty="0">
                          <a:solidFill>
                            <a:srgbClr val="000000"/>
                          </a:solidFill>
                          <a:latin typeface="Arial"/>
                        </a:rPr>
                        <a:t>28</a:t>
                      </a:r>
                    </a:p>
                  </a:txBody>
                  <a:tcPr marL="6385" marR="6385" marT="63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bl>
          </a:graphicData>
        </a:graphic>
      </p:graphicFrame>
      <p:sp>
        <p:nvSpPr>
          <p:cNvPr id="6" name="Rectangle 5"/>
          <p:cNvSpPr/>
          <p:nvPr/>
        </p:nvSpPr>
        <p:spPr>
          <a:xfrm>
            <a:off x="6215074" y="2071678"/>
            <a:ext cx="357190"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Rectangle 6"/>
          <p:cNvSpPr/>
          <p:nvPr/>
        </p:nvSpPr>
        <p:spPr>
          <a:xfrm>
            <a:off x="3786182" y="2071678"/>
            <a:ext cx="357190"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Rectangle 7"/>
          <p:cNvSpPr/>
          <p:nvPr/>
        </p:nvSpPr>
        <p:spPr>
          <a:xfrm>
            <a:off x="4357686" y="2071678"/>
            <a:ext cx="357190"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Rectangle 8"/>
          <p:cNvSpPr/>
          <p:nvPr/>
        </p:nvSpPr>
        <p:spPr>
          <a:xfrm>
            <a:off x="5000628" y="2071678"/>
            <a:ext cx="357190"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Rectangle 9"/>
          <p:cNvSpPr/>
          <p:nvPr/>
        </p:nvSpPr>
        <p:spPr>
          <a:xfrm>
            <a:off x="2500298" y="2071678"/>
            <a:ext cx="357190"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Rectangle 10"/>
          <p:cNvSpPr/>
          <p:nvPr/>
        </p:nvSpPr>
        <p:spPr>
          <a:xfrm>
            <a:off x="7929586" y="2071678"/>
            <a:ext cx="571504"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Rectangle 11"/>
          <p:cNvSpPr/>
          <p:nvPr/>
        </p:nvSpPr>
        <p:spPr>
          <a:xfrm>
            <a:off x="8501090" y="2071678"/>
            <a:ext cx="642910"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TextBox 12"/>
          <p:cNvSpPr txBox="1"/>
          <p:nvPr/>
        </p:nvSpPr>
        <p:spPr>
          <a:xfrm>
            <a:off x="2428860" y="1714488"/>
            <a:ext cx="511679" cy="307777"/>
          </a:xfrm>
          <a:prstGeom prst="rect">
            <a:avLst/>
          </a:prstGeom>
          <a:noFill/>
        </p:spPr>
        <p:txBody>
          <a:bodyPr wrap="none" rtlCol="0">
            <a:spAutoFit/>
          </a:bodyPr>
          <a:lstStyle/>
          <a:p>
            <a:r>
              <a:rPr lang="hr-HR" sz="1400" dirty="0" smtClean="0">
                <a:solidFill>
                  <a:srgbClr val="FF0000"/>
                </a:solidFill>
              </a:rPr>
              <a:t>-2+0</a:t>
            </a:r>
            <a:endParaRPr lang="hr-HR" sz="1400" dirty="0">
              <a:solidFill>
                <a:srgbClr val="FF0000"/>
              </a:solidFill>
            </a:endParaRPr>
          </a:p>
        </p:txBody>
      </p:sp>
      <p:sp>
        <p:nvSpPr>
          <p:cNvPr id="14" name="TextBox 13"/>
          <p:cNvSpPr txBox="1"/>
          <p:nvPr/>
        </p:nvSpPr>
        <p:spPr>
          <a:xfrm>
            <a:off x="3643306" y="1714488"/>
            <a:ext cx="546945" cy="307777"/>
          </a:xfrm>
          <a:prstGeom prst="rect">
            <a:avLst/>
          </a:prstGeom>
          <a:noFill/>
        </p:spPr>
        <p:txBody>
          <a:bodyPr wrap="none" rtlCol="0">
            <a:spAutoFit/>
          </a:bodyPr>
          <a:lstStyle/>
          <a:p>
            <a:r>
              <a:rPr lang="hr-HR" sz="1400" dirty="0" smtClean="0">
                <a:solidFill>
                  <a:srgbClr val="FF0000"/>
                </a:solidFill>
              </a:rPr>
              <a:t>+2+0</a:t>
            </a:r>
            <a:endParaRPr lang="hr-HR" sz="1400" dirty="0">
              <a:solidFill>
                <a:srgbClr val="FF0000"/>
              </a:solidFill>
            </a:endParaRPr>
          </a:p>
        </p:txBody>
      </p:sp>
      <p:sp>
        <p:nvSpPr>
          <p:cNvPr id="15" name="TextBox 14"/>
          <p:cNvSpPr txBox="1"/>
          <p:nvPr/>
        </p:nvSpPr>
        <p:spPr>
          <a:xfrm>
            <a:off x="4214810" y="1714488"/>
            <a:ext cx="546945" cy="307777"/>
          </a:xfrm>
          <a:prstGeom prst="rect">
            <a:avLst/>
          </a:prstGeom>
          <a:noFill/>
        </p:spPr>
        <p:txBody>
          <a:bodyPr wrap="none" rtlCol="0">
            <a:spAutoFit/>
          </a:bodyPr>
          <a:lstStyle/>
          <a:p>
            <a:r>
              <a:rPr lang="hr-HR" sz="1400" dirty="0" smtClean="0">
                <a:solidFill>
                  <a:srgbClr val="FF0000"/>
                </a:solidFill>
              </a:rPr>
              <a:t>+2+0</a:t>
            </a:r>
            <a:endParaRPr lang="hr-HR" sz="1400" dirty="0">
              <a:solidFill>
                <a:srgbClr val="FF0000"/>
              </a:solidFill>
            </a:endParaRPr>
          </a:p>
        </p:txBody>
      </p:sp>
      <p:sp>
        <p:nvSpPr>
          <p:cNvPr id="16" name="TextBox 15"/>
          <p:cNvSpPr txBox="1"/>
          <p:nvPr/>
        </p:nvSpPr>
        <p:spPr>
          <a:xfrm>
            <a:off x="4857752" y="1714488"/>
            <a:ext cx="546945" cy="307777"/>
          </a:xfrm>
          <a:prstGeom prst="rect">
            <a:avLst/>
          </a:prstGeom>
          <a:noFill/>
        </p:spPr>
        <p:txBody>
          <a:bodyPr wrap="none" rtlCol="0">
            <a:spAutoFit/>
          </a:bodyPr>
          <a:lstStyle/>
          <a:p>
            <a:r>
              <a:rPr lang="hr-HR" sz="1400" dirty="0" smtClean="0">
                <a:solidFill>
                  <a:srgbClr val="FF0000"/>
                </a:solidFill>
              </a:rPr>
              <a:t>+2+0</a:t>
            </a:r>
            <a:endParaRPr lang="hr-HR" sz="1400" dirty="0">
              <a:solidFill>
                <a:srgbClr val="FF0000"/>
              </a:solidFill>
            </a:endParaRPr>
          </a:p>
        </p:txBody>
      </p:sp>
      <p:sp>
        <p:nvSpPr>
          <p:cNvPr id="17" name="TextBox 16"/>
          <p:cNvSpPr txBox="1"/>
          <p:nvPr/>
        </p:nvSpPr>
        <p:spPr>
          <a:xfrm>
            <a:off x="6072198" y="1714488"/>
            <a:ext cx="546945" cy="307777"/>
          </a:xfrm>
          <a:prstGeom prst="rect">
            <a:avLst/>
          </a:prstGeom>
          <a:noFill/>
        </p:spPr>
        <p:txBody>
          <a:bodyPr wrap="none" rtlCol="0">
            <a:spAutoFit/>
          </a:bodyPr>
          <a:lstStyle/>
          <a:p>
            <a:r>
              <a:rPr lang="hr-HR" sz="1400" dirty="0" smtClean="0">
                <a:solidFill>
                  <a:srgbClr val="FF0000"/>
                </a:solidFill>
              </a:rPr>
              <a:t>+2+0</a:t>
            </a:r>
            <a:endParaRPr lang="hr-HR" sz="1400" dirty="0">
              <a:solidFill>
                <a:srgbClr val="FF0000"/>
              </a:solidFill>
            </a:endParaRPr>
          </a:p>
        </p:txBody>
      </p:sp>
      <p:sp>
        <p:nvSpPr>
          <p:cNvPr id="18" name="TextBox 17"/>
          <p:cNvSpPr txBox="1"/>
          <p:nvPr/>
        </p:nvSpPr>
        <p:spPr>
          <a:xfrm>
            <a:off x="7929586" y="1714488"/>
            <a:ext cx="511679" cy="307777"/>
          </a:xfrm>
          <a:prstGeom prst="rect">
            <a:avLst/>
          </a:prstGeom>
          <a:noFill/>
        </p:spPr>
        <p:txBody>
          <a:bodyPr wrap="none" rtlCol="0">
            <a:spAutoFit/>
          </a:bodyPr>
          <a:lstStyle/>
          <a:p>
            <a:r>
              <a:rPr lang="hr-HR" sz="1400" dirty="0" smtClean="0">
                <a:solidFill>
                  <a:srgbClr val="FF0000"/>
                </a:solidFill>
              </a:rPr>
              <a:t>-2+0</a:t>
            </a:r>
            <a:endParaRPr lang="hr-HR" sz="1400" dirty="0">
              <a:solidFill>
                <a:srgbClr val="FF0000"/>
              </a:solidFill>
            </a:endParaRPr>
          </a:p>
        </p:txBody>
      </p:sp>
      <p:sp>
        <p:nvSpPr>
          <p:cNvPr id="19" name="TextBox 18"/>
          <p:cNvSpPr txBox="1"/>
          <p:nvPr/>
        </p:nvSpPr>
        <p:spPr>
          <a:xfrm>
            <a:off x="8501090" y="1714488"/>
            <a:ext cx="546945" cy="307777"/>
          </a:xfrm>
          <a:prstGeom prst="rect">
            <a:avLst/>
          </a:prstGeom>
          <a:noFill/>
        </p:spPr>
        <p:txBody>
          <a:bodyPr wrap="none" rtlCol="0">
            <a:spAutoFit/>
          </a:bodyPr>
          <a:lstStyle/>
          <a:p>
            <a:r>
              <a:rPr lang="hr-HR" sz="1400" dirty="0" smtClean="0">
                <a:solidFill>
                  <a:srgbClr val="FF0000"/>
                </a:solidFill>
              </a:rPr>
              <a:t>+2+0</a:t>
            </a:r>
            <a:endParaRPr lang="hr-HR" sz="140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nvGraphicFramePr>
        <p:xfrm>
          <a:off x="1357290" y="785794"/>
          <a:ext cx="6600825" cy="971550"/>
        </p:xfrm>
        <a:graphic>
          <a:graphicData uri="http://schemas.openxmlformats.org/presentationml/2006/ole">
            <p:oleObj spid="_x0000_s37890" name="Spreadsheet" r:id="rId3" imgW="6620040" imgH="981000" progId="STATISTICA.Spreadsheet">
              <p:embed/>
            </p:oleObj>
          </a:graphicData>
        </a:graphic>
      </p:graphicFrame>
      <p:graphicFrame>
        <p:nvGraphicFramePr>
          <p:cNvPr id="37891" name="Object 3"/>
          <p:cNvGraphicFramePr>
            <a:graphicFrameLocks noChangeAspect="1"/>
          </p:cNvGraphicFramePr>
          <p:nvPr/>
        </p:nvGraphicFramePr>
        <p:xfrm>
          <a:off x="2357422" y="2428868"/>
          <a:ext cx="4797425" cy="3597275"/>
        </p:xfrm>
        <a:graphic>
          <a:graphicData uri="http://schemas.openxmlformats.org/presentationml/2006/ole">
            <p:oleObj spid="_x0000_s37891" name="Graph" r:id="rId4" imgW="5943600" imgH="4457880" progId="STATISTICA.Graph">
              <p:embed/>
            </p:oleObj>
          </a:graphicData>
        </a:graphic>
      </p:graphicFrame>
      <p:sp>
        <p:nvSpPr>
          <p:cNvPr id="6" name="Rectangle 5"/>
          <p:cNvSpPr/>
          <p:nvPr/>
        </p:nvSpPr>
        <p:spPr>
          <a:xfrm>
            <a:off x="1857356" y="1285860"/>
            <a:ext cx="1214446"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Oval 6"/>
          <p:cNvSpPr/>
          <p:nvPr/>
        </p:nvSpPr>
        <p:spPr>
          <a:xfrm>
            <a:off x="3786182" y="1500174"/>
            <a:ext cx="714380" cy="28575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0" y="214290"/>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B050"/>
                </a:solidFill>
                <a:effectLst/>
                <a:ea typeface="Times New Roman" pitchFamily="18" charset="0"/>
                <a:cs typeface="Times New Roman" pitchFamily="18" charset="0"/>
              </a:rPr>
              <a:t>INTRODUCTION</a:t>
            </a:r>
            <a:endParaRPr kumimoji="0" lang="en-GB" sz="2000" b="0" i="0" u="none" strike="noStrike" cap="none" normalizeH="0" baseline="0" dirty="0" smtClean="0">
              <a:ln>
                <a:noFill/>
              </a:ln>
              <a:solidFill>
                <a:srgbClr val="00B050"/>
              </a:solidFill>
              <a:effectLst/>
              <a:cs typeface="Arial" pitchFamily="34" charset="0"/>
            </a:endParaRPr>
          </a:p>
        </p:txBody>
      </p:sp>
      <p:sp>
        <p:nvSpPr>
          <p:cNvPr id="6" name="Rectangle 5"/>
          <p:cNvSpPr/>
          <p:nvPr/>
        </p:nvSpPr>
        <p:spPr>
          <a:xfrm>
            <a:off x="0" y="1285860"/>
            <a:ext cx="9144000" cy="4524315"/>
          </a:xfrm>
          <a:prstGeom prst="rect">
            <a:avLst/>
          </a:prstGeom>
        </p:spPr>
        <p:txBody>
          <a:bodyPr wrap="square">
            <a:spAutoFit/>
          </a:bodyPr>
          <a:lstStyle/>
          <a:p>
            <a:pPr algn="just"/>
            <a:r>
              <a:rPr lang="en-GB" b="1" dirty="0" smtClean="0"/>
              <a:t>• </a:t>
            </a:r>
            <a:r>
              <a:rPr lang="hr-HR" b="1" dirty="0" err="1" smtClean="0"/>
              <a:t>Pedunculate</a:t>
            </a:r>
            <a:r>
              <a:rPr lang="en-US" b="1" dirty="0" smtClean="0"/>
              <a:t> oak is the economically most important species of forest trees, which in the last few decades has become more and more endangered and natural regeneration more and more difficult due to poor seed yield and large intervals between full </a:t>
            </a:r>
            <a:r>
              <a:rPr lang="hr-HR" b="1" dirty="0" err="1" smtClean="0"/>
              <a:t>seeds</a:t>
            </a:r>
            <a:r>
              <a:rPr lang="hr-HR" b="1" dirty="0" smtClean="0"/>
              <a:t> </a:t>
            </a:r>
            <a:r>
              <a:rPr lang="hr-HR" b="1" dirty="0" err="1" smtClean="0"/>
              <a:t>crop</a:t>
            </a:r>
            <a:r>
              <a:rPr lang="en-US" b="1" dirty="0" smtClean="0"/>
              <a:t>. For this reason, high-quality nursery production of </a:t>
            </a:r>
            <a:r>
              <a:rPr lang="hr-HR" b="1" dirty="0" err="1" smtClean="0"/>
              <a:t>pedunculate</a:t>
            </a:r>
            <a:r>
              <a:rPr lang="hr-HR" b="1" dirty="0" smtClean="0"/>
              <a:t> </a:t>
            </a:r>
            <a:r>
              <a:rPr lang="en-US" b="1" dirty="0" smtClean="0"/>
              <a:t>oak seedlings is necessary for the artificial restoration of forests according to natural principles. </a:t>
            </a:r>
            <a:endParaRPr lang="hr-HR" b="1" dirty="0" smtClean="0"/>
          </a:p>
          <a:p>
            <a:pPr algn="just"/>
            <a:endParaRPr lang="hr-HR" b="1" dirty="0" smtClean="0"/>
          </a:p>
          <a:p>
            <a:pPr algn="just"/>
            <a:r>
              <a:rPr lang="en-GB" b="1" dirty="0" smtClean="0"/>
              <a:t>• </a:t>
            </a:r>
            <a:r>
              <a:rPr lang="en-US" b="1" dirty="0" smtClean="0"/>
              <a:t>In the Republic of Croatia, 19 nurseries of the public forest and forest land management company </a:t>
            </a:r>
            <a:r>
              <a:rPr lang="hr-HR" b="1" dirty="0" err="1" smtClean="0"/>
              <a:t>Croatian</a:t>
            </a:r>
            <a:r>
              <a:rPr lang="hr-HR" b="1" dirty="0" smtClean="0"/>
              <a:t> Forests </a:t>
            </a:r>
            <a:r>
              <a:rPr lang="en-US" b="1" dirty="0" smtClean="0"/>
              <a:t>d.o.o. are registered, where mandatory professional supervision of the production of forest planting material is carried out (2021). </a:t>
            </a:r>
            <a:endParaRPr lang="hr-HR" b="1" dirty="0" smtClean="0"/>
          </a:p>
          <a:p>
            <a:pPr algn="just"/>
            <a:endParaRPr lang="hr-HR" b="1" dirty="0" smtClean="0"/>
          </a:p>
          <a:p>
            <a:pPr algn="just"/>
            <a:r>
              <a:rPr lang="en-GB" b="1" dirty="0" smtClean="0"/>
              <a:t>• </a:t>
            </a:r>
            <a:r>
              <a:rPr lang="en-US" b="1" dirty="0" smtClean="0"/>
              <a:t>The total area of ​​all nurseries is 293.67 ha. The nurseries are territorially located within the Forest Administrations (16) and Work Units (10). Out of a total of 19 nurseries, 6 of them produce </a:t>
            </a:r>
            <a:r>
              <a:rPr lang="hr-HR" b="1" dirty="0" err="1" smtClean="0"/>
              <a:t>pedunculate</a:t>
            </a:r>
            <a:r>
              <a:rPr lang="hr-HR" b="1" dirty="0" smtClean="0"/>
              <a:t> </a:t>
            </a:r>
            <a:r>
              <a:rPr lang="en-US" b="1" dirty="0" smtClean="0"/>
              <a:t>oak s</a:t>
            </a:r>
            <a:r>
              <a:rPr lang="hr-HR" b="1" dirty="0" err="1" smtClean="0"/>
              <a:t>eedlings</a:t>
            </a:r>
            <a:r>
              <a:rPr lang="en-US" b="1" dirty="0" smtClean="0"/>
              <a:t> with bare and </a:t>
            </a:r>
            <a:r>
              <a:rPr lang="hr-HR" b="1" dirty="0" err="1" smtClean="0"/>
              <a:t>coated</a:t>
            </a:r>
            <a:r>
              <a:rPr lang="en-US" b="1" dirty="0" smtClean="0"/>
              <a:t> root systems. These are the nurseries </a:t>
            </a:r>
            <a:r>
              <a:rPr lang="en-US" b="1" dirty="0" err="1" smtClean="0"/>
              <a:t>Zalužje</a:t>
            </a:r>
            <a:r>
              <a:rPr lang="en-US" b="1" dirty="0" smtClean="0"/>
              <a:t> (Forest Administration </a:t>
            </a:r>
            <a:r>
              <a:rPr lang="en-US" b="1" dirty="0" err="1" smtClean="0"/>
              <a:t>Vinkovci</a:t>
            </a:r>
            <a:r>
              <a:rPr lang="en-US" b="1" dirty="0" smtClean="0"/>
              <a:t>), </a:t>
            </a:r>
            <a:r>
              <a:rPr lang="en-US" b="1" dirty="0" err="1" smtClean="0"/>
              <a:t>Višnjevac</a:t>
            </a:r>
            <a:r>
              <a:rPr lang="en-US" b="1" dirty="0" smtClean="0"/>
              <a:t> (Forest Administration Osijek), </a:t>
            </a:r>
            <a:r>
              <a:rPr lang="en-US" b="1" dirty="0" err="1" smtClean="0"/>
              <a:t>Zdenački</a:t>
            </a:r>
            <a:r>
              <a:rPr lang="en-US" b="1" dirty="0" smtClean="0"/>
              <a:t> </a:t>
            </a:r>
            <a:r>
              <a:rPr lang="en-US" b="1" dirty="0" err="1" smtClean="0"/>
              <a:t>Gaj</a:t>
            </a:r>
            <a:r>
              <a:rPr lang="en-US" b="1" dirty="0" smtClean="0"/>
              <a:t> (Forest Administration </a:t>
            </a:r>
            <a:r>
              <a:rPr lang="en-US" b="1" dirty="0" err="1" smtClean="0"/>
              <a:t>Bjelovar</a:t>
            </a:r>
            <a:r>
              <a:rPr lang="en-US" b="1" dirty="0" smtClean="0"/>
              <a:t>), </a:t>
            </a:r>
            <a:r>
              <a:rPr lang="en-US" b="1" dirty="0" err="1" smtClean="0"/>
              <a:t>Limbuš</a:t>
            </a:r>
            <a:r>
              <a:rPr lang="en-US" b="1" dirty="0" smtClean="0"/>
              <a:t> (Forest Administration </a:t>
            </a:r>
            <a:r>
              <a:rPr lang="en-US" b="1" dirty="0" err="1" smtClean="0"/>
              <a:t>Koprivnica</a:t>
            </a:r>
            <a:r>
              <a:rPr lang="en-US" b="1" dirty="0" smtClean="0"/>
              <a:t>), </a:t>
            </a:r>
            <a:r>
              <a:rPr lang="en-US" b="1" dirty="0" err="1" smtClean="0"/>
              <a:t>Lukavec</a:t>
            </a:r>
            <a:r>
              <a:rPr lang="en-US" b="1" dirty="0" smtClean="0"/>
              <a:t> (Forest Administration Zagreb) and </a:t>
            </a:r>
            <a:r>
              <a:rPr lang="en-US" b="1" dirty="0" err="1" smtClean="0"/>
              <a:t>Cernik</a:t>
            </a:r>
            <a:r>
              <a:rPr lang="en-US" b="1" dirty="0" smtClean="0"/>
              <a:t> (Forest Administration Nova </a:t>
            </a:r>
            <a:r>
              <a:rPr lang="en-US" b="1" dirty="0" err="1" smtClean="0"/>
              <a:t>Gradiška</a:t>
            </a:r>
            <a:r>
              <a:rPr lang="en-US" b="1" dirty="0" smtClean="0"/>
              <a:t>). </a:t>
            </a:r>
            <a:endParaRPr lang="hr-H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nvGraphicFramePr>
        <p:xfrm>
          <a:off x="1500166" y="785794"/>
          <a:ext cx="6600825" cy="981075"/>
        </p:xfrm>
        <a:graphic>
          <a:graphicData uri="http://schemas.openxmlformats.org/presentationml/2006/ole">
            <p:oleObj spid="_x0000_s38914" name="Spreadsheet" r:id="rId3" imgW="6620040" imgH="981000" progId="STATISTICA.Spreadsheet">
              <p:embed/>
            </p:oleObj>
          </a:graphicData>
        </a:graphic>
      </p:graphicFrame>
      <p:graphicFrame>
        <p:nvGraphicFramePr>
          <p:cNvPr id="38915" name="Object 3"/>
          <p:cNvGraphicFramePr>
            <a:graphicFrameLocks noChangeAspect="1"/>
          </p:cNvGraphicFramePr>
          <p:nvPr/>
        </p:nvGraphicFramePr>
        <p:xfrm>
          <a:off x="2357422" y="2357430"/>
          <a:ext cx="4797425" cy="3597275"/>
        </p:xfrm>
        <a:graphic>
          <a:graphicData uri="http://schemas.openxmlformats.org/presentationml/2006/ole">
            <p:oleObj spid="_x0000_s38915" name="Graph" r:id="rId4" imgW="5943600" imgH="4457880" progId="STATISTICA.Graph">
              <p:embed/>
            </p:oleObj>
          </a:graphicData>
        </a:graphic>
      </p:graphicFrame>
      <p:sp>
        <p:nvSpPr>
          <p:cNvPr id="6" name="Rectangle 5"/>
          <p:cNvSpPr/>
          <p:nvPr/>
        </p:nvSpPr>
        <p:spPr>
          <a:xfrm>
            <a:off x="2071670" y="1285860"/>
            <a:ext cx="1143008"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Oval 6"/>
          <p:cNvSpPr/>
          <p:nvPr/>
        </p:nvSpPr>
        <p:spPr>
          <a:xfrm>
            <a:off x="3929058" y="1500174"/>
            <a:ext cx="714380" cy="28575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noChangeAspect="1"/>
          </p:cNvGraphicFramePr>
          <p:nvPr/>
        </p:nvGraphicFramePr>
        <p:xfrm>
          <a:off x="1357290" y="714356"/>
          <a:ext cx="6600825" cy="971550"/>
        </p:xfrm>
        <a:graphic>
          <a:graphicData uri="http://schemas.openxmlformats.org/presentationml/2006/ole">
            <p:oleObj spid="_x0000_s39938" name="Spreadsheet" r:id="rId3" imgW="6620040" imgH="981000" progId="STATISTICA.Spreadsheet">
              <p:embed/>
            </p:oleObj>
          </a:graphicData>
        </a:graphic>
      </p:graphicFrame>
      <p:graphicFrame>
        <p:nvGraphicFramePr>
          <p:cNvPr id="39939" name="Object 3"/>
          <p:cNvGraphicFramePr>
            <a:graphicFrameLocks noChangeAspect="1"/>
          </p:cNvGraphicFramePr>
          <p:nvPr/>
        </p:nvGraphicFramePr>
        <p:xfrm>
          <a:off x="2285984" y="2285992"/>
          <a:ext cx="4797425" cy="3597275"/>
        </p:xfrm>
        <a:graphic>
          <a:graphicData uri="http://schemas.openxmlformats.org/presentationml/2006/ole">
            <p:oleObj spid="_x0000_s39939" name="Graph" r:id="rId4" imgW="5943600" imgH="4457880" progId="STATISTICA.Graph">
              <p:embed/>
            </p:oleObj>
          </a:graphicData>
        </a:graphic>
      </p:graphicFrame>
      <p:sp>
        <p:nvSpPr>
          <p:cNvPr id="6" name="Rectangle 5"/>
          <p:cNvSpPr/>
          <p:nvPr/>
        </p:nvSpPr>
        <p:spPr>
          <a:xfrm>
            <a:off x="1928794" y="1214422"/>
            <a:ext cx="1143008"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Oval 6"/>
          <p:cNvSpPr/>
          <p:nvPr/>
        </p:nvSpPr>
        <p:spPr>
          <a:xfrm>
            <a:off x="3786182" y="1428736"/>
            <a:ext cx="714380" cy="28575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
          <p:cNvGraphicFramePr>
            <a:graphicFrameLocks noChangeAspect="1"/>
          </p:cNvGraphicFramePr>
          <p:nvPr/>
        </p:nvGraphicFramePr>
        <p:xfrm>
          <a:off x="1500166" y="928670"/>
          <a:ext cx="6619875" cy="981075"/>
        </p:xfrm>
        <a:graphic>
          <a:graphicData uri="http://schemas.openxmlformats.org/presentationml/2006/ole">
            <p:oleObj spid="_x0000_s40962" name="Spreadsheet" r:id="rId3" imgW="6620040" imgH="981000" progId="STATISTICA.Spreadsheet">
              <p:embed/>
            </p:oleObj>
          </a:graphicData>
        </a:graphic>
      </p:graphicFrame>
      <p:graphicFrame>
        <p:nvGraphicFramePr>
          <p:cNvPr id="40963" name="Object 3"/>
          <p:cNvGraphicFramePr>
            <a:graphicFrameLocks noChangeAspect="1"/>
          </p:cNvGraphicFramePr>
          <p:nvPr/>
        </p:nvGraphicFramePr>
        <p:xfrm>
          <a:off x="2357422" y="2500306"/>
          <a:ext cx="4797425" cy="3597275"/>
        </p:xfrm>
        <a:graphic>
          <a:graphicData uri="http://schemas.openxmlformats.org/presentationml/2006/ole">
            <p:oleObj spid="_x0000_s40963" name="Graph" r:id="rId4" imgW="5943600" imgH="4457880" progId="STATISTICA.Graph">
              <p:embed/>
            </p:oleObj>
          </a:graphicData>
        </a:graphic>
      </p:graphicFrame>
      <p:sp>
        <p:nvSpPr>
          <p:cNvPr id="6" name="Rectangle 5"/>
          <p:cNvSpPr/>
          <p:nvPr/>
        </p:nvSpPr>
        <p:spPr>
          <a:xfrm>
            <a:off x="2071670" y="1428736"/>
            <a:ext cx="1143008"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Oval 6"/>
          <p:cNvSpPr/>
          <p:nvPr/>
        </p:nvSpPr>
        <p:spPr>
          <a:xfrm>
            <a:off x="3929058" y="1643050"/>
            <a:ext cx="714380" cy="28575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2"/>
          <p:cNvGraphicFramePr>
            <a:graphicFrameLocks noChangeAspect="1"/>
          </p:cNvGraphicFramePr>
          <p:nvPr/>
        </p:nvGraphicFramePr>
        <p:xfrm>
          <a:off x="1428728" y="714356"/>
          <a:ext cx="6600825" cy="981075"/>
        </p:xfrm>
        <a:graphic>
          <a:graphicData uri="http://schemas.openxmlformats.org/presentationml/2006/ole">
            <p:oleObj spid="_x0000_s41986" name="Spreadsheet" r:id="rId3" imgW="6620040" imgH="981000" progId="STATISTICA.Spreadsheet">
              <p:embed/>
            </p:oleObj>
          </a:graphicData>
        </a:graphic>
      </p:graphicFrame>
      <p:graphicFrame>
        <p:nvGraphicFramePr>
          <p:cNvPr id="41987" name="Object 3"/>
          <p:cNvGraphicFramePr>
            <a:graphicFrameLocks noChangeAspect="1"/>
          </p:cNvGraphicFramePr>
          <p:nvPr/>
        </p:nvGraphicFramePr>
        <p:xfrm>
          <a:off x="2428860" y="2285992"/>
          <a:ext cx="4797425" cy="3597275"/>
        </p:xfrm>
        <a:graphic>
          <a:graphicData uri="http://schemas.openxmlformats.org/presentationml/2006/ole">
            <p:oleObj spid="_x0000_s41987" name="Graph" r:id="rId4" imgW="5943600" imgH="4457880" progId="STATISTICA.Graph">
              <p:embed/>
            </p:oleObj>
          </a:graphicData>
        </a:graphic>
      </p:graphicFrame>
      <p:sp>
        <p:nvSpPr>
          <p:cNvPr id="6" name="Rectangle 5"/>
          <p:cNvSpPr/>
          <p:nvPr/>
        </p:nvSpPr>
        <p:spPr>
          <a:xfrm>
            <a:off x="2000232" y="1214422"/>
            <a:ext cx="1143008"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Oval 6"/>
          <p:cNvSpPr/>
          <p:nvPr/>
        </p:nvSpPr>
        <p:spPr>
          <a:xfrm>
            <a:off x="3857620" y="1428736"/>
            <a:ext cx="714380" cy="28575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2"/>
          <p:cNvGraphicFramePr>
            <a:graphicFrameLocks noChangeAspect="1"/>
          </p:cNvGraphicFramePr>
          <p:nvPr/>
        </p:nvGraphicFramePr>
        <p:xfrm>
          <a:off x="1571604" y="642918"/>
          <a:ext cx="6581775" cy="981075"/>
        </p:xfrm>
        <a:graphic>
          <a:graphicData uri="http://schemas.openxmlformats.org/presentationml/2006/ole">
            <p:oleObj spid="_x0000_s43010" name="Spreadsheet" r:id="rId3" imgW="6620040" imgH="981000" progId="STATISTICA.Spreadsheet">
              <p:embed/>
            </p:oleObj>
          </a:graphicData>
        </a:graphic>
      </p:graphicFrame>
      <p:graphicFrame>
        <p:nvGraphicFramePr>
          <p:cNvPr id="43011" name="Object 3"/>
          <p:cNvGraphicFramePr>
            <a:graphicFrameLocks noChangeAspect="1"/>
          </p:cNvGraphicFramePr>
          <p:nvPr/>
        </p:nvGraphicFramePr>
        <p:xfrm>
          <a:off x="2500298" y="2285992"/>
          <a:ext cx="4797425" cy="3597275"/>
        </p:xfrm>
        <a:graphic>
          <a:graphicData uri="http://schemas.openxmlformats.org/presentationml/2006/ole">
            <p:oleObj spid="_x0000_s43011" name="Graph" r:id="rId4" imgW="5943600" imgH="4457880" progId="STATISTICA.Graph">
              <p:embed/>
            </p:oleObj>
          </a:graphicData>
        </a:graphic>
      </p:graphicFrame>
      <p:sp>
        <p:nvSpPr>
          <p:cNvPr id="6" name="Rectangle 5"/>
          <p:cNvSpPr/>
          <p:nvPr/>
        </p:nvSpPr>
        <p:spPr>
          <a:xfrm>
            <a:off x="2143108" y="1142984"/>
            <a:ext cx="1143008"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Oval 6"/>
          <p:cNvSpPr/>
          <p:nvPr/>
        </p:nvSpPr>
        <p:spPr>
          <a:xfrm>
            <a:off x="4000496" y="1357298"/>
            <a:ext cx="714380" cy="28575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nvGraphicFramePr>
        <p:xfrm>
          <a:off x="1428728" y="642918"/>
          <a:ext cx="6600825" cy="981075"/>
        </p:xfrm>
        <a:graphic>
          <a:graphicData uri="http://schemas.openxmlformats.org/presentationml/2006/ole">
            <p:oleObj spid="_x0000_s44034" name="Spreadsheet" r:id="rId3" imgW="6620040" imgH="981000" progId="STATISTICA.Spreadsheet">
              <p:embed/>
            </p:oleObj>
          </a:graphicData>
        </a:graphic>
      </p:graphicFrame>
      <p:graphicFrame>
        <p:nvGraphicFramePr>
          <p:cNvPr id="44035" name="Object 3"/>
          <p:cNvGraphicFramePr>
            <a:graphicFrameLocks noChangeAspect="1"/>
          </p:cNvGraphicFramePr>
          <p:nvPr/>
        </p:nvGraphicFramePr>
        <p:xfrm>
          <a:off x="2428860" y="2285992"/>
          <a:ext cx="4808537" cy="3597275"/>
        </p:xfrm>
        <a:graphic>
          <a:graphicData uri="http://schemas.openxmlformats.org/presentationml/2006/ole">
            <p:oleObj spid="_x0000_s44035" name="Graph" r:id="rId4" imgW="4162320" imgH="3114720" progId="STATISTICA.Graph">
              <p:embed/>
            </p:oleObj>
          </a:graphicData>
        </a:graphic>
      </p:graphicFrame>
      <p:sp>
        <p:nvSpPr>
          <p:cNvPr id="6" name="Rectangle 5"/>
          <p:cNvSpPr/>
          <p:nvPr/>
        </p:nvSpPr>
        <p:spPr>
          <a:xfrm>
            <a:off x="2000232" y="1142984"/>
            <a:ext cx="1143008"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Oval 6"/>
          <p:cNvSpPr/>
          <p:nvPr/>
        </p:nvSpPr>
        <p:spPr>
          <a:xfrm>
            <a:off x="3857620" y="1357298"/>
            <a:ext cx="714380" cy="28575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285728"/>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B050"/>
                </a:solidFill>
                <a:effectLst/>
                <a:ea typeface="Times New Roman" pitchFamily="18" charset="0"/>
                <a:cs typeface="Times New Roman" pitchFamily="18" charset="0"/>
              </a:rPr>
              <a:t>CONCLUSIONS</a:t>
            </a:r>
            <a:endParaRPr kumimoji="0" lang="en-GB" sz="2000" b="1" i="0" u="none" strike="noStrike" cap="none" normalizeH="0" baseline="0" dirty="0" smtClean="0">
              <a:ln>
                <a:noFill/>
              </a:ln>
              <a:solidFill>
                <a:srgbClr val="00B050"/>
              </a:solidFill>
              <a:effectLst/>
              <a:cs typeface="Arial" pitchFamily="34" charset="0"/>
            </a:endParaRPr>
          </a:p>
        </p:txBody>
      </p:sp>
      <p:sp>
        <p:nvSpPr>
          <p:cNvPr id="16386" name="Rectangle 2"/>
          <p:cNvSpPr>
            <a:spLocks noChangeArrowheads="1"/>
          </p:cNvSpPr>
          <p:nvPr/>
        </p:nvSpPr>
        <p:spPr bwMode="auto">
          <a:xfrm>
            <a:off x="0" y="1071546"/>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fontAlgn="base">
              <a:spcBef>
                <a:spcPct val="0"/>
              </a:spcBef>
              <a:spcAft>
                <a:spcPct val="0"/>
              </a:spcAft>
              <a:buAutoNum type="arabicPeriod"/>
            </a:pPr>
            <a:r>
              <a:rPr lang="en-US" sz="2400" b="1" dirty="0" smtClean="0">
                <a:solidFill>
                  <a:srgbClr val="FF0000"/>
                </a:solidFill>
              </a:rPr>
              <a:t>A statistically significant difference was found between the seedling heights of 1+0 and 2+0. </a:t>
            </a:r>
            <a:endParaRPr lang="hr-HR" sz="2400" b="1" dirty="0" smtClean="0">
              <a:solidFill>
                <a:srgbClr val="FF0000"/>
              </a:solidFill>
            </a:endParaRPr>
          </a:p>
          <a:p>
            <a:pPr marL="457200" indent="-457200" algn="just" fontAlgn="base">
              <a:spcBef>
                <a:spcPct val="0"/>
              </a:spcBef>
              <a:spcAft>
                <a:spcPct val="0"/>
              </a:spcAft>
              <a:buAutoNum type="arabicPeriod"/>
            </a:pPr>
            <a:endParaRPr lang="hr-HR" sz="2400" b="1" dirty="0" smtClean="0">
              <a:solidFill>
                <a:srgbClr val="FF0000"/>
              </a:solidFill>
            </a:endParaRPr>
          </a:p>
          <a:p>
            <a:pPr marL="457200" indent="-457200" algn="just" fontAlgn="base">
              <a:spcBef>
                <a:spcPct val="0"/>
              </a:spcBef>
              <a:spcAft>
                <a:spcPct val="0"/>
              </a:spcAft>
              <a:buFontTx/>
              <a:buAutoNum type="arabicPeriod"/>
            </a:pPr>
            <a:r>
              <a:rPr lang="en-US" sz="2400" b="1" dirty="0" smtClean="0">
                <a:solidFill>
                  <a:srgbClr val="FF0000"/>
                </a:solidFill>
              </a:rPr>
              <a:t>A statistically significant difference was found between seedlings 1+0 and 2+0 in the following root variables: average diameter, volume, and number of tips. </a:t>
            </a:r>
            <a:endParaRPr lang="hr-HR" sz="2400" b="1" dirty="0" smtClean="0">
              <a:solidFill>
                <a:srgbClr val="FF0000"/>
              </a:solidFill>
            </a:endParaRPr>
          </a:p>
          <a:p>
            <a:pPr marL="457200" indent="-457200" algn="just" fontAlgn="base">
              <a:spcBef>
                <a:spcPct val="0"/>
              </a:spcBef>
              <a:spcAft>
                <a:spcPct val="0"/>
              </a:spcAft>
              <a:buFontTx/>
              <a:buAutoNum type="arabicPeriod"/>
            </a:pPr>
            <a:endParaRPr lang="hr-HR" sz="2400" b="1" dirty="0" smtClean="0">
              <a:solidFill>
                <a:srgbClr val="FF0000"/>
              </a:solidFill>
            </a:endParaRPr>
          </a:p>
          <a:p>
            <a:pPr marL="457200" indent="-457200" algn="just" fontAlgn="base">
              <a:spcBef>
                <a:spcPct val="0"/>
              </a:spcBef>
              <a:spcAft>
                <a:spcPct val="0"/>
              </a:spcAft>
              <a:buFontTx/>
              <a:buAutoNum type="arabicPeriod"/>
            </a:pPr>
            <a:r>
              <a:rPr lang="en-US" sz="2400" b="1" dirty="0" smtClean="0">
                <a:solidFill>
                  <a:srgbClr val="FF0000"/>
                </a:solidFill>
              </a:rPr>
              <a:t>There is a significant difference in the content of </a:t>
            </a:r>
            <a:r>
              <a:rPr lang="hr-HR" sz="2400" b="1" dirty="0" err="1" smtClean="0">
                <a:solidFill>
                  <a:srgbClr val="FF0000"/>
                </a:solidFill>
              </a:rPr>
              <a:t>Cu</a:t>
            </a:r>
            <a:r>
              <a:rPr lang="hr-HR" sz="2400" b="1" dirty="0" smtClean="0">
                <a:solidFill>
                  <a:srgbClr val="FF0000"/>
                </a:solidFill>
              </a:rPr>
              <a:t>, K, Mg, </a:t>
            </a:r>
            <a:r>
              <a:rPr lang="hr-HR" sz="2400" b="1" dirty="0" err="1" smtClean="0">
                <a:solidFill>
                  <a:srgbClr val="FF0000"/>
                </a:solidFill>
              </a:rPr>
              <a:t>Mn</a:t>
            </a:r>
            <a:r>
              <a:rPr lang="hr-HR" sz="2400" b="1" dirty="0" smtClean="0">
                <a:solidFill>
                  <a:srgbClr val="FF0000"/>
                </a:solidFill>
              </a:rPr>
              <a:t>, P, TN (%) </a:t>
            </a:r>
            <a:r>
              <a:rPr lang="en-US" sz="2400" b="1" dirty="0" smtClean="0">
                <a:solidFill>
                  <a:srgbClr val="FF0000"/>
                </a:solidFill>
              </a:rPr>
              <a:t>and C</a:t>
            </a:r>
            <a:r>
              <a:rPr lang="hr-HR" sz="2400" b="1" dirty="0" smtClean="0">
                <a:solidFill>
                  <a:srgbClr val="FF0000"/>
                </a:solidFill>
              </a:rPr>
              <a:t>/N</a:t>
            </a:r>
            <a:r>
              <a:rPr lang="en-US" sz="2400" b="1" dirty="0" smtClean="0">
                <a:solidFill>
                  <a:srgbClr val="FF0000"/>
                </a:solidFill>
              </a:rPr>
              <a:t> in the substrate, which may also indicate inhomogeneous filling that should be further controlled to improve seedling quality. </a:t>
            </a:r>
            <a:endParaRPr lang="hr-HR" sz="2400" b="1" dirty="0" smtClean="0">
              <a:solidFill>
                <a:srgbClr val="FF0000"/>
              </a:solidFill>
            </a:endParaRPr>
          </a:p>
          <a:p>
            <a:pPr marL="457200" indent="-457200" algn="just" fontAlgn="base">
              <a:spcBef>
                <a:spcPct val="0"/>
              </a:spcBef>
              <a:spcAft>
                <a:spcPct val="0"/>
              </a:spcAft>
              <a:buFontTx/>
              <a:buAutoNum type="arabicPeriod"/>
            </a:pPr>
            <a:endParaRPr lang="hr-HR" sz="2400" b="1" dirty="0" smtClean="0">
              <a:solidFill>
                <a:srgbClr val="FF0000"/>
              </a:solidFill>
            </a:endParaRPr>
          </a:p>
          <a:p>
            <a:pPr marL="457200" indent="-457200" algn="just" fontAlgn="base">
              <a:spcBef>
                <a:spcPct val="0"/>
              </a:spcBef>
              <a:spcAft>
                <a:spcPct val="0"/>
              </a:spcAft>
              <a:buFontTx/>
              <a:buAutoNum type="arabicPeriod"/>
            </a:pPr>
            <a:r>
              <a:rPr lang="en-US" sz="2400" b="1" dirty="0" smtClean="0">
                <a:solidFill>
                  <a:srgbClr val="FF0000"/>
                </a:solidFill>
                <a:ea typeface="Times New Roman" pitchFamily="18" charset="0"/>
                <a:cs typeface="Times New Roman" pitchFamily="18" charset="0"/>
              </a:rPr>
              <a:t>Due to the limited volume, </a:t>
            </a:r>
            <a:r>
              <a:rPr lang="en-US" sz="2400" b="1" dirty="0" err="1" smtClean="0">
                <a:solidFill>
                  <a:srgbClr val="FF0000"/>
                </a:solidFill>
                <a:ea typeface="Times New Roman" pitchFamily="18" charset="0"/>
                <a:cs typeface="Times New Roman" pitchFamily="18" charset="0"/>
              </a:rPr>
              <a:t>Lieco</a:t>
            </a:r>
            <a:r>
              <a:rPr lang="en-US" sz="2400" b="1" dirty="0" smtClean="0">
                <a:solidFill>
                  <a:srgbClr val="FF0000"/>
                </a:solidFill>
                <a:ea typeface="Times New Roman" pitchFamily="18" charset="0"/>
                <a:cs typeface="Times New Roman" pitchFamily="18" charset="0"/>
              </a:rPr>
              <a:t> V-395 containers are not recommended for growing seedlings 2+0.</a:t>
            </a:r>
            <a:endParaRPr lang="hr-HR" sz="2400" b="1" dirty="0" smtClean="0">
              <a:solidFill>
                <a:srgbClr val="FF0000"/>
              </a:solidFill>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G_5850.JPG"/>
          <p:cNvPicPr>
            <a:picLocks noChangeAspect="1"/>
          </p:cNvPicPr>
          <p:nvPr/>
        </p:nvPicPr>
        <p:blipFill>
          <a:blip r:embed="rId2" cstate="print"/>
          <a:stretch>
            <a:fillRect/>
          </a:stretch>
        </p:blipFill>
        <p:spPr>
          <a:xfrm>
            <a:off x="1785918" y="0"/>
            <a:ext cx="5143500" cy="6858000"/>
          </a:xfrm>
          <a:prstGeom prst="rect">
            <a:avLst/>
          </a:prstGeom>
        </p:spPr>
      </p:pic>
      <p:sp>
        <p:nvSpPr>
          <p:cNvPr id="9" name="Rectangle 8"/>
          <p:cNvSpPr/>
          <p:nvPr/>
        </p:nvSpPr>
        <p:spPr>
          <a:xfrm>
            <a:off x="0" y="1142984"/>
            <a:ext cx="9144000" cy="83099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dirty="0" smtClean="0"/>
              <a:t>Thank you for your attention</a:t>
            </a:r>
            <a:r>
              <a:rPr lang="hr-HR" sz="4800" dirty="0" smtClean="0"/>
              <a:t> !</a:t>
            </a:r>
            <a:endParaRPr lang="en-US"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1" name="Rectangle 10"/>
          <p:cNvSpPr/>
          <p:nvPr/>
        </p:nvSpPr>
        <p:spPr>
          <a:xfrm>
            <a:off x="0" y="5143512"/>
            <a:ext cx="9144000" cy="132343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r-HR" sz="2000" u="sng" dirty="0" err="1" smtClean="0">
                <a:solidFill>
                  <a:schemeClr val="bg1"/>
                </a:solidFill>
              </a:rPr>
              <a:t>Contact</a:t>
            </a:r>
            <a:r>
              <a:rPr lang="hr-HR" sz="2000" u="sng" dirty="0" smtClean="0">
                <a:solidFill>
                  <a:schemeClr val="bg1"/>
                </a:solidFill>
              </a:rPr>
              <a:t> </a:t>
            </a:r>
            <a:r>
              <a:rPr lang="hr-HR" sz="2000" u="sng" dirty="0" err="1" smtClean="0">
                <a:solidFill>
                  <a:schemeClr val="bg1"/>
                </a:solidFill>
              </a:rPr>
              <a:t>questions</a:t>
            </a:r>
            <a:r>
              <a:rPr lang="hr-HR" sz="2000" b="1" u="sng" dirty="0" smtClean="0">
                <a:solidFill>
                  <a:schemeClr val="bg1"/>
                </a:solidFill>
              </a:rPr>
              <a:t>:</a:t>
            </a:r>
          </a:p>
          <a:p>
            <a:pPr algn="ctr"/>
            <a:endParaRPr lang="hr-HR" sz="2000" b="1" u="sng" dirty="0" smtClean="0">
              <a:solidFill>
                <a:schemeClr val="bg1"/>
              </a:solidFill>
            </a:endParaRPr>
          </a:p>
          <a:p>
            <a:pPr algn="ctr"/>
            <a:r>
              <a:rPr lang="hr-HR" sz="2000" b="1" dirty="0" err="1" smtClean="0">
                <a:solidFill>
                  <a:schemeClr val="bg1"/>
                </a:solidFill>
              </a:rPr>
              <a:t>drvodelic.damir</a:t>
            </a:r>
            <a:r>
              <a:rPr lang="hr-HR" sz="2000" b="1" dirty="0" smtClean="0">
                <a:solidFill>
                  <a:schemeClr val="bg1"/>
                </a:solidFill>
              </a:rPr>
              <a:t>@</a:t>
            </a:r>
            <a:r>
              <a:rPr lang="hr-HR" sz="2000" b="1" dirty="0" err="1" smtClean="0">
                <a:solidFill>
                  <a:schemeClr val="bg1"/>
                </a:solidFill>
              </a:rPr>
              <a:t>gmail.com</a:t>
            </a:r>
            <a:endParaRPr lang="hr-HR" sz="2000" b="1" dirty="0" smtClean="0">
              <a:solidFill>
                <a:schemeClr val="bg1"/>
              </a:solidFill>
            </a:endParaRPr>
          </a:p>
          <a:p>
            <a:pPr algn="ctr"/>
            <a:r>
              <a:rPr lang="hr-HR" sz="2000" b="1" dirty="0" err="1" smtClean="0">
                <a:solidFill>
                  <a:schemeClr val="bg1"/>
                </a:solidFill>
              </a:rPr>
              <a:t>ddrvodelic</a:t>
            </a:r>
            <a:r>
              <a:rPr lang="hr-HR" sz="2000" b="1" dirty="0" smtClean="0">
                <a:solidFill>
                  <a:schemeClr val="bg1"/>
                </a:solidFill>
              </a:rPr>
              <a:t>@</a:t>
            </a:r>
            <a:r>
              <a:rPr lang="hr-HR" sz="2000" b="1" dirty="0" err="1" smtClean="0">
                <a:solidFill>
                  <a:schemeClr val="bg1"/>
                </a:solidFill>
              </a:rPr>
              <a:t>inet.hr</a:t>
            </a:r>
            <a:endParaRPr lang="hr-HR" sz="2000" b="1" dirty="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Moje slike\slike\terenska-đurđevac\2007\DSCF017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6488668"/>
            <a:ext cx="9144000" cy="369332"/>
          </a:xfrm>
          <a:prstGeom prst="rect">
            <a:avLst/>
          </a:prstGeom>
        </p:spPr>
        <p:txBody>
          <a:bodyPr wrap="square">
            <a:spAutoFit/>
          </a:bodyPr>
          <a:lstStyle/>
          <a:p>
            <a:pPr algn="ctr"/>
            <a:r>
              <a:rPr lang="hr-HR" b="1" dirty="0" smtClean="0">
                <a:solidFill>
                  <a:schemeClr val="bg1"/>
                </a:solidFill>
              </a:rPr>
              <a:t>Forest </a:t>
            </a:r>
            <a:r>
              <a:rPr lang="hr-HR" b="1" dirty="0" err="1" smtClean="0">
                <a:solidFill>
                  <a:schemeClr val="bg1"/>
                </a:solidFill>
              </a:rPr>
              <a:t>nursery</a:t>
            </a:r>
            <a:r>
              <a:rPr lang="hr-HR" b="1" dirty="0" smtClean="0">
                <a:solidFill>
                  <a:schemeClr val="bg1"/>
                </a:solidFill>
              </a:rPr>
              <a:t> </a:t>
            </a:r>
            <a:r>
              <a:rPr lang="en-US" b="1" dirty="0" err="1" smtClean="0">
                <a:solidFill>
                  <a:schemeClr val="bg1"/>
                </a:solidFill>
              </a:rPr>
              <a:t>Limbuš</a:t>
            </a:r>
            <a:r>
              <a:rPr lang="en-US" b="1" dirty="0" smtClean="0">
                <a:solidFill>
                  <a:schemeClr val="bg1"/>
                </a:solidFill>
              </a:rPr>
              <a:t> (Forest Administration </a:t>
            </a:r>
            <a:r>
              <a:rPr lang="en-US" b="1" dirty="0" err="1" smtClean="0">
                <a:solidFill>
                  <a:schemeClr val="bg1"/>
                </a:solidFill>
              </a:rPr>
              <a:t>Koprivnica</a:t>
            </a:r>
            <a:r>
              <a:rPr lang="hr-HR" b="1" dirty="0" smtClean="0">
                <a:solidFill>
                  <a:schemeClr val="bg1"/>
                </a:solidFill>
              </a:rPr>
              <a:t>): bare </a:t>
            </a:r>
            <a:r>
              <a:rPr lang="hr-HR" b="1" dirty="0" err="1" smtClean="0">
                <a:solidFill>
                  <a:schemeClr val="bg1"/>
                </a:solidFill>
              </a:rPr>
              <a:t>root</a:t>
            </a:r>
            <a:r>
              <a:rPr lang="hr-HR" b="1" dirty="0" smtClean="0">
                <a:solidFill>
                  <a:schemeClr val="bg1"/>
                </a:solidFill>
              </a:rPr>
              <a:t> </a:t>
            </a:r>
            <a:r>
              <a:rPr lang="hr-HR" b="1" dirty="0" err="1" smtClean="0">
                <a:solidFill>
                  <a:schemeClr val="bg1"/>
                </a:solidFill>
              </a:rPr>
              <a:t>pedunculate</a:t>
            </a:r>
            <a:r>
              <a:rPr lang="hr-HR" b="1" dirty="0" smtClean="0">
                <a:solidFill>
                  <a:schemeClr val="bg1"/>
                </a:solidFill>
              </a:rPr>
              <a:t> </a:t>
            </a:r>
            <a:r>
              <a:rPr lang="hr-HR" b="1" dirty="0" err="1" smtClean="0">
                <a:solidFill>
                  <a:schemeClr val="bg1"/>
                </a:solidFill>
              </a:rPr>
              <a:t>oak</a:t>
            </a:r>
            <a:r>
              <a:rPr lang="hr-HR" b="1" dirty="0" smtClean="0">
                <a:solidFill>
                  <a:schemeClr val="bg1"/>
                </a:solidFill>
              </a:rPr>
              <a:t> </a:t>
            </a:r>
            <a:r>
              <a:rPr lang="hr-HR" b="1" dirty="0" err="1" smtClean="0">
                <a:solidFill>
                  <a:schemeClr val="bg1"/>
                </a:solidFill>
              </a:rPr>
              <a:t>seedlings</a:t>
            </a:r>
            <a:r>
              <a:rPr lang="hr-HR" b="1" dirty="0" smtClean="0">
                <a:solidFill>
                  <a:schemeClr val="bg1"/>
                </a:solidFill>
              </a:rPr>
              <a:t> </a:t>
            </a:r>
            <a:endParaRPr lang="hr-HR"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5810.JPG"/>
          <p:cNvPicPr>
            <a:picLocks noChangeAspect="1"/>
          </p:cNvPicPr>
          <p:nvPr/>
        </p:nvPicPr>
        <p:blipFill>
          <a:blip r:embed="rId2" cstate="print"/>
          <a:stretch>
            <a:fillRect/>
          </a:stretch>
        </p:blipFill>
        <p:spPr>
          <a:xfrm>
            <a:off x="0" y="0"/>
            <a:ext cx="9144000" cy="6858000"/>
          </a:xfrm>
          <a:prstGeom prst="rect">
            <a:avLst/>
          </a:prstGeom>
        </p:spPr>
      </p:pic>
      <p:sp>
        <p:nvSpPr>
          <p:cNvPr id="6" name="Rectangle 5"/>
          <p:cNvSpPr/>
          <p:nvPr/>
        </p:nvSpPr>
        <p:spPr>
          <a:xfrm>
            <a:off x="0" y="5934670"/>
            <a:ext cx="9144000" cy="923330"/>
          </a:xfrm>
          <a:prstGeom prst="rect">
            <a:avLst/>
          </a:prstGeom>
        </p:spPr>
        <p:txBody>
          <a:bodyPr wrap="square">
            <a:spAutoFit/>
          </a:bodyPr>
          <a:lstStyle/>
          <a:p>
            <a:pPr algn="ctr"/>
            <a:r>
              <a:rPr lang="hr-HR" b="1" dirty="0" smtClean="0">
                <a:solidFill>
                  <a:schemeClr val="bg1"/>
                </a:solidFill>
              </a:rPr>
              <a:t>Forest </a:t>
            </a:r>
            <a:r>
              <a:rPr lang="hr-HR" b="1" dirty="0" err="1" smtClean="0">
                <a:solidFill>
                  <a:schemeClr val="bg1"/>
                </a:solidFill>
              </a:rPr>
              <a:t>nursery</a:t>
            </a:r>
            <a:r>
              <a:rPr lang="hr-HR" b="1" dirty="0" smtClean="0">
                <a:solidFill>
                  <a:schemeClr val="bg1"/>
                </a:solidFill>
              </a:rPr>
              <a:t> </a:t>
            </a:r>
            <a:r>
              <a:rPr lang="hr-HR" b="1" dirty="0" err="1" smtClean="0">
                <a:solidFill>
                  <a:schemeClr val="bg1"/>
                </a:solidFill>
              </a:rPr>
              <a:t>Drnje</a:t>
            </a:r>
            <a:r>
              <a:rPr lang="en-US" b="1" dirty="0" smtClean="0">
                <a:solidFill>
                  <a:schemeClr val="bg1"/>
                </a:solidFill>
              </a:rPr>
              <a:t> (Forest Administration </a:t>
            </a:r>
            <a:r>
              <a:rPr lang="en-US" b="1" dirty="0" err="1" smtClean="0">
                <a:solidFill>
                  <a:schemeClr val="bg1"/>
                </a:solidFill>
              </a:rPr>
              <a:t>Koprivnica</a:t>
            </a:r>
            <a:r>
              <a:rPr lang="hr-HR" b="1" dirty="0" smtClean="0">
                <a:solidFill>
                  <a:schemeClr val="bg1"/>
                </a:solidFill>
              </a:rPr>
              <a:t>): </a:t>
            </a:r>
            <a:r>
              <a:rPr lang="en-US" b="1" dirty="0" smtClean="0">
                <a:solidFill>
                  <a:schemeClr val="bg1"/>
                </a:solidFill>
              </a:rPr>
              <a:t>the most modern production facility for sowing seeds and producing forest s</a:t>
            </a:r>
            <a:r>
              <a:rPr lang="hr-HR" b="1" dirty="0" err="1" smtClean="0">
                <a:solidFill>
                  <a:schemeClr val="bg1"/>
                </a:solidFill>
              </a:rPr>
              <a:t>eedlings</a:t>
            </a:r>
            <a:r>
              <a:rPr lang="en-US" b="1" dirty="0" smtClean="0">
                <a:solidFill>
                  <a:schemeClr val="bg1"/>
                </a:solidFill>
              </a:rPr>
              <a:t> of </a:t>
            </a:r>
            <a:r>
              <a:rPr lang="hr-HR" b="1" dirty="0" err="1" smtClean="0">
                <a:solidFill>
                  <a:schemeClr val="bg1"/>
                </a:solidFill>
              </a:rPr>
              <a:t>pedunculate</a:t>
            </a:r>
            <a:r>
              <a:rPr lang="en-US" b="1" dirty="0" smtClean="0">
                <a:solidFill>
                  <a:schemeClr val="bg1"/>
                </a:solidFill>
              </a:rPr>
              <a:t> oak and other </a:t>
            </a:r>
            <a:r>
              <a:rPr lang="hr-HR" b="1" dirty="0" err="1" smtClean="0">
                <a:solidFill>
                  <a:schemeClr val="bg1"/>
                </a:solidFill>
              </a:rPr>
              <a:t>species</a:t>
            </a:r>
            <a:r>
              <a:rPr lang="en-US" b="1" dirty="0" smtClean="0">
                <a:solidFill>
                  <a:schemeClr val="bg1"/>
                </a:solidFill>
              </a:rPr>
              <a:t> of coated roots has been installed.</a:t>
            </a:r>
            <a:endParaRPr lang="hr-HR"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85794"/>
            <a:ext cx="9144000" cy="5355312"/>
          </a:xfrm>
          <a:prstGeom prst="rect">
            <a:avLst/>
          </a:prstGeom>
        </p:spPr>
        <p:txBody>
          <a:bodyPr wrap="square">
            <a:spAutoFit/>
          </a:bodyPr>
          <a:lstStyle/>
          <a:p>
            <a:pPr algn="just"/>
            <a:r>
              <a:rPr lang="en-GB" b="1" dirty="0" smtClean="0"/>
              <a:t>• </a:t>
            </a:r>
            <a:r>
              <a:rPr lang="en-US" b="1" dirty="0" smtClean="0"/>
              <a:t>Currently, there are no registered private nurseries with the production of </a:t>
            </a:r>
            <a:r>
              <a:rPr lang="en-US" b="1" dirty="0" err="1" smtClean="0"/>
              <a:t>pedunculate</a:t>
            </a:r>
            <a:r>
              <a:rPr lang="en-US" b="1" dirty="0" smtClean="0"/>
              <a:t> oak seedlings in Croatia. </a:t>
            </a:r>
            <a:endParaRPr lang="hr-HR" b="1" dirty="0" smtClean="0"/>
          </a:p>
          <a:p>
            <a:pPr algn="just"/>
            <a:r>
              <a:rPr lang="en-GB" b="1" dirty="0" smtClean="0"/>
              <a:t>• </a:t>
            </a:r>
            <a:r>
              <a:rPr lang="en-US" b="1" dirty="0" smtClean="0"/>
              <a:t>The production of forest reproductive material in 2021 for all nurseries was 14,603,756 pieces, of which 12,373,091 pieces or 84.73% of broadleaves </a:t>
            </a:r>
            <a:r>
              <a:rPr lang="hr-HR" b="1" dirty="0" err="1" smtClean="0"/>
              <a:t>seedlings</a:t>
            </a:r>
            <a:r>
              <a:rPr lang="en-US" b="1" dirty="0" smtClean="0"/>
              <a:t> and 2,230,665 pieces of coniferous </a:t>
            </a:r>
            <a:r>
              <a:rPr lang="hr-HR" b="1" dirty="0" err="1" smtClean="0"/>
              <a:t>seedlings</a:t>
            </a:r>
            <a:r>
              <a:rPr lang="en-US" b="1" dirty="0" smtClean="0"/>
              <a:t> or 15.27%. </a:t>
            </a:r>
            <a:endParaRPr lang="hr-HR" b="1" dirty="0" smtClean="0"/>
          </a:p>
          <a:p>
            <a:pPr algn="just"/>
            <a:r>
              <a:rPr lang="en-GB" b="1" dirty="0" smtClean="0"/>
              <a:t>• </a:t>
            </a:r>
            <a:r>
              <a:rPr lang="en-US" b="1" dirty="0" smtClean="0"/>
              <a:t>In all nurseries, a total of 25 broadleaves </a:t>
            </a:r>
            <a:r>
              <a:rPr lang="hr-HR" b="1" dirty="0" err="1" smtClean="0"/>
              <a:t>species</a:t>
            </a:r>
            <a:r>
              <a:rPr lang="hr-HR" b="1" dirty="0" smtClean="0"/>
              <a:t> </a:t>
            </a:r>
            <a:r>
              <a:rPr lang="en-US" b="1" dirty="0" smtClean="0"/>
              <a:t>are produced, and the </a:t>
            </a:r>
            <a:r>
              <a:rPr lang="hr-HR" b="1" dirty="0" err="1" smtClean="0"/>
              <a:t>pedunculate</a:t>
            </a:r>
            <a:r>
              <a:rPr lang="hr-HR" b="1" dirty="0" smtClean="0"/>
              <a:t> </a:t>
            </a:r>
            <a:r>
              <a:rPr lang="en-US" b="1" dirty="0" smtClean="0"/>
              <a:t>oak is in first place (59.70%) in terms of the number of seedlings produced in 2021. </a:t>
            </a:r>
            <a:endParaRPr lang="hr-HR" b="1" dirty="0" smtClean="0"/>
          </a:p>
          <a:p>
            <a:pPr algn="just"/>
            <a:r>
              <a:rPr lang="en-GB" b="1" dirty="0" smtClean="0"/>
              <a:t>• </a:t>
            </a:r>
            <a:r>
              <a:rPr lang="en-US" b="1" dirty="0" smtClean="0"/>
              <a:t>With regard to the method of growing planting material, the total production of bare-root s</a:t>
            </a:r>
            <a:r>
              <a:rPr lang="hr-HR" b="1" dirty="0" err="1" smtClean="0"/>
              <a:t>eedlings</a:t>
            </a:r>
            <a:r>
              <a:rPr lang="en-US" b="1" dirty="0" smtClean="0"/>
              <a:t> in 2021 amounted to 11,388,059 pieces or 92.04%, and coated root 985,032 pieces or 7.96%. </a:t>
            </a:r>
            <a:endParaRPr lang="hr-HR" b="1" dirty="0" smtClean="0"/>
          </a:p>
          <a:p>
            <a:pPr algn="just"/>
            <a:r>
              <a:rPr lang="en-GB" b="1" dirty="0" smtClean="0"/>
              <a:t>• </a:t>
            </a:r>
            <a:r>
              <a:rPr lang="en-US" b="1" dirty="0" smtClean="0"/>
              <a:t>Out of the total production of 7,385,247 </a:t>
            </a:r>
            <a:r>
              <a:rPr lang="hr-HR" b="1" dirty="0" err="1" smtClean="0"/>
              <a:t>pedunculate</a:t>
            </a:r>
            <a:r>
              <a:rPr lang="en-US" b="1" dirty="0" smtClean="0"/>
              <a:t> oak seedlings in 2021, 7,000,379 bare-rooted seedlings or 94.78% were produced, and 385,868 or 5.22% of coated-root seedlings were produced. </a:t>
            </a:r>
            <a:endParaRPr lang="hr-HR" b="1" dirty="0" smtClean="0"/>
          </a:p>
          <a:p>
            <a:pPr algn="just"/>
            <a:endParaRPr lang="hr-HR" b="1" dirty="0" smtClean="0"/>
          </a:p>
          <a:p>
            <a:pPr algn="just"/>
            <a:r>
              <a:rPr lang="en-GB" b="1" dirty="0" smtClean="0">
                <a:solidFill>
                  <a:srgbClr val="00B050"/>
                </a:solidFill>
              </a:rPr>
              <a:t>• </a:t>
            </a:r>
            <a:r>
              <a:rPr lang="en-US" b="1" u="sng" dirty="0" smtClean="0">
                <a:solidFill>
                  <a:srgbClr val="00B050"/>
                </a:solidFill>
              </a:rPr>
              <a:t>The aim of this work </a:t>
            </a:r>
            <a:r>
              <a:rPr lang="en-US" b="1" dirty="0" smtClean="0">
                <a:solidFill>
                  <a:srgbClr val="00B050"/>
                </a:solidFill>
              </a:rPr>
              <a:t>was to compare the morphological quality of 1+0 and 2+0 coated-root </a:t>
            </a:r>
            <a:r>
              <a:rPr lang="hr-HR" b="1" dirty="0" err="1" smtClean="0">
                <a:solidFill>
                  <a:srgbClr val="00B050"/>
                </a:solidFill>
              </a:rPr>
              <a:t>pedunculate</a:t>
            </a:r>
            <a:r>
              <a:rPr lang="hr-HR" b="1" dirty="0" smtClean="0">
                <a:solidFill>
                  <a:srgbClr val="00B050"/>
                </a:solidFill>
              </a:rPr>
              <a:t> </a:t>
            </a:r>
            <a:r>
              <a:rPr lang="en-US" b="1" dirty="0" smtClean="0">
                <a:solidFill>
                  <a:srgbClr val="00B050"/>
                </a:solidFill>
              </a:rPr>
              <a:t>oak s</a:t>
            </a:r>
            <a:r>
              <a:rPr lang="hr-HR" b="1" dirty="0" err="1" smtClean="0">
                <a:solidFill>
                  <a:srgbClr val="00B050"/>
                </a:solidFill>
              </a:rPr>
              <a:t>eedlings</a:t>
            </a:r>
            <a:r>
              <a:rPr lang="en-US" b="1" dirty="0" smtClean="0">
                <a:solidFill>
                  <a:srgbClr val="00B050"/>
                </a:solidFill>
              </a:rPr>
              <a:t> produced in a multi-container of the Austrian manufacturer called </a:t>
            </a:r>
            <a:r>
              <a:rPr lang="en-US" b="1" dirty="0" err="1" smtClean="0">
                <a:solidFill>
                  <a:srgbClr val="00B050"/>
                </a:solidFill>
              </a:rPr>
              <a:t>Lieco</a:t>
            </a:r>
            <a:r>
              <a:rPr lang="en-US" b="1" dirty="0" smtClean="0">
                <a:solidFill>
                  <a:srgbClr val="00B050"/>
                </a:solidFill>
              </a:rPr>
              <a:t> V-395 (https://www.lieco.at/en/home/.) and with the help of a modern plant for filling containers and sowing seeds from the Italian manufacturer</a:t>
            </a:r>
            <a:r>
              <a:rPr lang="hr-HR" b="1" dirty="0" smtClean="0">
                <a:solidFill>
                  <a:srgbClr val="00B050"/>
                </a:solidFill>
              </a:rPr>
              <a:t> </a:t>
            </a:r>
            <a:r>
              <a:rPr lang="en-US" b="1" dirty="0" err="1" smtClean="0">
                <a:solidFill>
                  <a:srgbClr val="00B050"/>
                </a:solidFill>
              </a:rPr>
              <a:t>Urbinati</a:t>
            </a:r>
            <a:r>
              <a:rPr lang="en-US" b="1" dirty="0" smtClean="0">
                <a:solidFill>
                  <a:srgbClr val="00B050"/>
                </a:solidFill>
              </a:rPr>
              <a:t> (https://www.urbinati.com/it/.).</a:t>
            </a:r>
            <a:endParaRPr lang="hr-HR" b="1" dirty="0">
              <a:solidFill>
                <a:srgbClr val="00B05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428604"/>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B050"/>
                </a:solidFill>
                <a:effectLst/>
                <a:ea typeface="Times New Roman" pitchFamily="18" charset="0"/>
                <a:cs typeface="Times New Roman" pitchFamily="18" charset="0"/>
              </a:rPr>
              <a:t>MATERIALS AND METHODS</a:t>
            </a:r>
            <a:endParaRPr kumimoji="0" lang="en-GB" sz="2000" b="0" i="0" u="none" strike="noStrike" cap="none" normalizeH="0" baseline="0" dirty="0" smtClean="0">
              <a:ln>
                <a:noFill/>
              </a:ln>
              <a:solidFill>
                <a:srgbClr val="00B050"/>
              </a:solidFill>
              <a:effectLst/>
              <a:cs typeface="Arial" pitchFamily="34" charset="0"/>
            </a:endParaRPr>
          </a:p>
        </p:txBody>
      </p:sp>
      <p:sp>
        <p:nvSpPr>
          <p:cNvPr id="3" name="Rectangle 2"/>
          <p:cNvSpPr/>
          <p:nvPr/>
        </p:nvSpPr>
        <p:spPr>
          <a:xfrm>
            <a:off x="0" y="948690"/>
            <a:ext cx="9144000" cy="5909310"/>
          </a:xfrm>
          <a:prstGeom prst="rect">
            <a:avLst/>
          </a:prstGeom>
        </p:spPr>
        <p:txBody>
          <a:bodyPr wrap="square">
            <a:spAutoFit/>
          </a:bodyPr>
          <a:lstStyle/>
          <a:p>
            <a:pPr algn="just"/>
            <a:r>
              <a:rPr lang="hr-HR" b="1" u="sng" dirty="0" err="1" smtClean="0"/>
              <a:t>Analysis</a:t>
            </a:r>
            <a:r>
              <a:rPr lang="hr-HR" b="1" u="sng" dirty="0" smtClean="0"/>
              <a:t> </a:t>
            </a:r>
            <a:r>
              <a:rPr lang="hr-HR" b="1" u="sng" dirty="0" err="1" smtClean="0"/>
              <a:t>of</a:t>
            </a:r>
            <a:r>
              <a:rPr lang="hr-HR" b="1" u="sng" dirty="0" smtClean="0"/>
              <a:t> </a:t>
            </a:r>
            <a:r>
              <a:rPr lang="hr-HR" b="1" u="sng" dirty="0" err="1" smtClean="0"/>
              <a:t>container</a:t>
            </a:r>
            <a:r>
              <a:rPr lang="hr-HR" b="1" u="sng" dirty="0" smtClean="0"/>
              <a:t> </a:t>
            </a:r>
            <a:r>
              <a:rPr lang="hr-HR" b="1" u="sng" dirty="0" err="1" smtClean="0"/>
              <a:t>seedlings</a:t>
            </a:r>
            <a:endParaRPr lang="hr-HR" b="1" u="sng" dirty="0" smtClean="0"/>
          </a:p>
          <a:p>
            <a:pPr algn="just"/>
            <a:endParaRPr lang="hr-HR" b="1" dirty="0" smtClean="0"/>
          </a:p>
          <a:p>
            <a:pPr algn="just"/>
            <a:r>
              <a:rPr lang="en-GB" b="1" dirty="0" smtClean="0"/>
              <a:t>• </a:t>
            </a:r>
            <a:r>
              <a:rPr lang="en-US" b="1" dirty="0" smtClean="0"/>
              <a:t>The analysis included 15 randomly selected </a:t>
            </a:r>
            <a:r>
              <a:rPr lang="hr-HR" b="1" dirty="0" smtClean="0"/>
              <a:t>p</a:t>
            </a:r>
            <a:r>
              <a:rPr lang="en-US" b="1" dirty="0" err="1" smtClean="0"/>
              <a:t>edunculate</a:t>
            </a:r>
            <a:r>
              <a:rPr lang="en-US" b="1" dirty="0" smtClean="0"/>
              <a:t> oak seedlings from </a:t>
            </a:r>
            <a:r>
              <a:rPr lang="en-US" b="1" dirty="0" err="1" smtClean="0"/>
              <a:t>multicontainers</a:t>
            </a:r>
            <a:r>
              <a:rPr lang="en-US" b="1" dirty="0" smtClean="0"/>
              <a:t> </a:t>
            </a:r>
            <a:r>
              <a:rPr lang="en-US" b="1" dirty="0" err="1" smtClean="0"/>
              <a:t>Lieco</a:t>
            </a:r>
            <a:r>
              <a:rPr lang="en-US" b="1" dirty="0" smtClean="0"/>
              <a:t> V-395 at the age of 1+0 and 2+0. The treatments and preparation of the filling substrate of the containers, as well as the type, amount and timing of fertilizer addition were uniformly performed on the automatic filling and seedling line (</a:t>
            </a:r>
            <a:r>
              <a:rPr lang="en-US" b="1" dirty="0" err="1" smtClean="0"/>
              <a:t>Urbinati</a:t>
            </a:r>
            <a:r>
              <a:rPr lang="en-US" b="1" dirty="0" smtClean="0"/>
              <a:t>). The following parameters were analyzed on the seedlings and substrate: height, root collar diameter, slenderness coefficient, seedling biomass, root morphological characteristics, substrate pH, and nutrient content (P, K, Ca, Mg, Fe, </a:t>
            </a:r>
            <a:r>
              <a:rPr lang="en-US" b="1" dirty="0" err="1" smtClean="0"/>
              <a:t>Mn</a:t>
            </a:r>
            <a:r>
              <a:rPr lang="en-US" b="1" dirty="0" smtClean="0"/>
              <a:t>, Cu, Zn</a:t>
            </a:r>
            <a:r>
              <a:rPr lang="hr-HR" b="1" dirty="0" smtClean="0"/>
              <a:t>, TC (%), TN (%), C/N</a:t>
            </a:r>
            <a:r>
              <a:rPr lang="hr-HR" dirty="0" smtClean="0"/>
              <a:t> </a:t>
            </a:r>
            <a:r>
              <a:rPr lang="en-US" b="1" dirty="0" smtClean="0"/>
              <a:t>). </a:t>
            </a:r>
            <a:endParaRPr lang="hr-HR" b="1" dirty="0" smtClean="0"/>
          </a:p>
          <a:p>
            <a:pPr algn="just"/>
            <a:endParaRPr lang="hr-HR" b="1" dirty="0" smtClean="0"/>
          </a:p>
          <a:p>
            <a:pPr algn="just"/>
            <a:r>
              <a:rPr lang="en-GB" b="1" dirty="0" smtClean="0"/>
              <a:t>• </a:t>
            </a:r>
            <a:r>
              <a:rPr lang="en-US" b="1" dirty="0" smtClean="0"/>
              <a:t>Seedling heights were measured with a ruler from the substrate level to the base of the </a:t>
            </a:r>
            <a:r>
              <a:rPr lang="hr-HR" b="1" dirty="0" smtClean="0"/>
              <a:t>terminal</a:t>
            </a:r>
            <a:r>
              <a:rPr lang="en-US" b="1" dirty="0" smtClean="0"/>
              <a:t> bud with a precision of 0.0 cm, and the diameter of the root </a:t>
            </a:r>
            <a:r>
              <a:rPr lang="hr-HR" b="1" dirty="0" err="1" smtClean="0"/>
              <a:t>collar</a:t>
            </a:r>
            <a:r>
              <a:rPr lang="hr-HR" b="1" dirty="0" smtClean="0"/>
              <a:t> </a:t>
            </a:r>
            <a:r>
              <a:rPr lang="hr-HR" b="1" dirty="0" err="1" smtClean="0"/>
              <a:t>diameter</a:t>
            </a:r>
            <a:r>
              <a:rPr lang="en-US" b="1" dirty="0" smtClean="0"/>
              <a:t> was measured at ground level with a digital caliper with a precision of 0.00 mm. </a:t>
            </a:r>
            <a:endParaRPr lang="hr-HR" b="1" dirty="0" smtClean="0"/>
          </a:p>
          <a:p>
            <a:pPr algn="just"/>
            <a:endParaRPr lang="hr-HR" b="1" dirty="0" smtClean="0"/>
          </a:p>
          <a:p>
            <a:pPr algn="just"/>
            <a:r>
              <a:rPr lang="en-GB" b="1" dirty="0" smtClean="0"/>
              <a:t>• </a:t>
            </a:r>
            <a:r>
              <a:rPr lang="en-US" b="1" dirty="0" smtClean="0"/>
              <a:t>Morphological features of the root were performed in the Laboratory for </a:t>
            </a:r>
            <a:r>
              <a:rPr lang="hr-HR" b="1" dirty="0" smtClean="0"/>
              <a:t>F</a:t>
            </a:r>
            <a:r>
              <a:rPr lang="en-US" b="1" dirty="0" err="1" smtClean="0"/>
              <a:t>orest</a:t>
            </a:r>
            <a:r>
              <a:rPr lang="en-US" b="1" dirty="0" smtClean="0"/>
              <a:t> </a:t>
            </a:r>
            <a:r>
              <a:rPr lang="hr-HR" b="1" dirty="0" smtClean="0"/>
              <a:t>S</a:t>
            </a:r>
            <a:r>
              <a:rPr lang="en-US" b="1" dirty="0" err="1" smtClean="0"/>
              <a:t>eed</a:t>
            </a:r>
            <a:r>
              <a:rPr lang="en-US" b="1" dirty="0" smtClean="0"/>
              <a:t> and </a:t>
            </a:r>
            <a:r>
              <a:rPr lang="hr-HR" b="1" dirty="0" smtClean="0"/>
              <a:t>N</a:t>
            </a:r>
            <a:r>
              <a:rPr lang="en-US" b="1" dirty="0" err="1" smtClean="0"/>
              <a:t>ursery</a:t>
            </a:r>
            <a:r>
              <a:rPr lang="en-US" b="1" dirty="0" smtClean="0"/>
              <a:t> </a:t>
            </a:r>
            <a:r>
              <a:rPr lang="hr-HR" b="1" dirty="0" smtClean="0"/>
              <a:t>P</a:t>
            </a:r>
            <a:r>
              <a:rPr lang="en-US" b="1" dirty="0" err="1" smtClean="0"/>
              <a:t>roduction</a:t>
            </a:r>
            <a:r>
              <a:rPr lang="en-US" b="1" dirty="0" smtClean="0"/>
              <a:t> at the Institute of Ecology and </a:t>
            </a:r>
            <a:r>
              <a:rPr lang="en-US" b="1" dirty="0" err="1" smtClean="0"/>
              <a:t>Silviculture</a:t>
            </a:r>
            <a:r>
              <a:rPr lang="hr-HR" b="1" dirty="0" smtClean="0"/>
              <a:t> </a:t>
            </a:r>
            <a:r>
              <a:rPr lang="en-US" b="1" dirty="0" smtClean="0"/>
              <a:t>of the Faculty of Forestry and Wood Technology University in Zagreb. After thoroughly washing the substrate from the roots, using the Epson Expression 10000XL scanner and </a:t>
            </a:r>
            <a:r>
              <a:rPr lang="en-US" b="1" dirty="0" err="1" smtClean="0"/>
              <a:t>WinRHIZO</a:t>
            </a:r>
            <a:r>
              <a:rPr lang="en-US" b="1" dirty="0" smtClean="0"/>
              <a:t> ProLA2400 software (2005) for the analysis of washed roots, the </a:t>
            </a:r>
            <a:r>
              <a:rPr lang="hr-HR" b="1" dirty="0" err="1" smtClean="0"/>
              <a:t>eight</a:t>
            </a:r>
            <a:r>
              <a:rPr lang="en-US" b="1" dirty="0" smtClean="0"/>
              <a:t> most significant morphological variables of the root system were determined. </a:t>
            </a:r>
            <a:endParaRPr lang="hr-HR" b="1" dirty="0" smtClean="0"/>
          </a:p>
          <a:p>
            <a:pPr algn="just"/>
            <a:endParaRPr lang="hr-HR"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586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5794.JPG"/>
          <p:cNvPicPr>
            <a:picLocks noChangeAspect="1"/>
          </p:cNvPicPr>
          <p:nvPr/>
        </p:nvPicPr>
        <p:blipFill>
          <a:blip r:embed="rId2" cstate="print"/>
          <a:stretch>
            <a:fillRect/>
          </a:stretch>
        </p:blipFill>
        <p:spPr>
          <a:xfrm>
            <a:off x="285720" y="285728"/>
            <a:ext cx="4667283" cy="3500462"/>
          </a:xfrm>
          <a:prstGeom prst="rect">
            <a:avLst/>
          </a:prstGeom>
        </p:spPr>
      </p:pic>
      <p:pic>
        <p:nvPicPr>
          <p:cNvPr id="7" name="Picture 6" descr="IMG_6267.JPG"/>
          <p:cNvPicPr>
            <a:picLocks noChangeAspect="1"/>
          </p:cNvPicPr>
          <p:nvPr/>
        </p:nvPicPr>
        <p:blipFill>
          <a:blip r:embed="rId3" cstate="print"/>
          <a:stretch>
            <a:fillRect/>
          </a:stretch>
        </p:blipFill>
        <p:spPr>
          <a:xfrm>
            <a:off x="285720" y="3929066"/>
            <a:ext cx="3619494" cy="2714620"/>
          </a:xfrm>
          <a:prstGeom prst="rect">
            <a:avLst/>
          </a:prstGeom>
        </p:spPr>
      </p:pic>
      <p:pic>
        <p:nvPicPr>
          <p:cNvPr id="9" name="Picture 8" descr="IMG_6268.JPG"/>
          <p:cNvPicPr>
            <a:picLocks noChangeAspect="1"/>
          </p:cNvPicPr>
          <p:nvPr/>
        </p:nvPicPr>
        <p:blipFill>
          <a:blip r:embed="rId4" cstate="print"/>
          <a:stretch>
            <a:fillRect/>
          </a:stretch>
        </p:blipFill>
        <p:spPr>
          <a:xfrm>
            <a:off x="4929190" y="4000504"/>
            <a:ext cx="3619526" cy="2714644"/>
          </a:xfrm>
          <a:prstGeom prst="rect">
            <a:avLst/>
          </a:prstGeom>
        </p:spPr>
      </p:pic>
      <p:pic>
        <p:nvPicPr>
          <p:cNvPr id="10" name="Picture 2" descr="C:\Users\Damir\Desktop\rj rasadničarstvo koprivnica\IMG_5797.JPG"/>
          <p:cNvPicPr>
            <a:picLocks noChangeAspect="1" noChangeArrowheads="1"/>
          </p:cNvPicPr>
          <p:nvPr/>
        </p:nvPicPr>
        <p:blipFill>
          <a:blip r:embed="rId5" cstate="print"/>
          <a:srcRect/>
          <a:stretch>
            <a:fillRect/>
          </a:stretch>
        </p:blipFill>
        <p:spPr bwMode="auto">
          <a:xfrm>
            <a:off x="5572132" y="357166"/>
            <a:ext cx="2571768" cy="342902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43116"/>
            <a:ext cx="9144000" cy="2308324"/>
          </a:xfrm>
          <a:prstGeom prst="rect">
            <a:avLst/>
          </a:prstGeom>
        </p:spPr>
        <p:txBody>
          <a:bodyPr wrap="square">
            <a:spAutoFit/>
          </a:bodyPr>
          <a:lstStyle/>
          <a:p>
            <a:pPr algn="just"/>
            <a:r>
              <a:rPr lang="en-GB" b="1" dirty="0" smtClean="0"/>
              <a:t>• </a:t>
            </a:r>
            <a:r>
              <a:rPr lang="en-US" b="1" dirty="0" smtClean="0"/>
              <a:t>The moisture content in the stem and root and biomass in the dry state of the stem and root were measured in accordance with the Croatian standard HRN EN ISO 18134-2. This standard has the status of a European standard. A laboratory dryer with forced air flow model Binder RK-980 (BINDER GmbH, 78532 </a:t>
            </a:r>
            <a:r>
              <a:rPr lang="en-US" b="1" dirty="0" err="1" smtClean="0"/>
              <a:t>Tuttlingen</a:t>
            </a:r>
            <a:r>
              <a:rPr lang="en-US" b="1" dirty="0" smtClean="0"/>
              <a:t>, Germany) was used to determine the above characteristics. Drying was carried out at a temperature of 105±2°C to a constant mass, which is checked twice, and the difference between the two measurements must not exceed 0.2%. Biomass in the dry state was determined separately for stem and root, and from this the stem/root biomass ratio was calculated.</a:t>
            </a:r>
            <a:endParaRPr lang="hr-HR"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2330</TotalTime>
  <Words>1686</Words>
  <Application>Microsoft Office PowerPoint</Application>
  <PresentationFormat>On-screen Show (4:3)</PresentationFormat>
  <Paragraphs>288</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Office Theme</vt:lpstr>
      <vt:lpstr>Spreadsheet</vt:lpstr>
      <vt:lpstr>Graph</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Damir</dc:creator>
  <cp:lastModifiedBy>Damir</cp:lastModifiedBy>
  <cp:revision>280</cp:revision>
  <dcterms:created xsi:type="dcterms:W3CDTF">2019-11-08T10:14:03Z</dcterms:created>
  <dcterms:modified xsi:type="dcterms:W3CDTF">2022-09-28T07:54:25Z</dcterms:modified>
</cp:coreProperties>
</file>