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92" r:id="rId4"/>
    <p:sldId id="293" r:id="rId5"/>
    <p:sldId id="289" r:id="rId6"/>
    <p:sldId id="290" r:id="rId7"/>
    <p:sldId id="291" r:id="rId8"/>
    <p:sldId id="331" r:id="rId9"/>
    <p:sldId id="332" r:id="rId10"/>
    <p:sldId id="333" r:id="rId11"/>
    <p:sldId id="334" r:id="rId12"/>
    <p:sldId id="322" r:id="rId13"/>
    <p:sldId id="324" r:id="rId14"/>
    <p:sldId id="350" r:id="rId15"/>
    <p:sldId id="348" r:id="rId16"/>
    <p:sldId id="325" r:id="rId17"/>
    <p:sldId id="349" r:id="rId18"/>
    <p:sldId id="295" r:id="rId19"/>
    <p:sldId id="307" r:id="rId20"/>
    <p:sldId id="323" r:id="rId21"/>
    <p:sldId id="317" r:id="rId22"/>
    <p:sldId id="296" r:id="rId23"/>
    <p:sldId id="336" r:id="rId24"/>
    <p:sldId id="338" r:id="rId25"/>
    <p:sldId id="339" r:id="rId26"/>
    <p:sldId id="351" r:id="rId27"/>
    <p:sldId id="352" r:id="rId28"/>
    <p:sldId id="313" r:id="rId29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69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B1F57E-93C2-44FC-AE8B-378BF700D668}" type="datetimeFigureOut">
              <a:rPr lang="sr-Latn-CS" smtClean="0"/>
              <a:pPr/>
              <a:t>16.10.2023.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D34222-490B-4A01-9916-9EB54AA3A360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FC08D-9F31-40F0-9E00-84B8182A9917}" type="datetimeFigureOut">
              <a:rPr lang="sr-Latn-CS" smtClean="0"/>
              <a:pPr/>
              <a:t>16.10.2023.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E7C6-2B65-4177-B429-31A25E8548D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FC08D-9F31-40F0-9E00-84B8182A9917}" type="datetimeFigureOut">
              <a:rPr lang="sr-Latn-CS" smtClean="0"/>
              <a:pPr/>
              <a:t>16.10.2023.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E7C6-2B65-4177-B429-31A25E8548D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FC08D-9F31-40F0-9E00-84B8182A9917}" type="datetimeFigureOut">
              <a:rPr lang="sr-Latn-CS" smtClean="0"/>
              <a:pPr/>
              <a:t>16.10.2023.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E7C6-2B65-4177-B429-31A25E8548D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FC08D-9F31-40F0-9E00-84B8182A9917}" type="datetimeFigureOut">
              <a:rPr lang="sr-Latn-CS" smtClean="0"/>
              <a:pPr/>
              <a:t>16.10.2023.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E7C6-2B65-4177-B429-31A25E8548D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FC08D-9F31-40F0-9E00-84B8182A9917}" type="datetimeFigureOut">
              <a:rPr lang="sr-Latn-CS" smtClean="0"/>
              <a:pPr/>
              <a:t>16.10.2023.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E7C6-2B65-4177-B429-31A25E8548D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FC08D-9F31-40F0-9E00-84B8182A9917}" type="datetimeFigureOut">
              <a:rPr lang="sr-Latn-CS" smtClean="0"/>
              <a:pPr/>
              <a:t>16.10.2023.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E7C6-2B65-4177-B429-31A25E8548D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FC08D-9F31-40F0-9E00-84B8182A9917}" type="datetimeFigureOut">
              <a:rPr lang="sr-Latn-CS" smtClean="0"/>
              <a:pPr/>
              <a:t>16.10.2023.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E7C6-2B65-4177-B429-31A25E8548D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FC08D-9F31-40F0-9E00-84B8182A9917}" type="datetimeFigureOut">
              <a:rPr lang="sr-Latn-CS" smtClean="0"/>
              <a:pPr/>
              <a:t>16.10.2023.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E7C6-2B65-4177-B429-31A25E8548D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FC08D-9F31-40F0-9E00-84B8182A9917}" type="datetimeFigureOut">
              <a:rPr lang="sr-Latn-CS" smtClean="0"/>
              <a:pPr/>
              <a:t>16.10.2023.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E7C6-2B65-4177-B429-31A25E8548D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FC08D-9F31-40F0-9E00-84B8182A9917}" type="datetimeFigureOut">
              <a:rPr lang="sr-Latn-CS" smtClean="0"/>
              <a:pPr/>
              <a:t>16.10.2023.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E7C6-2B65-4177-B429-31A25E8548D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FC08D-9F31-40F0-9E00-84B8182A9917}" type="datetimeFigureOut">
              <a:rPr lang="sr-Latn-CS" smtClean="0"/>
              <a:pPr/>
              <a:t>16.10.2023.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E7C6-2B65-4177-B429-31A25E8548D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FC08D-9F31-40F0-9E00-84B8182A9917}" type="datetimeFigureOut">
              <a:rPr lang="sr-Latn-CS" smtClean="0"/>
              <a:pPr/>
              <a:t>16.10.2023.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85E7C6-2B65-4177-B429-31A25E8548D2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8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0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3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4.w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tiff"/><Relationship Id="rId5" Type="http://schemas.openxmlformats.org/officeDocument/2006/relationships/image" Target="../media/image29.tiff"/><Relationship Id="rId4" Type="http://schemas.openxmlformats.org/officeDocument/2006/relationships/image" Target="../media/image28.tif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2285992"/>
            <a:ext cx="9144000" cy="156966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2400" dirty="0" smtClean="0"/>
              <a:t>Prva selekcija varijeteta prirodnih križanaca </a:t>
            </a:r>
            <a:r>
              <a:rPr lang="hr-HR" sz="2400" i="1" dirty="0" err="1" smtClean="0"/>
              <a:t>Sorbus</a:t>
            </a:r>
            <a:r>
              <a:rPr lang="hr-HR" sz="2400" i="1" dirty="0" smtClean="0"/>
              <a:t> x </a:t>
            </a:r>
            <a:r>
              <a:rPr lang="hr-HR" sz="2400" i="1" dirty="0" err="1" smtClean="0"/>
              <a:t>thuringiaca</a:t>
            </a:r>
            <a:r>
              <a:rPr lang="hr-HR" sz="2400" dirty="0" smtClean="0"/>
              <a:t> </a:t>
            </a:r>
            <a:r>
              <a:rPr lang="en-GB" sz="2400" dirty="0" smtClean="0"/>
              <a:t>(Nyman) </a:t>
            </a:r>
            <a:r>
              <a:rPr lang="en-GB" sz="2400" dirty="0" err="1" smtClean="0"/>
              <a:t>Schönach</a:t>
            </a:r>
            <a:r>
              <a:rPr lang="en-GB" sz="2400" dirty="0" smtClean="0"/>
              <a:t> </a:t>
            </a:r>
            <a:r>
              <a:rPr lang="hr-HR" sz="2400" dirty="0" smtClean="0"/>
              <a:t>za sadnju u urbanim prostorima</a:t>
            </a:r>
          </a:p>
          <a:p>
            <a:pPr algn="ctr"/>
            <a:endParaRPr lang="hr-HR" sz="2400" dirty="0" smtClean="0"/>
          </a:p>
          <a:p>
            <a:pPr algn="ctr"/>
            <a:r>
              <a:rPr lang="hr-HR" sz="2400" b="1" dirty="0" smtClean="0">
                <a:latin typeface="Arial" pitchFamily="34" charset="0"/>
                <a:cs typeface="Arial" pitchFamily="34" charset="0"/>
              </a:rPr>
              <a:t> 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86182" y="42148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r-HR" dirty="0"/>
          </a:p>
        </p:txBody>
      </p:sp>
      <p:sp>
        <p:nvSpPr>
          <p:cNvPr id="7" name="TextBox 6"/>
          <p:cNvSpPr txBox="1"/>
          <p:nvPr/>
        </p:nvSpPr>
        <p:spPr>
          <a:xfrm>
            <a:off x="0" y="4143380"/>
            <a:ext cx="914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hr-HR" sz="1400" b="1" dirty="0" smtClean="0">
              <a:latin typeface="Arial" pitchFamily="34" charset="0"/>
              <a:cs typeface="Arial" pitchFamily="34" charset="0"/>
            </a:endParaRPr>
          </a:p>
          <a:p>
            <a:r>
              <a:rPr lang="hr-HR" sz="1400" b="1" baseline="30000" dirty="0" smtClean="0"/>
              <a:t>1,</a:t>
            </a:r>
            <a:r>
              <a:rPr lang="hr-HR" sz="1400" b="1" dirty="0" smtClean="0"/>
              <a:t> Sveučilište u Zagrebu Fakultet šumarstva i drvne tehnologije, Zavod za ekologiju i uzgajanje šuma, </a:t>
            </a:r>
            <a:r>
              <a:rPr lang="hr-HR" sz="1400" b="1" dirty="0" err="1" smtClean="0"/>
              <a:t>Svetošimunska</a:t>
            </a:r>
            <a:r>
              <a:rPr lang="hr-HR" sz="1400" b="1" dirty="0" smtClean="0"/>
              <a:t> cesta 23, Zagreb 10000, Hrvatska </a:t>
            </a:r>
          </a:p>
          <a:p>
            <a:r>
              <a:rPr lang="hr-HR" sz="1400" b="1" baseline="30000" dirty="0" smtClean="0"/>
              <a:t>1,</a:t>
            </a:r>
            <a:r>
              <a:rPr lang="hr-HR" sz="1400" b="1" dirty="0" smtClean="0"/>
              <a:t> Sveučilište u Zagrebu Fakultet šumarstva i drvne tehnologije, Zavod za ekologiju i uzgajanje šuma, </a:t>
            </a:r>
            <a:r>
              <a:rPr lang="hr-HR" sz="1400" b="1" dirty="0" err="1" smtClean="0"/>
              <a:t>Svetošimunska</a:t>
            </a:r>
            <a:r>
              <a:rPr lang="hr-HR" sz="1400" b="1" dirty="0" smtClean="0"/>
              <a:t> cesta 23, Zagreb 10000, Hrvatska</a:t>
            </a:r>
          </a:p>
          <a:p>
            <a:r>
              <a:rPr lang="hr-HR" sz="1400" b="1" baseline="30000" dirty="0" smtClean="0"/>
              <a:t>2,</a:t>
            </a:r>
            <a:r>
              <a:rPr lang="hr-HR" sz="1400" b="1" dirty="0" smtClean="0"/>
              <a:t> Sveučilište u Zagrebu Fakultet šumarstva i drvne tehnologije, Zavod za NPŠO, </a:t>
            </a:r>
            <a:r>
              <a:rPr lang="hr-HR" sz="1400" b="1" dirty="0" err="1" smtClean="0"/>
              <a:t>Svetošimunska</a:t>
            </a:r>
            <a:r>
              <a:rPr lang="hr-HR" sz="1400" b="1" dirty="0" smtClean="0"/>
              <a:t> cesta 23, Zagreb 10000, Hrvatska</a:t>
            </a:r>
          </a:p>
          <a:p>
            <a:r>
              <a:rPr lang="hr-HR" sz="1400" b="1" baseline="30000" dirty="0" smtClean="0"/>
              <a:t>3,</a:t>
            </a:r>
            <a:r>
              <a:rPr lang="hr-HR" sz="1400" b="1" dirty="0" smtClean="0"/>
              <a:t> Sveučilište u Zagrebu Agronomski fakultet, Odsjek za hortikulturu i krajobraznu arhitekturu, Zavod za voćarstvo, </a:t>
            </a:r>
            <a:r>
              <a:rPr lang="hr-HR" sz="1400" b="1" dirty="0" err="1" smtClean="0"/>
              <a:t>Svetošimunska</a:t>
            </a:r>
            <a:r>
              <a:rPr lang="hr-HR" sz="1400" b="1" dirty="0" smtClean="0"/>
              <a:t> cesta 25, Zagreb 10000, Hrvatska</a:t>
            </a:r>
            <a:endParaRPr lang="hr-HR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21508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 smtClean="0">
                <a:latin typeface="Arial" pitchFamily="34" charset="0"/>
                <a:cs typeface="Arial" pitchFamily="34" charset="0"/>
              </a:rPr>
              <a:t>Karlovac, 12-13. listopada, 2023. godine</a:t>
            </a:r>
            <a:endParaRPr lang="hr-HR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314" name="AutoShape 2" descr="Fakultet šumarstva i drvne tehnologije, Zagre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13317" name="AutoShape 5" descr="Fakultet šumarstva i drvne tehnologije, Zagre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13318" name="Picture 6" descr="C:\Users\Damir\Desktop\index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285728"/>
            <a:ext cx="4143375" cy="1104900"/>
          </a:xfrm>
          <a:prstGeom prst="rect">
            <a:avLst/>
          </a:prstGeom>
          <a:noFill/>
        </p:spPr>
      </p:pic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0" y="1357298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5.  hrvatski znanstveno- stručni skup o urbanom šumarstvu</a:t>
            </a:r>
            <a:endParaRPr kumimoji="0" lang="hr-HR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‘Uloga urbanog šumarstva u stvaranju održivijih gradova’</a:t>
            </a:r>
            <a:endParaRPr kumimoji="0" lang="hr-HR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12-13. listopada 2023. godine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Karlovac, Hrvatska</a:t>
            </a:r>
            <a:r>
              <a:rPr kumimoji="0" lang="hr-HR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hr-H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0" y="3286124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Damir Drvodelić</a:t>
            </a:r>
            <a:r>
              <a:rPr kumimoji="0" lang="hr-HR" sz="20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1</a:t>
            </a:r>
            <a:r>
              <a:rPr kumimoji="0" lang="hr-H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*, Milan Oršanić</a:t>
            </a:r>
            <a:r>
              <a:rPr kumimoji="0" lang="hr-HR" sz="20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1, </a:t>
            </a:r>
            <a:r>
              <a:rPr kumimoji="0" lang="hr-H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Hrvoje Barać</a:t>
            </a:r>
            <a:r>
              <a:rPr kumimoji="0" lang="hr-HR" sz="20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2</a:t>
            </a:r>
            <a:r>
              <a:rPr kumimoji="0" lang="hr-H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, Tomislav Jemrić</a:t>
            </a:r>
            <a:r>
              <a:rPr kumimoji="0" lang="hr-HR" sz="20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3</a:t>
            </a:r>
            <a:endParaRPr kumimoji="0" lang="hr-H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vjet cjepa sorbus x thuringiac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57356" y="928670"/>
            <a:ext cx="4339841" cy="57864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28572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/>
              <a:t>• </a:t>
            </a:r>
            <a:r>
              <a:rPr lang="hr-HR" i="1" dirty="0" smtClean="0"/>
              <a:t>S. </a:t>
            </a:r>
            <a:r>
              <a:rPr lang="hr-HR" i="1" dirty="0" err="1" smtClean="0"/>
              <a:t>thuringiaca</a:t>
            </a:r>
            <a:r>
              <a:rPr lang="hr-HR" i="1" dirty="0" smtClean="0"/>
              <a:t> </a:t>
            </a:r>
            <a:r>
              <a:rPr lang="hr-HR" dirty="0" smtClean="0"/>
              <a:t>koju smo cijepili na generativne podloge jarebike (</a:t>
            </a:r>
            <a:r>
              <a:rPr lang="hr-HR" i="1" dirty="0" smtClean="0"/>
              <a:t>S. </a:t>
            </a:r>
            <a:r>
              <a:rPr lang="hr-HR" i="1" dirty="0" err="1" smtClean="0"/>
              <a:t>aucuparia</a:t>
            </a:r>
            <a:r>
              <a:rPr lang="hr-HR" dirty="0" smtClean="0"/>
              <a:t>) starosti dvije godine. Cijep procvjeta nakon 2 vegetacije i donosi plodove.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14290"/>
            <a:ext cx="8552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dirty="0" smtClean="0">
                <a:solidFill>
                  <a:srgbClr val="FF0000"/>
                </a:solidFill>
              </a:rPr>
              <a:t>CILJEVI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0" y="500042"/>
            <a:ext cx="9144000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hr-H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1. Istražiti mogućnosti povratnog strogo kontroliranog križanja jarebike i </a:t>
            </a:r>
            <a:r>
              <a:rPr kumimoji="0" lang="hr-HR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mukinje</a:t>
            </a:r>
            <a:r>
              <a:rPr kumimoji="0" lang="hr-H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(</a:t>
            </a:r>
            <a:r>
              <a:rPr kumimoji="0" lang="hr-HR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Sorbus</a:t>
            </a:r>
            <a:r>
              <a:rPr kumimoji="0" lang="hr-HR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r-HR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aria</a:t>
            </a:r>
            <a:r>
              <a:rPr kumimoji="0" lang="hr-HR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x </a:t>
            </a:r>
            <a:r>
              <a:rPr kumimoji="0" lang="hr-HR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Sorbus</a:t>
            </a:r>
            <a:r>
              <a:rPr kumimoji="0" lang="hr-HR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r-HR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aucuparia</a:t>
            </a:r>
            <a:r>
              <a:rPr kumimoji="0" lang="hr-H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).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hr-HR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2. Napraviti prvu selekciju hibrida u Hrvatskoj na osnovu morfologije lišća.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3. Usporediti svaku hibridnu biljku s poznatih</a:t>
            </a:r>
            <a:r>
              <a:rPr kumimoji="0" lang="hr-HR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6</a:t>
            </a:r>
            <a:r>
              <a:rPr kumimoji="0" lang="hr-H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varijeteta iz literature te izdvojiti one koji se razlikuju.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4. Hibride koji se razlikuju razmnožiti </a:t>
            </a:r>
            <a:r>
              <a:rPr kumimoji="0" lang="hr-HR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heterovegetativno</a:t>
            </a:r>
            <a:r>
              <a:rPr kumimoji="0" lang="hr-H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ili cijepljenjem te u budućnosti imenovati nove hrvatske varijetete </a:t>
            </a:r>
            <a:r>
              <a:rPr kumimoji="0" lang="hr-HR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Sorbus</a:t>
            </a:r>
            <a:r>
              <a:rPr kumimoji="0" lang="hr-HR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x </a:t>
            </a:r>
            <a:r>
              <a:rPr kumimoji="0" lang="hr-HR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thuringiaca</a:t>
            </a:r>
            <a:r>
              <a:rPr kumimoji="0" lang="hr-HR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5. Nastaviti s izmjerom i praćenjem svih biljaka hibrida te vidjeti da li u starijoj dobi poprimaju koju od poznatih habitusa poput stupastog ili </a:t>
            </a:r>
            <a:r>
              <a:rPr kumimoji="0" lang="hr-HR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pyramidalis</a:t>
            </a:r>
            <a:r>
              <a:rPr kumimoji="0" lang="hr-H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6. Hibrid je slabo ili nikako zastupljen u uređenju javnih zelenih površina ali i u privatnim vrtovima. Rijetko koji grad u Hrvatskoj ima posađen ovaj hibrid, sadnice se uvoze, nisu provjerene genetske kvalitete i imaju visoku cijenu. Pisanjem o pozitivnim značajkama ovog hibrida i edukacijom povećati njegovu sadnju u </a:t>
            </a:r>
            <a:r>
              <a:rPr kumimoji="0" lang="hr-HR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stabloredima</a:t>
            </a:r>
            <a:r>
              <a:rPr kumimoji="0" lang="hr-H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ili kao </a:t>
            </a:r>
            <a:r>
              <a:rPr kumimoji="0" lang="hr-HR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soliterna</a:t>
            </a:r>
            <a:r>
              <a:rPr kumimoji="0" lang="hr-H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stabla na sunčanim položajima.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r-HR" b="1" dirty="0" smtClean="0"/>
              <a:t>7. Poticati proizvodnju ovoga hibrida i zaštititi nove varijetete od ilegalnog razmnožavanja (</a:t>
            </a:r>
            <a:r>
              <a:rPr lang="hr-HR" b="1" dirty="0" err="1" smtClean="0"/>
              <a:t>oplemenjivačka</a:t>
            </a:r>
            <a:r>
              <a:rPr lang="hr-HR" b="1" dirty="0" smtClean="0"/>
              <a:t> prava).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14290"/>
            <a:ext cx="25788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hr-HR" sz="1600" b="1" dirty="0" smtClean="0">
                <a:solidFill>
                  <a:srgbClr val="FF0000"/>
                </a:solidFill>
              </a:rPr>
              <a:t>MATERIJELI I METODE RADA</a:t>
            </a:r>
            <a:endParaRPr lang="hr-HR" sz="16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714356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r-HR" sz="1600" b="1" dirty="0" smtClean="0"/>
              <a:t>• U jesen 2020. godine istražena su prirodna staništa</a:t>
            </a:r>
            <a:r>
              <a:rPr lang="hr-HR" sz="1600" b="1" i="1" dirty="0" smtClean="0"/>
              <a:t> S. x </a:t>
            </a:r>
            <a:r>
              <a:rPr lang="hr-HR" sz="1600" b="1" i="1" dirty="0" err="1" smtClean="0"/>
              <a:t>thuringiaca</a:t>
            </a:r>
            <a:r>
              <a:rPr lang="hr-HR" sz="1600" b="1" dirty="0" smtClean="0"/>
              <a:t>, sakupljeno je sjeme sa stabla jarebike (</a:t>
            </a:r>
            <a:r>
              <a:rPr lang="hr-HR" sz="1600" b="1" i="1" dirty="0" err="1" smtClean="0"/>
              <a:t>Sorbus</a:t>
            </a:r>
            <a:r>
              <a:rPr lang="hr-HR" sz="1600" b="1" i="1" dirty="0" smtClean="0"/>
              <a:t> </a:t>
            </a:r>
            <a:r>
              <a:rPr lang="hr-HR" sz="1600" b="1" i="1" dirty="0" err="1" smtClean="0"/>
              <a:t>aucuparia</a:t>
            </a:r>
            <a:r>
              <a:rPr lang="hr-HR" sz="1600" b="1" dirty="0" smtClean="0"/>
              <a:t> L.) na području sjevernog Velebita. Na istom lokalitetu rastu stabla jarebike i </a:t>
            </a:r>
            <a:r>
              <a:rPr lang="hr-HR" sz="1600" b="1" dirty="0" err="1" smtClean="0"/>
              <a:t>mukinje</a:t>
            </a:r>
            <a:r>
              <a:rPr lang="hr-HR" sz="1600" b="1" dirty="0" smtClean="0"/>
              <a:t>. Jarebika ja bila u punom urodu a </a:t>
            </a:r>
            <a:r>
              <a:rPr lang="hr-HR" sz="1600" b="1" dirty="0" err="1" smtClean="0"/>
              <a:t>mukinja</a:t>
            </a:r>
            <a:r>
              <a:rPr lang="hr-HR" sz="1600" b="1" dirty="0" smtClean="0"/>
              <a:t> nije rodila. Nakon stratifikacije u trajanju od 120 dana pri temperaturi od 3-5 °C sjeme je posijano omaške u </a:t>
            </a:r>
            <a:r>
              <a:rPr lang="hr-HR" sz="1600" b="1" dirty="0" err="1" smtClean="0"/>
              <a:t>Dunemannove</a:t>
            </a:r>
            <a:r>
              <a:rPr lang="hr-HR" sz="1600" b="1" dirty="0" smtClean="0"/>
              <a:t> lijehe dana 25.03.2021. godine.</a:t>
            </a:r>
            <a:endParaRPr lang="hr-HR" sz="1600" b="1" dirty="0"/>
          </a:p>
        </p:txBody>
      </p:sp>
      <p:sp>
        <p:nvSpPr>
          <p:cNvPr id="12" name="Rectangle 11"/>
          <p:cNvSpPr/>
          <p:nvPr/>
        </p:nvSpPr>
        <p:spPr>
          <a:xfrm>
            <a:off x="0" y="1857364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r-HR" sz="1600" b="1" dirty="0" smtClean="0"/>
              <a:t>• Odmah nakon nicanja uočene su hibridne biljke po morfologiji lišća a u jesen prve vegetacije po raznolikosti boja lišća, od tipične žute za </a:t>
            </a:r>
            <a:r>
              <a:rPr lang="hr-HR" sz="1600" b="1" dirty="0" err="1" smtClean="0"/>
              <a:t>mukinju</a:t>
            </a:r>
            <a:r>
              <a:rPr lang="hr-HR" sz="1600" b="1" dirty="0" smtClean="0"/>
              <a:t> i crvenkaste za jarebiku do svih prijelaznih oblika boja. </a:t>
            </a:r>
            <a:endParaRPr lang="hr-HR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357187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1600" b="1" dirty="0" smtClean="0"/>
              <a:t>• Tijekom 2 vegetacije uzgoja obavljeni su radovi njege: zalijevanje, zasjenjivanje, mehaničko čupanje korova i zaštita insekticidom </a:t>
            </a:r>
            <a:r>
              <a:rPr lang="hr-HR" sz="1600" b="1" dirty="0" err="1" smtClean="0"/>
              <a:t>Fastac</a:t>
            </a:r>
            <a:r>
              <a:rPr lang="hr-HR" sz="1600" b="1" dirty="0" smtClean="0"/>
              <a:t>.</a:t>
            </a:r>
            <a:endParaRPr lang="hr-HR" sz="1600" b="1" dirty="0"/>
          </a:p>
        </p:txBody>
      </p:sp>
      <p:sp>
        <p:nvSpPr>
          <p:cNvPr id="14" name="Rectangle 13"/>
          <p:cNvSpPr/>
          <p:nvPr/>
        </p:nvSpPr>
        <p:spPr>
          <a:xfrm>
            <a:off x="0" y="421481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r-HR" sz="1600" b="1" dirty="0" smtClean="0"/>
              <a:t>• </a:t>
            </a:r>
            <a:r>
              <a:rPr lang="en-GB" sz="1600" b="1" dirty="0" err="1" smtClean="0"/>
              <a:t>Sve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sadnice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dobi</a:t>
            </a:r>
            <a:r>
              <a:rPr lang="en-GB" sz="1600" b="1" dirty="0" smtClean="0"/>
              <a:t> 2+0 </a:t>
            </a:r>
            <a:r>
              <a:rPr lang="en-GB" sz="1600" b="1" dirty="0" err="1" smtClean="0"/>
              <a:t>presađene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su</a:t>
            </a:r>
            <a:r>
              <a:rPr lang="en-GB" sz="1600" b="1" dirty="0" smtClean="0"/>
              <a:t> na </a:t>
            </a:r>
            <a:r>
              <a:rPr lang="en-GB" sz="1600" b="1" dirty="0" err="1" smtClean="0"/>
              <a:t>polje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rasadnika</a:t>
            </a:r>
            <a:r>
              <a:rPr lang="en-GB" sz="1600" b="1" dirty="0" smtClean="0"/>
              <a:t> </a:t>
            </a:r>
            <a:r>
              <a:rPr lang="hr-HR" sz="1600" b="1" dirty="0" smtClean="0"/>
              <a:t> 03.04. </a:t>
            </a:r>
            <a:r>
              <a:rPr lang="en-GB" sz="1600" b="1" dirty="0" smtClean="0"/>
              <a:t>2023. </a:t>
            </a:r>
            <a:r>
              <a:rPr lang="en-GB" sz="1600" b="1" dirty="0" err="1" smtClean="0"/>
              <a:t>godine</a:t>
            </a:r>
            <a:r>
              <a:rPr lang="en-GB" sz="1600" b="1" dirty="0" smtClean="0"/>
              <a:t> s </a:t>
            </a:r>
            <a:r>
              <a:rPr lang="en-GB" sz="1600" b="1" dirty="0" err="1" smtClean="0"/>
              <a:t>razmakom</a:t>
            </a:r>
            <a:r>
              <a:rPr lang="en-GB" sz="1600" b="1" dirty="0" smtClean="0"/>
              <a:t> 30x50 cm.</a:t>
            </a:r>
            <a:r>
              <a:rPr lang="hr-HR" sz="1600" b="1" dirty="0" smtClean="0"/>
              <a:t> Ukupno je presađeno 264 sadnica od čega 178 s morfološkim značajkama jarebike i 86 hibrida.</a:t>
            </a:r>
            <a:endParaRPr lang="hr-HR" sz="1600" b="1" dirty="0"/>
          </a:p>
        </p:txBody>
      </p:sp>
      <p:sp>
        <p:nvSpPr>
          <p:cNvPr id="15" name="Rectangle 14"/>
          <p:cNvSpPr/>
          <p:nvPr/>
        </p:nvSpPr>
        <p:spPr>
          <a:xfrm>
            <a:off x="0" y="4857760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r-HR" sz="1600" b="1" dirty="0" smtClean="0"/>
              <a:t>• </a:t>
            </a:r>
            <a:r>
              <a:rPr lang="en-GB" sz="1600" b="1" dirty="0" err="1" smtClean="0"/>
              <a:t>Prva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izmjera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visina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i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promjera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vrata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korijena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obavljena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je</a:t>
            </a:r>
            <a:r>
              <a:rPr lang="en-GB" sz="1600" b="1" dirty="0" smtClean="0"/>
              <a:t> 06.04.2023. </a:t>
            </a:r>
            <a:r>
              <a:rPr lang="en-GB" sz="1600" b="1" dirty="0" err="1" smtClean="0"/>
              <a:t>godine</a:t>
            </a:r>
            <a:r>
              <a:rPr lang="en-GB" sz="1600" b="1" dirty="0" smtClean="0"/>
              <a:t>.</a:t>
            </a:r>
            <a:endParaRPr lang="hr-HR" sz="1600" b="1" dirty="0"/>
          </a:p>
        </p:txBody>
      </p:sp>
      <p:sp>
        <p:nvSpPr>
          <p:cNvPr id="16" name="Rectangle 15"/>
          <p:cNvSpPr/>
          <p:nvPr/>
        </p:nvSpPr>
        <p:spPr>
          <a:xfrm>
            <a:off x="0" y="5286388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r-HR" sz="1600" b="1" dirty="0" smtClean="0"/>
              <a:t>• </a:t>
            </a:r>
            <a:r>
              <a:rPr lang="en-GB" sz="1600" b="1" dirty="0" err="1" smtClean="0"/>
              <a:t>Iz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sredine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visine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hibridnih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biljaka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uzet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je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jedan</a:t>
            </a:r>
            <a:r>
              <a:rPr lang="en-GB" sz="1600" b="1" dirty="0" smtClean="0"/>
              <a:t> list </a:t>
            </a:r>
            <a:r>
              <a:rPr lang="en-GB" sz="1600" b="1" dirty="0" err="1" smtClean="0"/>
              <a:t>koji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je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isprešan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i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herbariziran</a:t>
            </a:r>
            <a:r>
              <a:rPr lang="en-GB" sz="1600" b="1" dirty="0" smtClean="0"/>
              <a:t>. </a:t>
            </a:r>
            <a:endParaRPr lang="hr-HR" sz="1600" b="1" dirty="0"/>
          </a:p>
        </p:txBody>
      </p:sp>
      <p:sp>
        <p:nvSpPr>
          <p:cNvPr id="17" name="Rectangle 16"/>
          <p:cNvSpPr/>
          <p:nvPr/>
        </p:nvSpPr>
        <p:spPr>
          <a:xfrm>
            <a:off x="0" y="571501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r-HR" sz="1600" b="1" dirty="0" smtClean="0"/>
              <a:t>• </a:t>
            </a:r>
            <a:r>
              <a:rPr lang="en-GB" sz="1600" b="1" dirty="0" err="1" smtClean="0"/>
              <a:t>Skeniranje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lišća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obavljeno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je</a:t>
            </a:r>
            <a:r>
              <a:rPr lang="en-GB" sz="1600" b="1" dirty="0" smtClean="0"/>
              <a:t> na </a:t>
            </a:r>
            <a:r>
              <a:rPr lang="en-GB" sz="1600" b="1" dirty="0" err="1" smtClean="0"/>
              <a:t>skeneru</a:t>
            </a:r>
            <a:r>
              <a:rPr lang="en-GB" sz="1600" b="1" dirty="0" smtClean="0"/>
              <a:t> MICROTEK </a:t>
            </a:r>
            <a:r>
              <a:rPr lang="en-GB" sz="1600" b="1" dirty="0" err="1" smtClean="0"/>
              <a:t>ScanMaker</a:t>
            </a:r>
            <a:r>
              <a:rPr lang="en-GB" sz="1600" b="1" dirty="0" smtClean="0"/>
              <a:t> 4800 a  </a:t>
            </a:r>
            <a:r>
              <a:rPr lang="en-GB" sz="1600" b="1" dirty="0" err="1" smtClean="0"/>
              <a:t>morfologija</a:t>
            </a:r>
            <a:r>
              <a:rPr lang="en-GB" sz="1600" b="1" dirty="0" smtClean="0"/>
              <a:t> na </a:t>
            </a:r>
            <a:r>
              <a:rPr lang="en-GB" sz="1600" b="1" dirty="0" err="1" smtClean="0"/>
              <a:t>softveru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WinFOLIA</a:t>
            </a:r>
            <a:r>
              <a:rPr lang="en-GB" sz="1600" b="1" dirty="0" smtClean="0"/>
              <a:t> (</a:t>
            </a:r>
            <a:r>
              <a:rPr lang="en-GB" sz="1600" b="1" dirty="0" err="1" smtClean="0"/>
              <a:t>WinFolia</a:t>
            </a:r>
            <a:r>
              <a:rPr lang="en-GB" sz="1600" b="1" dirty="0" smtClean="0"/>
              <a:t> TM 2001).</a:t>
            </a:r>
            <a:endParaRPr lang="hr-HR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6429396"/>
            <a:ext cx="55790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hr-HR" sz="1600" b="1" dirty="0" smtClean="0"/>
              <a:t>• Statističke analize obavljene su uz pomoć paketa Statistica 7.0</a:t>
            </a:r>
            <a:endParaRPr lang="hr-HR" sz="1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2500306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1600" b="1" dirty="0" smtClean="0"/>
              <a:t>• Uzeti su jednogodišnji izbojci s hibrida </a:t>
            </a:r>
            <a:r>
              <a:rPr lang="hr-HR" sz="1600" b="1" i="1" dirty="0" smtClean="0"/>
              <a:t>S. x </a:t>
            </a:r>
            <a:r>
              <a:rPr lang="hr-HR" sz="1600" b="1" i="1" dirty="0" err="1" smtClean="0"/>
              <a:t>thuringiaca</a:t>
            </a:r>
            <a:r>
              <a:rPr lang="hr-HR" sz="1600" b="1" i="1" dirty="0" smtClean="0"/>
              <a:t> </a:t>
            </a:r>
            <a:r>
              <a:rPr lang="hr-HR" sz="1600" b="1" dirty="0" smtClean="0"/>
              <a:t>za cijepljenje. Odmah su reducirani listovi zbog smanjenja transpiracije a izbojci  su pohranjeni u hladnjaču. Cijepljenje je obavljeno na generativnu podlogu </a:t>
            </a:r>
            <a:r>
              <a:rPr lang="hr-HR" sz="1600" b="1" i="1" dirty="0" smtClean="0"/>
              <a:t>S. </a:t>
            </a:r>
            <a:r>
              <a:rPr lang="hr-HR" sz="1600" b="1" i="1" dirty="0" err="1" smtClean="0"/>
              <a:t>aucuparia</a:t>
            </a:r>
            <a:r>
              <a:rPr lang="hr-HR" sz="1600" b="1" i="1" dirty="0" smtClean="0"/>
              <a:t> </a:t>
            </a:r>
            <a:r>
              <a:rPr lang="hr-HR" sz="1600" b="1" dirty="0" smtClean="0"/>
              <a:t>2+0, u proljeće 2022. godine. Cijep je procvao druge godine od cijepljenja i donio plodove.</a:t>
            </a:r>
            <a:endParaRPr lang="hr-HR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senski aspekt boja f1 potomstva jarebike i mukinj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285728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 smtClean="0">
                <a:solidFill>
                  <a:schemeClr val="bg1"/>
                </a:solidFill>
              </a:rPr>
              <a:t>Jesenske boje potomstva jarebike i </a:t>
            </a:r>
            <a:r>
              <a:rPr lang="hr-HR" sz="2000" b="1" dirty="0" err="1" smtClean="0">
                <a:solidFill>
                  <a:schemeClr val="bg1"/>
                </a:solidFill>
              </a:rPr>
              <a:t>mukinje</a:t>
            </a:r>
            <a:r>
              <a:rPr lang="hr-HR" sz="2000" b="1" dirty="0" smtClean="0">
                <a:solidFill>
                  <a:schemeClr val="bg1"/>
                </a:solidFill>
              </a:rPr>
              <a:t> na kraju prve vegetacije (1+0)</a:t>
            </a:r>
            <a:endParaRPr lang="hr-HR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D:\Moji dokumenti\stručni skupovi\Karlovac2023\podaci od Hrvoja Baraca\Sadnja\IMG_72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3161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42860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 smtClean="0">
                <a:solidFill>
                  <a:schemeClr val="bg1"/>
                </a:solidFill>
              </a:rPr>
              <a:t>Presadnja </a:t>
            </a:r>
            <a:r>
              <a:rPr lang="hr-HR" sz="2000" b="1" dirty="0" err="1" smtClean="0">
                <a:solidFill>
                  <a:schemeClr val="bg1"/>
                </a:solidFill>
              </a:rPr>
              <a:t>klijanaca</a:t>
            </a:r>
            <a:r>
              <a:rPr lang="hr-HR" sz="2000" b="1" dirty="0" smtClean="0">
                <a:solidFill>
                  <a:schemeClr val="bg1"/>
                </a:solidFill>
              </a:rPr>
              <a:t> 2+0 na polje rasadnika</a:t>
            </a:r>
            <a:endParaRPr lang="hr-HR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IMG_20230602_105144_0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5852" y="285728"/>
            <a:ext cx="3455800" cy="6143644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4786314" y="357166"/>
            <a:ext cx="4357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Izgled hibrida u fazi uzimanja listova za analizu, skener i skenirani list</a:t>
            </a:r>
            <a:endParaRPr lang="hr-HR" dirty="0"/>
          </a:p>
        </p:txBody>
      </p:sp>
      <p:pic>
        <p:nvPicPr>
          <p:cNvPr id="4" name="Picture 3" descr="IMG_20230817_092605_1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2782" y="1285861"/>
            <a:ext cx="4064028" cy="2286016"/>
          </a:xfrm>
          <a:prstGeom prst="rect">
            <a:avLst/>
          </a:prstGeom>
        </p:spPr>
      </p:pic>
      <p:pic>
        <p:nvPicPr>
          <p:cNvPr id="5" name="Picture 1" descr="D:\Moji dokumenti\stručni skupovi\Karlovac2023\podaci od Hrvoja Baraca\Barac Sorbusx\Sorbusx-1.T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3569" y="3643314"/>
            <a:ext cx="1962633" cy="27824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20230908_140137_9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2860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 smtClean="0">
                <a:solidFill>
                  <a:schemeClr val="bg1"/>
                </a:solidFill>
              </a:rPr>
              <a:t>Izgled pokusne plohe snimljen 06.09.2023.</a:t>
            </a:r>
            <a:endParaRPr lang="hr-HR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285720" y="357166"/>
            <a:ext cx="11595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dirty="0" smtClean="0">
                <a:solidFill>
                  <a:srgbClr val="FF0000"/>
                </a:solidFill>
              </a:rPr>
              <a:t>REZULTATI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0" y="92867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dirty="0" smtClean="0"/>
              <a:t>• </a:t>
            </a:r>
            <a:r>
              <a:rPr lang="en-GB" dirty="0" smtClean="0"/>
              <a:t>Na </a:t>
            </a:r>
            <a:r>
              <a:rPr lang="en-GB" dirty="0" err="1" smtClean="0"/>
              <a:t>kraju</a:t>
            </a:r>
            <a:r>
              <a:rPr lang="en-GB" dirty="0" smtClean="0"/>
              <a:t> </a:t>
            </a:r>
            <a:r>
              <a:rPr lang="en-GB" dirty="0" err="1" smtClean="0"/>
              <a:t>druge</a:t>
            </a:r>
            <a:r>
              <a:rPr lang="en-GB" dirty="0" smtClean="0"/>
              <a:t> </a:t>
            </a:r>
            <a:r>
              <a:rPr lang="en-GB" dirty="0" err="1" smtClean="0"/>
              <a:t>vegetacije</a:t>
            </a:r>
            <a:r>
              <a:rPr lang="en-GB" dirty="0" smtClean="0"/>
              <a:t> </a:t>
            </a:r>
            <a:r>
              <a:rPr lang="hr-HR" dirty="0" smtClean="0"/>
              <a:t>(2+0) dobiveno</a:t>
            </a:r>
            <a:r>
              <a:rPr lang="en-GB" dirty="0" smtClean="0"/>
              <a:t> </a:t>
            </a:r>
            <a:r>
              <a:rPr lang="en-GB" dirty="0" err="1" smtClean="0"/>
              <a:t>je</a:t>
            </a:r>
            <a:r>
              <a:rPr lang="en-GB" dirty="0" smtClean="0"/>
              <a:t> 67,42 % </a:t>
            </a:r>
            <a:r>
              <a:rPr lang="en-GB" dirty="0" err="1" smtClean="0"/>
              <a:t>sadnica</a:t>
            </a:r>
            <a:r>
              <a:rPr lang="en-GB" dirty="0" smtClean="0"/>
              <a:t> s </a:t>
            </a:r>
            <a:r>
              <a:rPr lang="en-GB" dirty="0" err="1" smtClean="0"/>
              <a:t>tipičnim</a:t>
            </a:r>
            <a:r>
              <a:rPr lang="en-GB" dirty="0" smtClean="0"/>
              <a:t> </a:t>
            </a:r>
            <a:r>
              <a:rPr lang="en-GB" dirty="0" err="1" smtClean="0"/>
              <a:t>listom</a:t>
            </a:r>
            <a:r>
              <a:rPr lang="en-GB" dirty="0" smtClean="0"/>
              <a:t> za </a:t>
            </a:r>
            <a:r>
              <a:rPr lang="en-GB" dirty="0" err="1" smtClean="0"/>
              <a:t>jarebiku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32,58 % </a:t>
            </a:r>
            <a:r>
              <a:rPr lang="en-GB" dirty="0" err="1" smtClean="0"/>
              <a:t>hibridnih</a:t>
            </a:r>
            <a:r>
              <a:rPr lang="en-GB" dirty="0" smtClean="0"/>
              <a:t> </a:t>
            </a:r>
            <a:r>
              <a:rPr lang="en-GB" dirty="0" err="1" smtClean="0"/>
              <a:t>sadnica</a:t>
            </a:r>
            <a:r>
              <a:rPr lang="en-GB" dirty="0" smtClean="0"/>
              <a:t> s </a:t>
            </a:r>
            <a:r>
              <a:rPr lang="en-GB" dirty="0" err="1" smtClean="0"/>
              <a:t>različitim</a:t>
            </a:r>
            <a:r>
              <a:rPr lang="en-GB" dirty="0" smtClean="0"/>
              <a:t> </a:t>
            </a:r>
            <a:r>
              <a:rPr lang="en-GB" dirty="0" err="1" smtClean="0"/>
              <a:t>oblicima</a:t>
            </a:r>
            <a:r>
              <a:rPr lang="en-GB" dirty="0" smtClean="0"/>
              <a:t> </a:t>
            </a:r>
            <a:r>
              <a:rPr lang="en-GB" dirty="0" err="1" smtClean="0"/>
              <a:t>lišća</a:t>
            </a:r>
            <a:r>
              <a:rPr lang="en-GB" dirty="0" smtClean="0"/>
              <a:t>.</a:t>
            </a:r>
            <a:endParaRPr lang="hr-HR" dirty="0"/>
          </a:p>
        </p:txBody>
      </p:sp>
      <p:graphicFrame>
        <p:nvGraphicFramePr>
          <p:cNvPr id="38" name="Table 37"/>
          <p:cNvGraphicFramePr>
            <a:graphicFrameLocks noGrp="1"/>
          </p:cNvGraphicFramePr>
          <p:nvPr/>
        </p:nvGraphicFramePr>
        <p:xfrm>
          <a:off x="428596" y="3571876"/>
          <a:ext cx="8001056" cy="1714510"/>
        </p:xfrm>
        <a:graphic>
          <a:graphicData uri="http://schemas.openxmlformats.org/drawingml/2006/table">
            <a:tbl>
              <a:tblPr/>
              <a:tblGrid>
                <a:gridCol w="12842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64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67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19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64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64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1645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1645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1645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1645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1645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1645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42902">
                <a:tc>
                  <a:txBody>
                    <a:bodyPr/>
                    <a:lstStyle/>
                    <a:p>
                      <a:pPr algn="ctr" fontAlgn="b"/>
                      <a:r>
                        <a:rPr lang="hr-HR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Vrsta ili križanac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Varijable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N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Postotak (%)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8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Mean</a:t>
                      </a:r>
                      <a:endParaRPr lang="hr-HR" sz="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8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Median</a:t>
                      </a:r>
                      <a:endParaRPr lang="hr-HR" sz="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Minimum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8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Maximum</a:t>
                      </a:r>
                      <a:endParaRPr lang="hr-HR" sz="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8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Variance</a:t>
                      </a:r>
                      <a:endParaRPr lang="hr-HR" sz="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8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Std.Dev</a:t>
                      </a:r>
                      <a:r>
                        <a:rPr lang="hr-HR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.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8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Coef.Var</a:t>
                      </a:r>
                      <a:r>
                        <a:rPr lang="hr-HR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.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Standard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hr-HR" sz="800" b="0" i="1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Sorbus</a:t>
                      </a:r>
                      <a:r>
                        <a:rPr lang="hr-HR" sz="80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hr-HR" sz="800" b="0" i="1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aucuparia</a:t>
                      </a:r>
                      <a:endParaRPr lang="hr-HR" sz="8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H (mm)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178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67,42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283,8258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256,0000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90,00000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710,0000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13204,75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114,9119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40,48678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8,613014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2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 (mm)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178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4,6159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4,4750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0,99000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10,6200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2,51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1,5838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34,31267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0,118714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90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hr-HR" sz="800" b="0" i="1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Sorbus</a:t>
                      </a:r>
                      <a:r>
                        <a:rPr lang="hr-HR" sz="80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X </a:t>
                      </a:r>
                      <a:r>
                        <a:rPr lang="hr-HR" sz="800" b="0" i="1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thuringiaca</a:t>
                      </a:r>
                      <a:endParaRPr lang="hr-HR" sz="8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H (mm)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32,58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252,6186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230,0000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70,00000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518,0000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11833,29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108,7809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43,06132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11,73015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902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 (mm)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4,5185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4,3900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1,37000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10,2900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2,63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1,6226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35,91065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0,17497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9" name="Oval 38"/>
          <p:cNvSpPr/>
          <p:nvPr/>
        </p:nvSpPr>
        <p:spPr>
          <a:xfrm>
            <a:off x="2928926" y="2357430"/>
            <a:ext cx="500066" cy="1285884"/>
          </a:xfrm>
          <a:prstGeom prst="ellipse">
            <a:avLst/>
          </a:prstGeom>
          <a:solidFill>
            <a:srgbClr val="C00000">
              <a:alpha val="0"/>
            </a:srgbClr>
          </a:solidFill>
          <a:ln>
            <a:solidFill>
              <a:srgbClr val="FF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0" name="Oval 39"/>
          <p:cNvSpPr/>
          <p:nvPr/>
        </p:nvSpPr>
        <p:spPr>
          <a:xfrm>
            <a:off x="2786050" y="3929066"/>
            <a:ext cx="571504" cy="12858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1" name="Object 1"/>
          <p:cNvGraphicFramePr>
            <a:graphicFrameLocks noChangeAspect="1"/>
          </p:cNvGraphicFramePr>
          <p:nvPr/>
        </p:nvGraphicFramePr>
        <p:xfrm>
          <a:off x="642910" y="642918"/>
          <a:ext cx="7715250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5" name="Spreadsheet" r:id="rId3" imgW="7048440" imgH="1133640" progId="STATISTICA.Spreadsheet">
                  <p:embed/>
                </p:oleObj>
              </mc:Choice>
              <mc:Fallback>
                <p:oleObj name="Spreadsheet" r:id="rId3" imgW="7048440" imgH="1133640" progId="STATISTICA.Spreadsheet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10" y="642918"/>
                        <a:ext cx="7715250" cy="11811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2" name="Object 2"/>
          <p:cNvGraphicFramePr>
            <a:graphicFrameLocks noChangeAspect="1"/>
          </p:cNvGraphicFramePr>
          <p:nvPr/>
        </p:nvGraphicFramePr>
        <p:xfrm>
          <a:off x="1571604" y="2285992"/>
          <a:ext cx="5449124" cy="40719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6" name="Graph" r:id="rId5" imgW="4581360" imgH="3419640" progId="STATISTICA.Graph">
                  <p:embed/>
                </p:oleObj>
              </mc:Choice>
              <mc:Fallback>
                <p:oleObj name="Graph" r:id="rId5" imgW="4581360" imgH="3419640" progId="STATISTICA.Grap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1604" y="2285992"/>
                        <a:ext cx="5449124" cy="407196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Oval 13"/>
          <p:cNvSpPr/>
          <p:nvPr/>
        </p:nvSpPr>
        <p:spPr>
          <a:xfrm flipH="1">
            <a:off x="1285852" y="1571612"/>
            <a:ext cx="1571636" cy="2857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7" name="Object 1"/>
          <p:cNvGraphicFramePr>
            <a:graphicFrameLocks noChangeAspect="1"/>
          </p:cNvGraphicFramePr>
          <p:nvPr/>
        </p:nvGraphicFramePr>
        <p:xfrm>
          <a:off x="714348" y="428604"/>
          <a:ext cx="7724775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3" name="Spreadsheet" r:id="rId3" imgW="7048440" imgH="1133640" progId="STATISTICA.Spreadsheet">
                  <p:embed/>
                </p:oleObj>
              </mc:Choice>
              <mc:Fallback>
                <p:oleObj name="Spreadsheet" r:id="rId3" imgW="7048440" imgH="1133640" progId="STATISTICA.Spreadsheet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48" y="428604"/>
                        <a:ext cx="7724775" cy="11049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Oval 7"/>
          <p:cNvSpPr/>
          <p:nvPr/>
        </p:nvSpPr>
        <p:spPr>
          <a:xfrm flipH="1">
            <a:off x="1285852" y="928670"/>
            <a:ext cx="1571636" cy="7858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graphicFrame>
        <p:nvGraphicFramePr>
          <p:cNvPr id="29698" name="Object 2"/>
          <p:cNvGraphicFramePr>
            <a:graphicFrameLocks noChangeAspect="1"/>
          </p:cNvGraphicFramePr>
          <p:nvPr/>
        </p:nvGraphicFramePr>
        <p:xfrm>
          <a:off x="714348" y="1928802"/>
          <a:ext cx="7724775" cy="1162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4" name="Spreadsheet" r:id="rId5" imgW="7067520" imgH="1133640" progId="STATISTICA.Spreadsheet">
                  <p:embed/>
                </p:oleObj>
              </mc:Choice>
              <mc:Fallback>
                <p:oleObj name="Spreadsheet" r:id="rId5" imgW="7067520" imgH="1133640" progId="STATISTICA.Spreadsheet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48" y="1928802"/>
                        <a:ext cx="7724775" cy="116205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Oval 9"/>
          <p:cNvSpPr/>
          <p:nvPr/>
        </p:nvSpPr>
        <p:spPr>
          <a:xfrm flipH="1">
            <a:off x="1285852" y="2428868"/>
            <a:ext cx="1571636" cy="7858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graphicFrame>
        <p:nvGraphicFramePr>
          <p:cNvPr id="29699" name="Object 3"/>
          <p:cNvGraphicFramePr>
            <a:graphicFrameLocks noChangeAspect="1"/>
          </p:cNvGraphicFramePr>
          <p:nvPr/>
        </p:nvGraphicFramePr>
        <p:xfrm>
          <a:off x="785786" y="3357562"/>
          <a:ext cx="4451368" cy="33315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5" name="Graph" r:id="rId7" imgW="6058080" imgH="4533840" progId="STATISTICA.Graph">
                  <p:embed/>
                </p:oleObj>
              </mc:Choice>
              <mc:Fallback>
                <p:oleObj name="Graph" r:id="rId7" imgW="6058080" imgH="4533840" progId="STATISTICA.Graph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786" y="3357562"/>
                        <a:ext cx="4451368" cy="333152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/>
          <p:nvPr/>
        </p:nvSpPr>
        <p:spPr>
          <a:xfrm>
            <a:off x="5286380" y="3357562"/>
            <a:ext cx="364330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dirty="0" smtClean="0"/>
              <a:t>• </a:t>
            </a:r>
            <a:r>
              <a:rPr lang="en-GB" dirty="0" err="1" smtClean="0"/>
              <a:t>Prosječna</a:t>
            </a:r>
            <a:r>
              <a:rPr lang="en-GB" dirty="0" smtClean="0"/>
              <a:t> </a:t>
            </a:r>
            <a:r>
              <a:rPr lang="en-GB" dirty="0" err="1" smtClean="0"/>
              <a:t>visina</a:t>
            </a:r>
            <a:r>
              <a:rPr lang="en-GB" dirty="0" smtClean="0"/>
              <a:t> </a:t>
            </a:r>
            <a:r>
              <a:rPr lang="en-GB" dirty="0" err="1" smtClean="0"/>
              <a:t>sadnica</a:t>
            </a:r>
            <a:r>
              <a:rPr lang="en-GB" dirty="0" smtClean="0"/>
              <a:t> </a:t>
            </a:r>
            <a:r>
              <a:rPr lang="en-GB" dirty="0" err="1" smtClean="0"/>
              <a:t>jarebike</a:t>
            </a:r>
            <a:r>
              <a:rPr lang="en-GB" dirty="0" smtClean="0"/>
              <a:t> 2+0 </a:t>
            </a:r>
            <a:r>
              <a:rPr lang="en-GB" dirty="0" err="1" smtClean="0"/>
              <a:t>iznosila</a:t>
            </a:r>
            <a:r>
              <a:rPr lang="en-GB" dirty="0" smtClean="0"/>
              <a:t> </a:t>
            </a:r>
            <a:r>
              <a:rPr lang="en-GB" dirty="0" err="1" smtClean="0"/>
              <a:t>je</a:t>
            </a:r>
            <a:r>
              <a:rPr lang="en-GB" dirty="0" smtClean="0"/>
              <a:t> 284 mm, </a:t>
            </a:r>
            <a:r>
              <a:rPr lang="en-GB" dirty="0" err="1" smtClean="0"/>
              <a:t>promjer</a:t>
            </a:r>
            <a:r>
              <a:rPr lang="en-GB" dirty="0" smtClean="0"/>
              <a:t> </a:t>
            </a:r>
            <a:r>
              <a:rPr lang="en-GB" dirty="0" err="1" smtClean="0"/>
              <a:t>vrata</a:t>
            </a:r>
            <a:r>
              <a:rPr lang="en-GB" dirty="0" smtClean="0"/>
              <a:t> </a:t>
            </a:r>
            <a:r>
              <a:rPr lang="en-GB" dirty="0" err="1" smtClean="0"/>
              <a:t>korijena</a:t>
            </a:r>
            <a:r>
              <a:rPr lang="en-GB" dirty="0" smtClean="0"/>
              <a:t> 4,62 mm </a:t>
            </a:r>
            <a:r>
              <a:rPr lang="en-GB" dirty="0" err="1" smtClean="0"/>
              <a:t>i</a:t>
            </a:r>
            <a:r>
              <a:rPr lang="en-GB" dirty="0" smtClean="0"/>
              <a:t> H/D 62,08. </a:t>
            </a:r>
            <a:endParaRPr lang="hr-HR" dirty="0" smtClean="0"/>
          </a:p>
          <a:p>
            <a:endParaRPr lang="hr-HR" dirty="0" smtClean="0"/>
          </a:p>
          <a:p>
            <a:r>
              <a:rPr lang="hr-HR" b="1" dirty="0" smtClean="0"/>
              <a:t>• </a:t>
            </a:r>
            <a:r>
              <a:rPr lang="en-GB" dirty="0" err="1" smtClean="0"/>
              <a:t>Prosječna</a:t>
            </a:r>
            <a:r>
              <a:rPr lang="en-GB" dirty="0" smtClean="0"/>
              <a:t> </a:t>
            </a:r>
            <a:r>
              <a:rPr lang="en-GB" dirty="0" err="1" smtClean="0"/>
              <a:t>visina</a:t>
            </a:r>
            <a:r>
              <a:rPr lang="en-GB" dirty="0" smtClean="0"/>
              <a:t> </a:t>
            </a:r>
            <a:r>
              <a:rPr lang="en-GB" dirty="0" err="1" smtClean="0"/>
              <a:t>sadnica</a:t>
            </a:r>
            <a:r>
              <a:rPr lang="en-GB" dirty="0" smtClean="0"/>
              <a:t> </a:t>
            </a:r>
            <a:r>
              <a:rPr lang="en-GB" dirty="0" err="1" smtClean="0"/>
              <a:t>hibrida</a:t>
            </a:r>
            <a:r>
              <a:rPr lang="en-GB" dirty="0" smtClean="0"/>
              <a:t> </a:t>
            </a:r>
            <a:r>
              <a:rPr lang="en-GB" dirty="0" err="1" smtClean="0"/>
              <a:t>iznosila</a:t>
            </a:r>
            <a:r>
              <a:rPr lang="en-GB" dirty="0" smtClean="0"/>
              <a:t> </a:t>
            </a:r>
            <a:r>
              <a:rPr lang="en-GB" dirty="0" err="1" smtClean="0"/>
              <a:t>je</a:t>
            </a:r>
            <a:r>
              <a:rPr lang="en-GB" dirty="0" smtClean="0"/>
              <a:t> 253 cm, </a:t>
            </a:r>
            <a:r>
              <a:rPr lang="en-GB" dirty="0" err="1" smtClean="0"/>
              <a:t>promjer</a:t>
            </a:r>
            <a:r>
              <a:rPr lang="en-GB" dirty="0" smtClean="0"/>
              <a:t> </a:t>
            </a:r>
            <a:r>
              <a:rPr lang="en-GB" dirty="0" err="1" smtClean="0"/>
              <a:t>vrata</a:t>
            </a:r>
            <a:r>
              <a:rPr lang="en-GB" dirty="0" smtClean="0"/>
              <a:t> </a:t>
            </a:r>
            <a:r>
              <a:rPr lang="en-GB" dirty="0" err="1" smtClean="0"/>
              <a:t>korijena</a:t>
            </a:r>
            <a:r>
              <a:rPr lang="en-GB" dirty="0" smtClean="0"/>
              <a:t> 4,52 mm </a:t>
            </a:r>
            <a:r>
              <a:rPr lang="en-GB" dirty="0" err="1" smtClean="0"/>
              <a:t>i</a:t>
            </a:r>
            <a:r>
              <a:rPr lang="en-GB" dirty="0" smtClean="0"/>
              <a:t> H/D 56,59. </a:t>
            </a:r>
            <a:endParaRPr lang="hr-HR" dirty="0" smtClean="0"/>
          </a:p>
          <a:p>
            <a:endParaRPr lang="hr-HR" dirty="0" smtClean="0"/>
          </a:p>
          <a:p>
            <a:r>
              <a:rPr lang="hr-HR" b="1" dirty="0" smtClean="0"/>
              <a:t>• </a:t>
            </a:r>
            <a:r>
              <a:rPr lang="en-GB" dirty="0" err="1" smtClean="0"/>
              <a:t>Utvrđena</a:t>
            </a:r>
            <a:r>
              <a:rPr lang="en-GB" dirty="0" smtClean="0"/>
              <a:t> </a:t>
            </a:r>
            <a:r>
              <a:rPr lang="en-GB" dirty="0" err="1" smtClean="0"/>
              <a:t>je</a:t>
            </a:r>
            <a:r>
              <a:rPr lang="en-GB" dirty="0" smtClean="0"/>
              <a:t> </a:t>
            </a:r>
            <a:r>
              <a:rPr lang="en-GB" dirty="0" err="1" smtClean="0"/>
              <a:t>statistički</a:t>
            </a:r>
            <a:r>
              <a:rPr lang="en-GB" dirty="0" smtClean="0"/>
              <a:t> </a:t>
            </a:r>
            <a:r>
              <a:rPr lang="en-GB" dirty="0" err="1" smtClean="0"/>
              <a:t>značajna</a:t>
            </a:r>
            <a:r>
              <a:rPr lang="en-GB" dirty="0" smtClean="0"/>
              <a:t> </a:t>
            </a:r>
            <a:r>
              <a:rPr lang="en-GB" dirty="0" err="1" smtClean="0"/>
              <a:t>razlika</a:t>
            </a:r>
            <a:r>
              <a:rPr lang="en-GB" dirty="0" smtClean="0"/>
              <a:t> u </a:t>
            </a:r>
            <a:r>
              <a:rPr lang="en-GB" dirty="0" err="1" smtClean="0"/>
              <a:t>visinama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H/D </a:t>
            </a:r>
            <a:r>
              <a:rPr lang="en-GB" dirty="0" err="1" smtClean="0"/>
              <a:t>između</a:t>
            </a:r>
            <a:r>
              <a:rPr lang="en-GB" dirty="0" smtClean="0"/>
              <a:t> </a:t>
            </a:r>
            <a:r>
              <a:rPr lang="en-GB" dirty="0" err="1" smtClean="0"/>
              <a:t>jarebike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hibrida</a:t>
            </a:r>
            <a:r>
              <a:rPr lang="en-GB" dirty="0" smtClean="0"/>
              <a:t>. 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57166"/>
            <a:ext cx="4731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1" dirty="0" smtClean="0">
                <a:solidFill>
                  <a:srgbClr val="FF0000"/>
                </a:solidFill>
              </a:rPr>
              <a:t>Što je </a:t>
            </a:r>
            <a:r>
              <a:rPr lang="hr-HR" b="1" i="1" dirty="0" err="1" smtClean="0">
                <a:solidFill>
                  <a:srgbClr val="FF0000"/>
                </a:solidFill>
              </a:rPr>
              <a:t>Sorbus</a:t>
            </a:r>
            <a:r>
              <a:rPr lang="hr-HR" b="1" i="1" dirty="0" smtClean="0">
                <a:solidFill>
                  <a:srgbClr val="FF0000"/>
                </a:solidFill>
              </a:rPr>
              <a:t> x </a:t>
            </a:r>
            <a:r>
              <a:rPr lang="hr-HR" b="1" i="1" dirty="0" err="1" smtClean="0">
                <a:solidFill>
                  <a:srgbClr val="FF0000"/>
                </a:solidFill>
              </a:rPr>
              <a:t>thuringiaca</a:t>
            </a:r>
            <a:r>
              <a:rPr lang="hr-HR" b="1" dirty="0" smtClean="0">
                <a:solidFill>
                  <a:srgbClr val="FF0000"/>
                </a:solidFill>
              </a:rPr>
              <a:t> </a:t>
            </a:r>
            <a:r>
              <a:rPr lang="en-GB" b="1" dirty="0" smtClean="0">
                <a:solidFill>
                  <a:srgbClr val="FF0000"/>
                </a:solidFill>
              </a:rPr>
              <a:t>(Nyman) </a:t>
            </a:r>
            <a:r>
              <a:rPr lang="en-GB" b="1" dirty="0" err="1" smtClean="0">
                <a:solidFill>
                  <a:srgbClr val="FF0000"/>
                </a:solidFill>
              </a:rPr>
              <a:t>Schönach</a:t>
            </a:r>
            <a:r>
              <a:rPr lang="hr-HR" b="1" dirty="0" smtClean="0">
                <a:solidFill>
                  <a:srgbClr val="FF0000"/>
                </a:solidFill>
              </a:rPr>
              <a:t> ?</a:t>
            </a:r>
            <a:endParaRPr lang="hr-HR" b="1" dirty="0">
              <a:solidFill>
                <a:srgbClr val="FF0000"/>
              </a:solidFill>
            </a:endParaRPr>
          </a:p>
        </p:txBody>
      </p:sp>
      <p:pic>
        <p:nvPicPr>
          <p:cNvPr id="47105" name="Picture 1" descr="D:\Moje slike\slike\jarebika-medv.25.09.03\100_FUJI\DSCF0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214422"/>
            <a:ext cx="3619525" cy="2714644"/>
          </a:xfrm>
          <a:prstGeom prst="rect">
            <a:avLst/>
          </a:prstGeom>
          <a:noFill/>
        </p:spPr>
      </p:pic>
      <p:pic>
        <p:nvPicPr>
          <p:cNvPr id="47106" name="Picture 2" descr="D:\Moje slike\slike\brek. i mukinj.-gospić.02.10.03\DSCF00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214422"/>
            <a:ext cx="3619525" cy="271464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214810" y="2071678"/>
            <a:ext cx="6078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6000" b="1" dirty="0" smtClean="0">
                <a:solidFill>
                  <a:srgbClr val="FF0000"/>
                </a:solidFill>
              </a:rPr>
              <a:t>X</a:t>
            </a:r>
            <a:endParaRPr lang="hr-HR" sz="6000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57290" y="857232"/>
            <a:ext cx="2066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i="1" dirty="0" err="1" smtClean="0"/>
              <a:t>Sorbus</a:t>
            </a:r>
            <a:r>
              <a:rPr lang="hr-HR" i="1" dirty="0" smtClean="0"/>
              <a:t> </a:t>
            </a:r>
            <a:r>
              <a:rPr lang="hr-HR" i="1" dirty="0" err="1" smtClean="0"/>
              <a:t>aucuparia</a:t>
            </a:r>
            <a:r>
              <a:rPr lang="hr-HR" i="1" dirty="0" smtClean="0"/>
              <a:t> </a:t>
            </a:r>
            <a:r>
              <a:rPr lang="hr-HR" dirty="0" smtClean="0"/>
              <a:t>L. </a:t>
            </a:r>
            <a:endParaRPr lang="hr-HR" dirty="0"/>
          </a:p>
        </p:txBody>
      </p:sp>
      <p:sp>
        <p:nvSpPr>
          <p:cNvPr id="10" name="Rectangle 9"/>
          <p:cNvSpPr/>
          <p:nvPr/>
        </p:nvSpPr>
        <p:spPr>
          <a:xfrm>
            <a:off x="5643570" y="857232"/>
            <a:ext cx="2159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i="1" dirty="0" err="1" smtClean="0"/>
              <a:t>Sorbus</a:t>
            </a:r>
            <a:r>
              <a:rPr lang="hr-HR" i="1" dirty="0" smtClean="0"/>
              <a:t> </a:t>
            </a:r>
            <a:r>
              <a:rPr lang="hr-HR" i="1" dirty="0" err="1" smtClean="0"/>
              <a:t>aria</a:t>
            </a:r>
            <a:r>
              <a:rPr lang="hr-HR" i="1" dirty="0" smtClean="0"/>
              <a:t> </a:t>
            </a:r>
            <a:r>
              <a:rPr lang="hr-HR" dirty="0" smtClean="0"/>
              <a:t>(L.) </a:t>
            </a:r>
            <a:r>
              <a:rPr lang="hr-HR" dirty="0" err="1" smtClean="0"/>
              <a:t>Cranz</a:t>
            </a:r>
            <a:endParaRPr lang="hr-HR" dirty="0"/>
          </a:p>
        </p:txBody>
      </p:sp>
      <p:pic>
        <p:nvPicPr>
          <p:cNvPr id="12" name="Picture 11" descr="IMG_467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43240" y="3905231"/>
            <a:ext cx="2214577" cy="295276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357818" y="5657671"/>
            <a:ext cx="37861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r-HR" b="1" dirty="0" smtClean="0">
                <a:latin typeface="+mj-lt"/>
              </a:rPr>
              <a:t>Prirodni k</a:t>
            </a:r>
            <a:r>
              <a:rPr lang="vi-VN" b="1" dirty="0" smtClean="0">
                <a:latin typeface="+mj-lt"/>
              </a:rPr>
              <a:t>rižanac između vrsta </a:t>
            </a:r>
            <a:r>
              <a:rPr lang="vi-VN" b="1" i="1" dirty="0" smtClean="0">
                <a:latin typeface="+mj-lt"/>
              </a:rPr>
              <a:t>S.</a:t>
            </a:r>
          </a:p>
          <a:p>
            <a:pPr algn="just"/>
            <a:r>
              <a:rPr lang="vi-VN" b="1" i="1" dirty="0" smtClean="0">
                <a:latin typeface="+mj-lt"/>
              </a:rPr>
              <a:t>aucuparia</a:t>
            </a:r>
            <a:r>
              <a:rPr lang="vi-VN" b="1" dirty="0" smtClean="0">
                <a:latin typeface="+mj-lt"/>
              </a:rPr>
              <a:t> (s neparno perasto sastavljenim lišćem) </a:t>
            </a:r>
            <a:r>
              <a:rPr lang="vi-VN" b="1" i="1" dirty="0" smtClean="0">
                <a:latin typeface="+mj-lt"/>
              </a:rPr>
              <a:t>i S. aria</a:t>
            </a:r>
          </a:p>
          <a:p>
            <a:pPr algn="just"/>
            <a:r>
              <a:rPr lang="vi-VN" b="1" dirty="0" smtClean="0">
                <a:latin typeface="+mj-lt"/>
              </a:rPr>
              <a:t>(s jednostavnim cijelim lišćem)</a:t>
            </a:r>
            <a:endParaRPr lang="hr-HR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3" name="Object 1"/>
          <p:cNvGraphicFramePr>
            <a:graphicFrameLocks noChangeAspect="1"/>
          </p:cNvGraphicFramePr>
          <p:nvPr/>
        </p:nvGraphicFramePr>
        <p:xfrm>
          <a:off x="1571604" y="1357298"/>
          <a:ext cx="5876925" cy="439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5" name="Graph" r:id="rId3" imgW="5877000" imgH="4390920" progId="STATISTICA.Graph">
                  <p:embed/>
                </p:oleObj>
              </mc:Choice>
              <mc:Fallback>
                <p:oleObj name="Graph" r:id="rId3" imgW="5877000" imgH="4390920" progId="STATISTICA.Graph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1604" y="1357298"/>
                        <a:ext cx="5876925" cy="439102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49" name="Object 1"/>
          <p:cNvGraphicFramePr>
            <a:graphicFrameLocks noChangeAspect="1"/>
          </p:cNvGraphicFramePr>
          <p:nvPr/>
        </p:nvGraphicFramePr>
        <p:xfrm>
          <a:off x="1643042" y="785794"/>
          <a:ext cx="5915025" cy="441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1" name="Graph" r:id="rId3" imgW="5915160" imgH="4419720" progId="STATISTICA.Graph">
                  <p:embed/>
                </p:oleObj>
              </mc:Choice>
              <mc:Fallback>
                <p:oleObj name="Graph" r:id="rId3" imgW="5915160" imgH="4419720" progId="STATISTICA.Graph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785794"/>
                        <a:ext cx="5915025" cy="44196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0" y="557214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dirty="0" smtClean="0"/>
              <a:t>• </a:t>
            </a:r>
            <a:r>
              <a:rPr lang="en-GB" dirty="0" err="1" smtClean="0"/>
              <a:t>Korelacija</a:t>
            </a:r>
            <a:r>
              <a:rPr lang="en-GB" dirty="0" smtClean="0"/>
              <a:t> </a:t>
            </a:r>
            <a:r>
              <a:rPr lang="en-GB" dirty="0" err="1" smtClean="0"/>
              <a:t>između</a:t>
            </a:r>
            <a:r>
              <a:rPr lang="en-GB" dirty="0" smtClean="0"/>
              <a:t> </a:t>
            </a:r>
            <a:r>
              <a:rPr lang="en-GB" dirty="0" err="1" smtClean="0"/>
              <a:t>visina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promjera</a:t>
            </a:r>
            <a:r>
              <a:rPr lang="en-GB" dirty="0" smtClean="0"/>
              <a:t> </a:t>
            </a:r>
            <a:r>
              <a:rPr lang="en-GB" dirty="0" err="1" smtClean="0"/>
              <a:t>vrata</a:t>
            </a:r>
            <a:r>
              <a:rPr lang="en-GB" dirty="0" smtClean="0"/>
              <a:t> </a:t>
            </a:r>
            <a:r>
              <a:rPr lang="en-GB" dirty="0" err="1" smtClean="0"/>
              <a:t>korijena</a:t>
            </a:r>
            <a:r>
              <a:rPr lang="en-GB" dirty="0" smtClean="0"/>
              <a:t> </a:t>
            </a:r>
            <a:r>
              <a:rPr lang="en-GB" dirty="0" err="1" smtClean="0"/>
              <a:t>hibrida</a:t>
            </a:r>
            <a:r>
              <a:rPr lang="en-GB" dirty="0" smtClean="0"/>
              <a:t> </a:t>
            </a:r>
            <a:r>
              <a:rPr lang="en-GB" dirty="0" err="1" smtClean="0"/>
              <a:t>iznosila</a:t>
            </a:r>
            <a:r>
              <a:rPr lang="en-GB" dirty="0" smtClean="0"/>
              <a:t> </a:t>
            </a:r>
            <a:r>
              <a:rPr lang="en-GB" dirty="0" err="1" smtClean="0"/>
              <a:t>je</a:t>
            </a:r>
            <a:r>
              <a:rPr lang="en-GB" dirty="0" smtClean="0"/>
              <a:t> 0,79 a </a:t>
            </a:r>
            <a:r>
              <a:rPr lang="en-GB" dirty="0" err="1" smtClean="0"/>
              <a:t>između</a:t>
            </a:r>
            <a:r>
              <a:rPr lang="en-GB" dirty="0" smtClean="0"/>
              <a:t> </a:t>
            </a:r>
            <a:r>
              <a:rPr lang="en-GB" dirty="0" err="1" smtClean="0"/>
              <a:t>visina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koeficijenta</a:t>
            </a:r>
            <a:r>
              <a:rPr lang="en-GB" dirty="0" smtClean="0"/>
              <a:t> </a:t>
            </a:r>
            <a:r>
              <a:rPr lang="en-GB" dirty="0" err="1" smtClean="0"/>
              <a:t>vitkosti</a:t>
            </a:r>
            <a:r>
              <a:rPr lang="en-GB" dirty="0" smtClean="0"/>
              <a:t> 0,49. 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785794"/>
            <a:ext cx="91440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dirty="0" smtClean="0"/>
              <a:t>• </a:t>
            </a:r>
            <a:r>
              <a:rPr lang="en-US" dirty="0" smtClean="0"/>
              <a:t>Na </a:t>
            </a:r>
            <a:r>
              <a:rPr lang="en-US" dirty="0" err="1" smtClean="0"/>
              <a:t>temelju</a:t>
            </a:r>
            <a:r>
              <a:rPr lang="en-US" dirty="0" smtClean="0"/>
              <a:t> </a:t>
            </a:r>
            <a:r>
              <a:rPr lang="en-US" dirty="0" err="1" smtClean="0"/>
              <a:t>Euklidijskih</a:t>
            </a:r>
            <a:r>
              <a:rPr lang="en-US" dirty="0" smtClean="0"/>
              <a:t> </a:t>
            </a:r>
            <a:r>
              <a:rPr lang="en-US" dirty="0" err="1" smtClean="0"/>
              <a:t>udaljenjosti</a:t>
            </a:r>
            <a:r>
              <a:rPr lang="en-US" dirty="0" smtClean="0"/>
              <a:t> za 10 </a:t>
            </a:r>
            <a:r>
              <a:rPr lang="en-US" dirty="0" err="1" smtClean="0"/>
              <a:t>morfoloških</a:t>
            </a:r>
            <a:r>
              <a:rPr lang="en-US" dirty="0" smtClean="0"/>
              <a:t> </a:t>
            </a:r>
            <a:r>
              <a:rPr lang="en-US" dirty="0" err="1" smtClean="0"/>
              <a:t>varijabli</a:t>
            </a:r>
            <a:r>
              <a:rPr lang="en-US" dirty="0" smtClean="0"/>
              <a:t> </a:t>
            </a:r>
            <a:r>
              <a:rPr lang="en-US" dirty="0" err="1" smtClean="0"/>
              <a:t>lišća</a:t>
            </a:r>
            <a:r>
              <a:rPr lang="en-US" dirty="0" smtClean="0"/>
              <a:t> </a:t>
            </a:r>
            <a:r>
              <a:rPr lang="en-US" dirty="0" err="1" smtClean="0"/>
              <a:t>napravljen</a:t>
            </a:r>
            <a:r>
              <a:rPr lang="en-US" dirty="0" smtClean="0"/>
              <a:t> je </a:t>
            </a:r>
            <a:r>
              <a:rPr lang="en-US" dirty="0" err="1" smtClean="0"/>
              <a:t>dendogram</a:t>
            </a:r>
            <a:r>
              <a:rPr lang="en-US" dirty="0" smtClean="0"/>
              <a:t> </a:t>
            </a:r>
            <a:r>
              <a:rPr lang="en-US" dirty="0" err="1" smtClean="0"/>
              <a:t>sličnosti</a:t>
            </a:r>
            <a:r>
              <a:rPr lang="en-US" dirty="0" smtClean="0"/>
              <a:t>.</a:t>
            </a:r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r>
              <a:rPr lang="hr-HR" b="1" dirty="0" smtClean="0"/>
              <a:t>• Varijable koje smo uzeli u obzir:</a:t>
            </a:r>
          </a:p>
          <a:p>
            <a:endParaRPr lang="hr-HR" b="1" dirty="0" smtClean="0"/>
          </a:p>
          <a:p>
            <a:r>
              <a:rPr lang="hr-HR" dirty="0" smtClean="0"/>
              <a:t>- Površina plojke</a:t>
            </a:r>
          </a:p>
          <a:p>
            <a:r>
              <a:rPr lang="hr-HR" dirty="0" smtClean="0"/>
              <a:t>- Opseg</a:t>
            </a:r>
          </a:p>
          <a:p>
            <a:r>
              <a:rPr lang="hr-HR" dirty="0" smtClean="0"/>
              <a:t>- Vertikalna dužina</a:t>
            </a:r>
          </a:p>
          <a:p>
            <a:r>
              <a:rPr lang="hr-HR" dirty="0" smtClean="0"/>
              <a:t>- Omjer širina/duljina</a:t>
            </a:r>
          </a:p>
          <a:p>
            <a:r>
              <a:rPr lang="hr-HR" dirty="0" smtClean="0"/>
              <a:t>- Koeficijent oblika</a:t>
            </a:r>
          </a:p>
          <a:p>
            <a:r>
              <a:rPr lang="hr-HR" dirty="0" smtClean="0"/>
              <a:t>- Dužina plojke</a:t>
            </a:r>
          </a:p>
          <a:p>
            <a:r>
              <a:rPr lang="hr-HR" dirty="0" smtClean="0"/>
              <a:t>- Maksimalna širina plojke</a:t>
            </a:r>
          </a:p>
          <a:p>
            <a:r>
              <a:rPr lang="hr-HR" dirty="0" smtClean="0"/>
              <a:t>- Kut koji zatvara glavna lisna žila s pravcem koji je definiran osnovom plojke i točkom na rubu lista, koja se nalazi na 10 % dužine plojke</a:t>
            </a:r>
          </a:p>
          <a:p>
            <a:r>
              <a:rPr lang="hr-HR" dirty="0" smtClean="0"/>
              <a:t>- Kut koji zatvara glavna lisna žila s pravcem koji je definiran osnovom plojke i točkom na rubu lista, koja se nalazi na 25 % dužine plojke</a:t>
            </a:r>
          </a:p>
          <a:p>
            <a:r>
              <a:rPr lang="hr-HR" dirty="0" smtClean="0"/>
              <a:t>- Dužina peteljke</a:t>
            </a:r>
            <a:r>
              <a:rPr lang="en-US" dirty="0" smtClean="0"/>
              <a:t> 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D:\Moji dokumenti\stručni skupovi\Karlovac2023\statistika Jemric\Dendogram S_thuringiac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1714488"/>
            <a:ext cx="9144001" cy="3378147"/>
          </a:xfrm>
          <a:prstGeom prst="rect">
            <a:avLst/>
          </a:prstGeom>
          <a:noFill/>
        </p:spPr>
      </p:pic>
      <p:sp>
        <p:nvSpPr>
          <p:cNvPr id="5" name="Oval 4"/>
          <p:cNvSpPr/>
          <p:nvPr/>
        </p:nvSpPr>
        <p:spPr>
          <a:xfrm flipH="1">
            <a:off x="7929586" y="1643050"/>
            <a:ext cx="1214414" cy="3429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Rectangle 6"/>
          <p:cNvSpPr/>
          <p:nvPr/>
        </p:nvSpPr>
        <p:spPr>
          <a:xfrm>
            <a:off x="0" y="5286388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r-HR" b="1" dirty="0" smtClean="0"/>
              <a:t>• </a:t>
            </a:r>
            <a:r>
              <a:rPr lang="en-US" dirty="0" err="1" smtClean="0"/>
              <a:t>Analiza</a:t>
            </a:r>
            <a:r>
              <a:rPr lang="en-US" dirty="0" smtClean="0"/>
              <a:t> je </a:t>
            </a:r>
            <a:r>
              <a:rPr lang="en-US" dirty="0" err="1" smtClean="0"/>
              <a:t>pokazala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en-US" dirty="0" smtClean="0"/>
              <a:t> se </a:t>
            </a:r>
            <a:r>
              <a:rPr lang="en-US" dirty="0" err="1" smtClean="0"/>
              <a:t>mogu</a:t>
            </a:r>
            <a:r>
              <a:rPr lang="en-US" dirty="0" smtClean="0"/>
              <a:t> </a:t>
            </a:r>
            <a:r>
              <a:rPr lang="en-US" dirty="0" err="1" smtClean="0"/>
              <a:t>izdvojiti</a:t>
            </a:r>
            <a:r>
              <a:rPr lang="en-US" dirty="0" smtClean="0"/>
              <a:t> </a:t>
            </a:r>
            <a:r>
              <a:rPr lang="en-US" dirty="0" err="1" smtClean="0"/>
              <a:t>četiri</a:t>
            </a:r>
            <a:r>
              <a:rPr lang="en-US" dirty="0" smtClean="0"/>
              <a:t> </a:t>
            </a:r>
            <a:r>
              <a:rPr lang="en-US" dirty="0" err="1" smtClean="0"/>
              <a:t>skupine</a:t>
            </a:r>
            <a:r>
              <a:rPr lang="en-US" dirty="0" smtClean="0"/>
              <a:t> </a:t>
            </a:r>
            <a:r>
              <a:rPr lang="en-US" dirty="0" err="1" smtClean="0"/>
              <a:t>genotipova</a:t>
            </a:r>
            <a:r>
              <a:rPr lang="en-US" dirty="0" smtClean="0"/>
              <a:t>, od </a:t>
            </a:r>
            <a:r>
              <a:rPr lang="en-US" dirty="0" err="1" smtClean="0"/>
              <a:t>čega</a:t>
            </a:r>
            <a:r>
              <a:rPr lang="en-US" dirty="0" smtClean="0"/>
              <a:t> </a:t>
            </a:r>
            <a:r>
              <a:rPr lang="en-US" dirty="0" err="1" smtClean="0"/>
              <a:t>listovi</a:t>
            </a:r>
            <a:r>
              <a:rPr lang="en-US" dirty="0" smtClean="0"/>
              <a:t> </a:t>
            </a:r>
            <a:r>
              <a:rPr lang="en-US" b="1" dirty="0" smtClean="0"/>
              <a:t>239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b="1" dirty="0" smtClean="0"/>
              <a:t>204</a:t>
            </a:r>
            <a:r>
              <a:rPr lang="en-US" dirty="0" smtClean="0"/>
              <a:t> </a:t>
            </a:r>
            <a:r>
              <a:rPr lang="en-US" dirty="0" err="1" smtClean="0"/>
              <a:t>čine</a:t>
            </a:r>
            <a:r>
              <a:rPr lang="en-US" dirty="0" smtClean="0"/>
              <a:t> </a:t>
            </a:r>
            <a:r>
              <a:rPr lang="en-US" dirty="0" err="1" smtClean="0"/>
              <a:t>jednu</a:t>
            </a:r>
            <a:r>
              <a:rPr lang="en-US" dirty="0" smtClean="0"/>
              <a:t> </a:t>
            </a:r>
            <a:r>
              <a:rPr lang="en-US" dirty="0" err="1" smtClean="0"/>
              <a:t>skupinu</a:t>
            </a:r>
            <a:r>
              <a:rPr lang="en-US" dirty="0" smtClean="0"/>
              <a:t>, </a:t>
            </a:r>
            <a:r>
              <a:rPr lang="en-US" dirty="0" err="1" smtClean="0"/>
              <a:t>listovi</a:t>
            </a:r>
            <a:r>
              <a:rPr lang="en-US" dirty="0" smtClean="0"/>
              <a:t> </a:t>
            </a:r>
            <a:r>
              <a:rPr lang="en-US" b="1" dirty="0" smtClean="0"/>
              <a:t>123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b="1" dirty="0" smtClean="0"/>
              <a:t>44</a:t>
            </a:r>
            <a:r>
              <a:rPr lang="en-US" dirty="0" smtClean="0"/>
              <a:t> </a:t>
            </a:r>
            <a:r>
              <a:rPr lang="en-US" dirty="0" err="1" smtClean="0"/>
              <a:t>drugu</a:t>
            </a:r>
            <a:r>
              <a:rPr lang="en-US" dirty="0" smtClean="0"/>
              <a:t> </a:t>
            </a:r>
            <a:r>
              <a:rPr lang="en-US" dirty="0" err="1" smtClean="0"/>
              <a:t>skupinu</a:t>
            </a:r>
            <a:r>
              <a:rPr lang="en-US" dirty="0" smtClean="0"/>
              <a:t>, list </a:t>
            </a:r>
            <a:r>
              <a:rPr lang="en-US" b="1" dirty="0" smtClean="0"/>
              <a:t>115</a:t>
            </a:r>
            <a:r>
              <a:rPr lang="en-US" dirty="0" smtClean="0"/>
              <a:t> </a:t>
            </a:r>
            <a:r>
              <a:rPr lang="en-US" dirty="0" err="1" smtClean="0"/>
              <a:t>čini</a:t>
            </a:r>
            <a:r>
              <a:rPr lang="en-US" dirty="0" smtClean="0"/>
              <a:t> </a:t>
            </a:r>
            <a:r>
              <a:rPr lang="en-US" dirty="0" err="1" smtClean="0"/>
              <a:t>treću</a:t>
            </a:r>
            <a:r>
              <a:rPr lang="en-US" dirty="0" smtClean="0"/>
              <a:t> </a:t>
            </a:r>
            <a:r>
              <a:rPr lang="en-US" dirty="0" err="1" smtClean="0"/>
              <a:t>skupinu</a:t>
            </a:r>
            <a:r>
              <a:rPr lang="en-US" dirty="0" smtClean="0"/>
              <a:t>, a </a:t>
            </a:r>
            <a:r>
              <a:rPr lang="en-US" dirty="0" err="1" smtClean="0"/>
              <a:t>svi</a:t>
            </a:r>
            <a:r>
              <a:rPr lang="en-US" dirty="0" smtClean="0"/>
              <a:t> </a:t>
            </a:r>
            <a:r>
              <a:rPr lang="en-US" dirty="0" err="1" smtClean="0"/>
              <a:t>ostali</a:t>
            </a:r>
            <a:r>
              <a:rPr lang="en-US" dirty="0" smtClean="0"/>
              <a:t> </a:t>
            </a:r>
            <a:r>
              <a:rPr lang="en-US" dirty="0" err="1" smtClean="0"/>
              <a:t>listovi</a:t>
            </a:r>
            <a:r>
              <a:rPr lang="en-US" dirty="0" smtClean="0"/>
              <a:t> se </a:t>
            </a:r>
            <a:r>
              <a:rPr lang="en-US" dirty="0" err="1" smtClean="0"/>
              <a:t>mogu</a:t>
            </a:r>
            <a:r>
              <a:rPr lang="en-US" dirty="0" smtClean="0"/>
              <a:t> </a:t>
            </a:r>
            <a:r>
              <a:rPr lang="en-US" dirty="0" err="1" smtClean="0"/>
              <a:t>ubrojiti</a:t>
            </a:r>
            <a:r>
              <a:rPr lang="en-US" dirty="0" smtClean="0"/>
              <a:t> u </a:t>
            </a:r>
            <a:r>
              <a:rPr lang="en-US" dirty="0" err="1" smtClean="0"/>
              <a:t>četvrtu</a:t>
            </a:r>
            <a:r>
              <a:rPr lang="en-US" dirty="0" smtClean="0"/>
              <a:t>, </a:t>
            </a:r>
            <a:r>
              <a:rPr lang="en-US" dirty="0" err="1" smtClean="0"/>
              <a:t>najbrojniju</a:t>
            </a:r>
            <a:r>
              <a:rPr lang="en-US" dirty="0" smtClean="0"/>
              <a:t> </a:t>
            </a:r>
            <a:r>
              <a:rPr lang="en-US" dirty="0" err="1" smtClean="0"/>
              <a:t>skupinu</a:t>
            </a:r>
            <a:r>
              <a:rPr lang="en-US" dirty="0" smtClean="0"/>
              <a:t>.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 descr="D:\Moji dokumenti\stručni skupovi\Karlovac2023\5 listova\Sorbusx-239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000108"/>
            <a:ext cx="2143140" cy="2594499"/>
          </a:xfrm>
          <a:prstGeom prst="rect">
            <a:avLst/>
          </a:prstGeom>
          <a:noFill/>
        </p:spPr>
      </p:pic>
      <p:pic>
        <p:nvPicPr>
          <p:cNvPr id="24578" name="Picture 2" descr="D:\Moji dokumenti\stručni skupovi\Karlovac2023\5 listova\Sorbusx-204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60" y="1142984"/>
            <a:ext cx="2132594" cy="228601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00100" y="3500438"/>
            <a:ext cx="903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rgbClr val="C00000"/>
                </a:solidFill>
              </a:rPr>
              <a:t>List 239</a:t>
            </a:r>
            <a:endParaRPr lang="hr-HR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86050" y="3500438"/>
            <a:ext cx="911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rgbClr val="C00000"/>
                </a:solidFill>
              </a:rPr>
              <a:t>List 204</a:t>
            </a:r>
            <a:endParaRPr lang="hr-HR" b="1" dirty="0">
              <a:solidFill>
                <a:srgbClr val="C0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 flipH="1">
            <a:off x="428596" y="857232"/>
            <a:ext cx="4000528" cy="33575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TextBox 8"/>
          <p:cNvSpPr txBox="1"/>
          <p:nvPr/>
        </p:nvSpPr>
        <p:spPr>
          <a:xfrm>
            <a:off x="1714480" y="500042"/>
            <a:ext cx="1274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rgbClr val="C00000"/>
                </a:solidFill>
              </a:rPr>
              <a:t>1. SKUPINA</a:t>
            </a:r>
            <a:endParaRPr lang="hr-HR" b="1" dirty="0">
              <a:solidFill>
                <a:srgbClr val="C00000"/>
              </a:solidFill>
            </a:endParaRPr>
          </a:p>
        </p:txBody>
      </p:sp>
      <p:pic>
        <p:nvPicPr>
          <p:cNvPr id="24579" name="Picture 3" descr="D:\Moji dokumenti\stručni skupovi\Karlovac2023\5 listova\Sorbusx-123.T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1428736"/>
            <a:ext cx="1620763" cy="1928826"/>
          </a:xfrm>
          <a:prstGeom prst="rect">
            <a:avLst/>
          </a:prstGeom>
          <a:noFill/>
        </p:spPr>
      </p:pic>
      <p:pic>
        <p:nvPicPr>
          <p:cNvPr id="24580" name="Picture 4" descr="D:\Moji dokumenti\stručni skupovi\Karlovac2023\5 listova\Sorbusx-44.T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00610" y="1382007"/>
            <a:ext cx="1586166" cy="1904117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5143504" y="3429000"/>
            <a:ext cx="911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rgbClr val="C00000"/>
                </a:solidFill>
              </a:rPr>
              <a:t>List 123</a:t>
            </a:r>
            <a:endParaRPr lang="hr-HR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58016" y="3429000"/>
            <a:ext cx="794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rgbClr val="C00000"/>
                </a:solidFill>
              </a:rPr>
              <a:t>List 44</a:t>
            </a:r>
            <a:endParaRPr lang="hr-HR" b="1" dirty="0">
              <a:solidFill>
                <a:srgbClr val="C0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flipH="1">
            <a:off x="4643438" y="928670"/>
            <a:ext cx="4000528" cy="33575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5" name="TextBox 14"/>
          <p:cNvSpPr txBox="1"/>
          <p:nvPr/>
        </p:nvSpPr>
        <p:spPr>
          <a:xfrm>
            <a:off x="6000760" y="571480"/>
            <a:ext cx="1274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rgbClr val="C00000"/>
                </a:solidFill>
              </a:rPr>
              <a:t>2. SKUPINA</a:t>
            </a:r>
            <a:endParaRPr lang="hr-HR" b="1" dirty="0">
              <a:solidFill>
                <a:srgbClr val="C00000"/>
              </a:solidFill>
            </a:endParaRPr>
          </a:p>
        </p:txBody>
      </p:sp>
      <p:pic>
        <p:nvPicPr>
          <p:cNvPr id="24581" name="Picture 5" descr="D:\Moji dokumenti\stručni skupovi\Karlovac2023\5 listova\Sorbusx-115.T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00430" y="3929066"/>
            <a:ext cx="1928825" cy="2756822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4000496" y="6357958"/>
            <a:ext cx="911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rgbClr val="C00000"/>
                </a:solidFill>
              </a:rPr>
              <a:t>List 115</a:t>
            </a:r>
            <a:endParaRPr lang="hr-HR" b="1" dirty="0">
              <a:solidFill>
                <a:srgbClr val="C0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 flipH="1">
            <a:off x="2500298" y="4000504"/>
            <a:ext cx="4000528" cy="27146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9" name="TextBox 18"/>
          <p:cNvSpPr txBox="1"/>
          <p:nvPr/>
        </p:nvSpPr>
        <p:spPr>
          <a:xfrm>
            <a:off x="3857620" y="3643314"/>
            <a:ext cx="1274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rgbClr val="C00000"/>
                </a:solidFill>
              </a:rPr>
              <a:t>3. SKUPINA</a:t>
            </a:r>
            <a:endParaRPr lang="hr-HR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1" descr="C:\Users\Damir\Desktop\4 skupin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428736"/>
            <a:ext cx="2776323" cy="472124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000364" y="928670"/>
            <a:ext cx="3216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rgbClr val="C00000"/>
                </a:solidFill>
              </a:rPr>
              <a:t>4. SKUPINA – najčešći oblik lista</a:t>
            </a:r>
            <a:endParaRPr lang="hr-HR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71472" y="1214422"/>
          <a:ext cx="8001057" cy="2571768"/>
        </p:xfrm>
        <a:graphic>
          <a:graphicData uri="http://schemas.openxmlformats.org/drawingml/2006/table">
            <a:tbl>
              <a:tblPr/>
              <a:tblGrid>
                <a:gridCol w="2667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70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70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572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800" dirty="0">
                          <a:latin typeface="Times New Roman"/>
                          <a:ea typeface="Times New Roman"/>
                        </a:rPr>
                        <a:t>NAŠE SKUPINE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800" dirty="0">
                          <a:latin typeface="Times New Roman"/>
                          <a:ea typeface="Times New Roman"/>
                        </a:rPr>
                        <a:t>BILJKA BROJ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800">
                          <a:latin typeface="Times New Roman"/>
                          <a:ea typeface="Times New Roman"/>
                        </a:rPr>
                        <a:t>POZNATE SKUPINE IZ LITERATURE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86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800">
                          <a:latin typeface="Times New Roman"/>
                          <a:ea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800" dirty="0">
                          <a:latin typeface="Times New Roman"/>
                          <a:ea typeface="Times New Roman"/>
                        </a:rPr>
                        <a:t>239, 204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800" dirty="0">
                          <a:latin typeface="Times New Roman"/>
                          <a:ea typeface="Times New Roman"/>
                        </a:rPr>
                        <a:t>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86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8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8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123, 44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8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NOVI VARIJETET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86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800">
                          <a:latin typeface="Times New Roman"/>
                          <a:ea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800">
                          <a:latin typeface="Times New Roman"/>
                          <a:ea typeface="Times New Roman"/>
                        </a:rPr>
                        <a:t>115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800" dirty="0">
                          <a:latin typeface="Times New Roman"/>
                          <a:ea typeface="Times New Roman"/>
                        </a:rPr>
                        <a:t>F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86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800">
                          <a:latin typeface="Times New Roman"/>
                          <a:ea typeface="Times New Roman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800">
                          <a:latin typeface="Times New Roman"/>
                          <a:ea typeface="Times New Roman"/>
                        </a:rPr>
                        <a:t>OSTALI LISTOVI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800" dirty="0">
                          <a:latin typeface="Times New Roman"/>
                          <a:ea typeface="Times New Roman"/>
                        </a:rPr>
                        <a:t>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414338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b="1" dirty="0" smtClean="0"/>
              <a:t>• </a:t>
            </a:r>
            <a:r>
              <a:rPr lang="hr-HR" dirty="0" smtClean="0"/>
              <a:t>Dva morfološka oblika lista (239, 204) pripadaju u skupinu 1 i poznati su iz literature kao </a:t>
            </a:r>
            <a:r>
              <a:rPr lang="hr-HR" i="1" dirty="0" smtClean="0"/>
              <a:t>S x </a:t>
            </a:r>
            <a:r>
              <a:rPr lang="hr-HR" i="1" dirty="0" err="1" smtClean="0"/>
              <a:t>pinnatifida</a:t>
            </a:r>
            <a:r>
              <a:rPr lang="hr-HR" i="1" dirty="0" smtClean="0"/>
              <a:t> </a:t>
            </a:r>
            <a:r>
              <a:rPr lang="hr-HR" dirty="0" smtClean="0"/>
              <a:t>(skupina E). U 3 skupini (115) je također riječ o </a:t>
            </a:r>
            <a:r>
              <a:rPr lang="hr-HR" i="1" dirty="0" smtClean="0"/>
              <a:t>S. x </a:t>
            </a:r>
            <a:r>
              <a:rPr lang="hr-HR" i="1" dirty="0" err="1" smtClean="0"/>
              <a:t>pinnatifida</a:t>
            </a:r>
            <a:r>
              <a:rPr lang="hr-HR" i="1" dirty="0" smtClean="0"/>
              <a:t> </a:t>
            </a:r>
            <a:r>
              <a:rPr lang="hr-HR" dirty="0" smtClean="0"/>
              <a:t>(skupina F) dok svi ostali listovi iz skupine 4 pripadaju u poznatu skupinu B, biljke iz prirode.</a:t>
            </a:r>
            <a:endParaRPr lang="hr-HR" dirty="0"/>
          </a:p>
        </p:txBody>
      </p:sp>
      <p:sp>
        <p:nvSpPr>
          <p:cNvPr id="6" name="TextBox 5"/>
          <p:cNvSpPr txBox="1"/>
          <p:nvPr/>
        </p:nvSpPr>
        <p:spPr>
          <a:xfrm>
            <a:off x="0" y="5429264"/>
            <a:ext cx="9143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b="1" dirty="0" smtClean="0"/>
              <a:t>• </a:t>
            </a:r>
            <a:r>
              <a:rPr lang="hr-HR" b="1" u="sng" dirty="0" smtClean="0"/>
              <a:t>Listove iz skupine 2 (123, 44) nismo mogli usporediti s poznatima iz literature i na osnovu toga možemo reći kako se radi o </a:t>
            </a:r>
            <a:r>
              <a:rPr lang="hr-HR" b="1" u="sng" dirty="0" smtClean="0">
                <a:solidFill>
                  <a:srgbClr val="FF0000"/>
                </a:solidFill>
              </a:rPr>
              <a:t>novom varijetetu </a:t>
            </a:r>
            <a:r>
              <a:rPr lang="hr-HR" b="1" u="sng" dirty="0" smtClean="0"/>
              <a:t>prema morfološkim značajkama listova. Da bih to potvrdili potrebna su daljnja višegodišnja znanstvena istraživanja.</a:t>
            </a:r>
            <a:endParaRPr lang="hr-HR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5720" y="357166"/>
            <a:ext cx="1193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hr-HR" b="1" dirty="0" smtClean="0">
                <a:solidFill>
                  <a:srgbClr val="FF0000"/>
                </a:solidFill>
              </a:rPr>
              <a:t>ZAKLJUČCI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000108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r-HR" b="1" dirty="0" smtClean="0"/>
              <a:t>1. Od sakupljenog sjemena jarebike, n</a:t>
            </a:r>
            <a:r>
              <a:rPr lang="en-GB" b="1" dirty="0" smtClean="0"/>
              <a:t>a </a:t>
            </a:r>
            <a:r>
              <a:rPr lang="en-GB" b="1" dirty="0" err="1" smtClean="0"/>
              <a:t>kraju</a:t>
            </a:r>
            <a:r>
              <a:rPr lang="en-GB" b="1" dirty="0" smtClean="0"/>
              <a:t> </a:t>
            </a:r>
            <a:r>
              <a:rPr lang="en-GB" b="1" dirty="0" err="1" smtClean="0"/>
              <a:t>druge</a:t>
            </a:r>
            <a:r>
              <a:rPr lang="en-GB" b="1" dirty="0" smtClean="0"/>
              <a:t> </a:t>
            </a:r>
            <a:r>
              <a:rPr lang="en-GB" b="1" dirty="0" err="1" smtClean="0"/>
              <a:t>vegetacije</a:t>
            </a:r>
            <a:r>
              <a:rPr lang="en-GB" b="1" dirty="0" smtClean="0"/>
              <a:t> </a:t>
            </a:r>
            <a:r>
              <a:rPr lang="hr-HR" b="1" dirty="0" smtClean="0"/>
              <a:t>(2+0) dobiveno </a:t>
            </a:r>
            <a:r>
              <a:rPr lang="en-GB" b="1" dirty="0" err="1" smtClean="0"/>
              <a:t>je</a:t>
            </a:r>
            <a:r>
              <a:rPr lang="en-GB" b="1" dirty="0" smtClean="0"/>
              <a:t> 67,42 % </a:t>
            </a:r>
            <a:r>
              <a:rPr lang="en-GB" b="1" dirty="0" err="1" smtClean="0"/>
              <a:t>sadnica</a:t>
            </a:r>
            <a:r>
              <a:rPr lang="en-GB" b="1" dirty="0" smtClean="0"/>
              <a:t> s </a:t>
            </a:r>
            <a:r>
              <a:rPr lang="en-GB" b="1" dirty="0" err="1" smtClean="0"/>
              <a:t>tipičnim</a:t>
            </a:r>
            <a:r>
              <a:rPr lang="en-GB" b="1" dirty="0" smtClean="0"/>
              <a:t> </a:t>
            </a:r>
            <a:r>
              <a:rPr lang="en-GB" b="1" dirty="0" err="1" smtClean="0"/>
              <a:t>listom</a:t>
            </a:r>
            <a:r>
              <a:rPr lang="en-GB" b="1" dirty="0" smtClean="0"/>
              <a:t> za </a:t>
            </a:r>
            <a:r>
              <a:rPr lang="en-GB" b="1" dirty="0" err="1" smtClean="0"/>
              <a:t>jarebiku</a:t>
            </a:r>
            <a:r>
              <a:rPr lang="en-GB" b="1" dirty="0" smtClean="0"/>
              <a:t> </a:t>
            </a:r>
            <a:r>
              <a:rPr lang="en-GB" b="1" dirty="0" err="1" smtClean="0"/>
              <a:t>i</a:t>
            </a:r>
            <a:r>
              <a:rPr lang="en-GB" b="1" dirty="0" smtClean="0"/>
              <a:t> 32,58 % </a:t>
            </a:r>
            <a:r>
              <a:rPr lang="en-GB" b="1" dirty="0" err="1" smtClean="0"/>
              <a:t>hibridnih</a:t>
            </a:r>
            <a:r>
              <a:rPr lang="en-GB" b="1" dirty="0" smtClean="0"/>
              <a:t> </a:t>
            </a:r>
            <a:r>
              <a:rPr lang="en-GB" b="1" dirty="0" err="1" smtClean="0"/>
              <a:t>sadnica</a:t>
            </a:r>
            <a:r>
              <a:rPr lang="en-GB" b="1" dirty="0" smtClean="0"/>
              <a:t> s </a:t>
            </a:r>
            <a:r>
              <a:rPr lang="en-GB" b="1" dirty="0" err="1" smtClean="0"/>
              <a:t>različitim</a:t>
            </a:r>
            <a:r>
              <a:rPr lang="en-GB" b="1" dirty="0" smtClean="0"/>
              <a:t> </a:t>
            </a:r>
            <a:r>
              <a:rPr lang="en-GB" b="1" dirty="0" err="1" smtClean="0"/>
              <a:t>oblicima</a:t>
            </a:r>
            <a:r>
              <a:rPr lang="en-GB" b="1" dirty="0" smtClean="0"/>
              <a:t> </a:t>
            </a:r>
            <a:r>
              <a:rPr lang="en-GB" b="1" dirty="0" err="1" smtClean="0"/>
              <a:t>lišća</a:t>
            </a:r>
            <a:r>
              <a:rPr lang="en-GB" b="1" dirty="0" smtClean="0"/>
              <a:t>.</a:t>
            </a:r>
            <a:endParaRPr lang="hr-HR" b="1" dirty="0"/>
          </a:p>
        </p:txBody>
      </p:sp>
      <p:sp>
        <p:nvSpPr>
          <p:cNvPr id="6" name="Rectangle 5"/>
          <p:cNvSpPr/>
          <p:nvPr/>
        </p:nvSpPr>
        <p:spPr>
          <a:xfrm>
            <a:off x="0" y="1857364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r-HR" b="1" dirty="0" smtClean="0"/>
              <a:t>2. </a:t>
            </a:r>
            <a:r>
              <a:rPr lang="en-GB" b="1" dirty="0" err="1" smtClean="0"/>
              <a:t>Utvrđena</a:t>
            </a:r>
            <a:r>
              <a:rPr lang="en-GB" b="1" dirty="0" smtClean="0"/>
              <a:t> </a:t>
            </a:r>
            <a:r>
              <a:rPr lang="en-GB" b="1" dirty="0" err="1" smtClean="0"/>
              <a:t>je</a:t>
            </a:r>
            <a:r>
              <a:rPr lang="en-GB" b="1" dirty="0" smtClean="0"/>
              <a:t> </a:t>
            </a:r>
            <a:r>
              <a:rPr lang="en-GB" b="1" dirty="0" err="1" smtClean="0"/>
              <a:t>statistički</a:t>
            </a:r>
            <a:r>
              <a:rPr lang="en-GB" b="1" dirty="0" smtClean="0"/>
              <a:t> </a:t>
            </a:r>
            <a:r>
              <a:rPr lang="en-GB" b="1" dirty="0" err="1" smtClean="0"/>
              <a:t>značajna</a:t>
            </a:r>
            <a:r>
              <a:rPr lang="en-GB" b="1" dirty="0" smtClean="0"/>
              <a:t> </a:t>
            </a:r>
            <a:r>
              <a:rPr lang="en-GB" b="1" dirty="0" err="1" smtClean="0"/>
              <a:t>razlika</a:t>
            </a:r>
            <a:r>
              <a:rPr lang="en-GB" b="1" dirty="0" smtClean="0"/>
              <a:t> u </a:t>
            </a:r>
            <a:r>
              <a:rPr lang="en-GB" b="1" dirty="0" err="1" smtClean="0"/>
              <a:t>visinama</a:t>
            </a:r>
            <a:r>
              <a:rPr lang="en-GB" b="1" dirty="0" smtClean="0"/>
              <a:t> </a:t>
            </a:r>
            <a:r>
              <a:rPr lang="en-GB" b="1" dirty="0" err="1" smtClean="0"/>
              <a:t>i</a:t>
            </a:r>
            <a:r>
              <a:rPr lang="en-GB" b="1" dirty="0" smtClean="0"/>
              <a:t> H/D </a:t>
            </a:r>
            <a:r>
              <a:rPr lang="en-GB" b="1" dirty="0" err="1" smtClean="0"/>
              <a:t>između</a:t>
            </a:r>
            <a:r>
              <a:rPr lang="en-GB" b="1" dirty="0" smtClean="0"/>
              <a:t> </a:t>
            </a:r>
            <a:r>
              <a:rPr lang="en-GB" b="1" dirty="0" err="1" smtClean="0"/>
              <a:t>jarebike</a:t>
            </a:r>
            <a:r>
              <a:rPr lang="en-GB" b="1" dirty="0" smtClean="0"/>
              <a:t> </a:t>
            </a:r>
            <a:r>
              <a:rPr lang="en-GB" b="1" dirty="0" err="1" smtClean="0"/>
              <a:t>i</a:t>
            </a:r>
            <a:r>
              <a:rPr lang="en-GB" b="1" dirty="0" smtClean="0"/>
              <a:t> </a:t>
            </a:r>
            <a:r>
              <a:rPr lang="en-GB" b="1" dirty="0" err="1" smtClean="0"/>
              <a:t>hibrida</a:t>
            </a:r>
            <a:r>
              <a:rPr lang="en-GB" b="1" dirty="0" smtClean="0"/>
              <a:t>.</a:t>
            </a:r>
            <a:r>
              <a:rPr lang="hr-HR" b="1" dirty="0" smtClean="0"/>
              <a:t> Sadnice jarebike su više i</a:t>
            </a:r>
            <a:r>
              <a:rPr lang="en-GB" b="1" dirty="0" smtClean="0"/>
              <a:t> </a:t>
            </a:r>
            <a:r>
              <a:rPr lang="hr-HR" b="1" dirty="0" smtClean="0"/>
              <a:t>vitkije od hibrida. Nije utvrđen </a:t>
            </a:r>
            <a:r>
              <a:rPr lang="hr-HR" b="1" dirty="0" err="1" smtClean="0"/>
              <a:t>heterozis</a:t>
            </a:r>
            <a:r>
              <a:rPr lang="hr-HR" b="1" dirty="0" smtClean="0"/>
              <a:t> kod hibrida u početnoj fazi rasta.</a:t>
            </a:r>
            <a:endParaRPr lang="hr-HR" b="1" dirty="0"/>
          </a:p>
        </p:txBody>
      </p:sp>
      <p:sp>
        <p:nvSpPr>
          <p:cNvPr id="7" name="Rectangle 6"/>
          <p:cNvSpPr/>
          <p:nvPr/>
        </p:nvSpPr>
        <p:spPr>
          <a:xfrm>
            <a:off x="0" y="2786058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r-HR" b="1" dirty="0" smtClean="0"/>
              <a:t>3. </a:t>
            </a:r>
            <a:r>
              <a:rPr lang="en-GB" b="1" dirty="0" err="1" smtClean="0"/>
              <a:t>Korelacija</a:t>
            </a:r>
            <a:r>
              <a:rPr lang="en-GB" b="1" dirty="0" smtClean="0"/>
              <a:t> </a:t>
            </a:r>
            <a:r>
              <a:rPr lang="en-GB" b="1" dirty="0" err="1" smtClean="0"/>
              <a:t>između</a:t>
            </a:r>
            <a:r>
              <a:rPr lang="en-GB" b="1" dirty="0" smtClean="0"/>
              <a:t> </a:t>
            </a:r>
            <a:r>
              <a:rPr lang="en-GB" b="1" dirty="0" err="1" smtClean="0"/>
              <a:t>visina</a:t>
            </a:r>
            <a:r>
              <a:rPr lang="en-GB" b="1" dirty="0" smtClean="0"/>
              <a:t> </a:t>
            </a:r>
            <a:r>
              <a:rPr lang="en-GB" b="1" dirty="0" err="1" smtClean="0"/>
              <a:t>i</a:t>
            </a:r>
            <a:r>
              <a:rPr lang="en-GB" b="1" dirty="0" smtClean="0"/>
              <a:t> </a:t>
            </a:r>
            <a:r>
              <a:rPr lang="en-GB" b="1" dirty="0" err="1" smtClean="0"/>
              <a:t>promjera</a:t>
            </a:r>
            <a:r>
              <a:rPr lang="en-GB" b="1" dirty="0" smtClean="0"/>
              <a:t> </a:t>
            </a:r>
            <a:r>
              <a:rPr lang="en-GB" b="1" dirty="0" err="1" smtClean="0"/>
              <a:t>vrata</a:t>
            </a:r>
            <a:r>
              <a:rPr lang="en-GB" b="1" dirty="0" smtClean="0"/>
              <a:t> </a:t>
            </a:r>
            <a:r>
              <a:rPr lang="en-GB" b="1" dirty="0" err="1" smtClean="0"/>
              <a:t>korijena</a:t>
            </a:r>
            <a:r>
              <a:rPr lang="en-GB" b="1" dirty="0" smtClean="0"/>
              <a:t> </a:t>
            </a:r>
            <a:r>
              <a:rPr lang="en-GB" b="1" dirty="0" err="1" smtClean="0"/>
              <a:t>hibrida</a:t>
            </a:r>
            <a:r>
              <a:rPr lang="en-GB" b="1" dirty="0" smtClean="0"/>
              <a:t> </a:t>
            </a:r>
            <a:r>
              <a:rPr lang="en-GB" b="1" dirty="0" err="1" smtClean="0"/>
              <a:t>iznosila</a:t>
            </a:r>
            <a:r>
              <a:rPr lang="en-GB" b="1" dirty="0" smtClean="0"/>
              <a:t> </a:t>
            </a:r>
            <a:r>
              <a:rPr lang="en-GB" b="1" dirty="0" err="1" smtClean="0"/>
              <a:t>je</a:t>
            </a:r>
            <a:r>
              <a:rPr lang="en-GB" b="1" dirty="0" smtClean="0"/>
              <a:t> 0,79 a </a:t>
            </a:r>
            <a:r>
              <a:rPr lang="en-GB" b="1" dirty="0" err="1" smtClean="0"/>
              <a:t>između</a:t>
            </a:r>
            <a:r>
              <a:rPr lang="en-GB" b="1" dirty="0" smtClean="0"/>
              <a:t> </a:t>
            </a:r>
            <a:r>
              <a:rPr lang="en-GB" b="1" dirty="0" err="1" smtClean="0"/>
              <a:t>visina</a:t>
            </a:r>
            <a:r>
              <a:rPr lang="en-GB" b="1" dirty="0" smtClean="0"/>
              <a:t> </a:t>
            </a:r>
            <a:r>
              <a:rPr lang="en-GB" b="1" dirty="0" err="1" smtClean="0"/>
              <a:t>i</a:t>
            </a:r>
            <a:r>
              <a:rPr lang="en-GB" b="1" dirty="0" smtClean="0"/>
              <a:t> </a:t>
            </a:r>
            <a:r>
              <a:rPr lang="en-GB" b="1" dirty="0" err="1" smtClean="0"/>
              <a:t>koeficijenta</a:t>
            </a:r>
            <a:r>
              <a:rPr lang="en-GB" b="1" dirty="0" smtClean="0"/>
              <a:t> </a:t>
            </a:r>
            <a:r>
              <a:rPr lang="en-GB" b="1" dirty="0" err="1" smtClean="0"/>
              <a:t>vitkosti</a:t>
            </a:r>
            <a:r>
              <a:rPr lang="en-GB" b="1" dirty="0" smtClean="0"/>
              <a:t> 0,49. </a:t>
            </a:r>
            <a:endParaRPr lang="hr-HR" b="1" dirty="0"/>
          </a:p>
        </p:txBody>
      </p:sp>
      <p:sp>
        <p:nvSpPr>
          <p:cNvPr id="8" name="Rectangle 7"/>
          <p:cNvSpPr/>
          <p:nvPr/>
        </p:nvSpPr>
        <p:spPr>
          <a:xfrm>
            <a:off x="0" y="3643314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r-HR" b="1" dirty="0" smtClean="0"/>
              <a:t>4. </a:t>
            </a:r>
            <a:r>
              <a:rPr lang="en-US" b="1" dirty="0" smtClean="0"/>
              <a:t>Na </a:t>
            </a:r>
            <a:r>
              <a:rPr lang="en-US" b="1" dirty="0" err="1" smtClean="0"/>
              <a:t>temelju</a:t>
            </a:r>
            <a:r>
              <a:rPr lang="en-US" b="1" dirty="0" smtClean="0"/>
              <a:t> </a:t>
            </a:r>
            <a:r>
              <a:rPr lang="en-US" b="1" dirty="0" err="1" smtClean="0"/>
              <a:t>Euklidijskih</a:t>
            </a:r>
            <a:r>
              <a:rPr lang="en-US" b="1" dirty="0" smtClean="0"/>
              <a:t> </a:t>
            </a:r>
            <a:r>
              <a:rPr lang="en-US" b="1" dirty="0" err="1" smtClean="0"/>
              <a:t>udaljenjosti</a:t>
            </a:r>
            <a:r>
              <a:rPr lang="en-US" b="1" dirty="0" smtClean="0"/>
              <a:t> za 10 </a:t>
            </a:r>
            <a:r>
              <a:rPr lang="en-US" b="1" dirty="0" err="1" smtClean="0"/>
              <a:t>morfoloških</a:t>
            </a:r>
            <a:r>
              <a:rPr lang="en-US" b="1" dirty="0" smtClean="0"/>
              <a:t> </a:t>
            </a:r>
            <a:r>
              <a:rPr lang="en-US" b="1" dirty="0" err="1" smtClean="0"/>
              <a:t>varijabli</a:t>
            </a:r>
            <a:r>
              <a:rPr lang="en-US" b="1" dirty="0" smtClean="0"/>
              <a:t> </a:t>
            </a:r>
            <a:r>
              <a:rPr lang="en-US" b="1" dirty="0" err="1" smtClean="0"/>
              <a:t>lišća</a:t>
            </a:r>
            <a:r>
              <a:rPr lang="hr-HR" b="1" dirty="0" smtClean="0"/>
              <a:t> mogu se izdvojiti četiri skupine genotipova </a:t>
            </a:r>
            <a:r>
              <a:rPr lang="hr-HR" b="1" i="1" dirty="0" smtClean="0"/>
              <a:t>S. </a:t>
            </a:r>
            <a:r>
              <a:rPr lang="hr-HR" b="1" i="1" dirty="0" err="1" smtClean="0"/>
              <a:t>thuringiaca</a:t>
            </a:r>
            <a:r>
              <a:rPr lang="hr-HR" b="1" i="1" dirty="0" smtClean="0"/>
              <a:t> . </a:t>
            </a:r>
            <a:r>
              <a:rPr lang="hr-HR" b="1" dirty="0" smtClean="0"/>
              <a:t>Dva morfološka oblika lista pripadaju u skupinu 1 i poznati su iz literature kao </a:t>
            </a:r>
            <a:r>
              <a:rPr lang="hr-HR" b="1" i="1" dirty="0" smtClean="0"/>
              <a:t>S x </a:t>
            </a:r>
            <a:r>
              <a:rPr lang="hr-HR" b="1" i="1" dirty="0" err="1" smtClean="0"/>
              <a:t>pinnatifida</a:t>
            </a:r>
            <a:r>
              <a:rPr lang="hr-HR" b="1" dirty="0" smtClean="0"/>
              <a:t>. U 3 skupini je također riječ o </a:t>
            </a:r>
            <a:r>
              <a:rPr lang="hr-HR" b="1" i="1" dirty="0" smtClean="0"/>
              <a:t>S x </a:t>
            </a:r>
            <a:r>
              <a:rPr lang="hr-HR" b="1" i="1" dirty="0" err="1" smtClean="0"/>
              <a:t>pinnatifida</a:t>
            </a:r>
            <a:r>
              <a:rPr lang="hr-HR" b="1" i="1" dirty="0" smtClean="0"/>
              <a:t> </a:t>
            </a:r>
            <a:r>
              <a:rPr lang="hr-HR" b="1" dirty="0" smtClean="0"/>
              <a:t>dok svi ostali listovi iz skupine 4 pripadaju u poznatu skupinu B a to su biljke iz prirode.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5143512"/>
            <a:ext cx="9143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b="1" dirty="0" smtClean="0"/>
              <a:t>5. Listove iz skupine 2 nismo mogli usporediti s poznatima iz literature i na osnovu toga možemo reći kako se radi o novom varijetetu prema morfološkim značajkama listova. Da bih to potvrdili potrebna su daljnja višegodišnja znanstvena istraživanja.</a:t>
            </a:r>
            <a:endParaRPr lang="hr-H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13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1142984"/>
            <a:ext cx="9144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hr-HR" sz="4800" b="1" dirty="0" smtClean="0">
                <a:ln w="11430"/>
                <a:solidFill>
                  <a:srgbClr val="92D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HVALA VAM NA POZORNOSTI !</a:t>
            </a:r>
            <a:endParaRPr lang="en-US" sz="4800" b="1" cap="none" spc="0" dirty="0">
              <a:ln w="11430"/>
              <a:solidFill>
                <a:srgbClr val="92D05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43240" y="5143512"/>
            <a:ext cx="320331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hr-HR" sz="2000" b="1" u="sng" dirty="0" smtClean="0">
                <a:solidFill>
                  <a:schemeClr val="bg1"/>
                </a:solidFill>
              </a:rPr>
              <a:t>Pitanja na kontakt:</a:t>
            </a:r>
          </a:p>
          <a:p>
            <a:pPr algn="ctr"/>
            <a:endParaRPr lang="hr-HR" sz="2000" b="1" u="sng" dirty="0" smtClean="0">
              <a:solidFill>
                <a:schemeClr val="bg1"/>
              </a:solidFill>
            </a:endParaRPr>
          </a:p>
          <a:p>
            <a:pPr algn="ctr"/>
            <a:r>
              <a:rPr lang="hr-HR" sz="2000" b="1" dirty="0" err="1" smtClean="0">
                <a:solidFill>
                  <a:schemeClr val="bg1"/>
                </a:solidFill>
              </a:rPr>
              <a:t>drvodelic.damir</a:t>
            </a:r>
            <a:r>
              <a:rPr lang="hr-HR" sz="2000" b="1" dirty="0" smtClean="0">
                <a:solidFill>
                  <a:schemeClr val="bg1"/>
                </a:solidFill>
              </a:rPr>
              <a:t>@</a:t>
            </a:r>
            <a:r>
              <a:rPr lang="hr-HR" sz="2000" b="1" dirty="0" err="1" smtClean="0">
                <a:solidFill>
                  <a:schemeClr val="bg1"/>
                </a:solidFill>
              </a:rPr>
              <a:t>gmail.com</a:t>
            </a:r>
            <a:endParaRPr lang="hr-HR" sz="2000" b="1" dirty="0" smtClean="0">
              <a:solidFill>
                <a:schemeClr val="bg1"/>
              </a:solidFill>
            </a:endParaRPr>
          </a:p>
          <a:p>
            <a:pPr algn="ctr"/>
            <a:r>
              <a:rPr lang="hr-HR" sz="2000" b="1" dirty="0" err="1" smtClean="0">
                <a:solidFill>
                  <a:schemeClr val="bg1"/>
                </a:solidFill>
              </a:rPr>
              <a:t>ddrvodelic</a:t>
            </a:r>
            <a:r>
              <a:rPr lang="hr-HR" sz="2000" b="1" dirty="0" smtClean="0">
                <a:solidFill>
                  <a:schemeClr val="bg1"/>
                </a:solidFill>
              </a:rPr>
              <a:t>@</a:t>
            </a:r>
            <a:r>
              <a:rPr lang="hr-HR" sz="2000" b="1" dirty="0" err="1" smtClean="0">
                <a:solidFill>
                  <a:schemeClr val="bg1"/>
                </a:solidFill>
              </a:rPr>
              <a:t>inet.hr</a:t>
            </a:r>
            <a:endParaRPr lang="hr-HR" sz="20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610683"/>
            <a:ext cx="9144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r-HR" b="1" dirty="0" smtClean="0"/>
              <a:t>Mjesto prvog objavljivanja: </a:t>
            </a:r>
            <a:r>
              <a:rPr lang="hr-HR" dirty="0" smtClean="0"/>
              <a:t>dvojbeno</a:t>
            </a:r>
          </a:p>
          <a:p>
            <a:pPr algn="just"/>
            <a:r>
              <a:rPr lang="hr-HR" b="1" dirty="0" smtClean="0"/>
              <a:t>Roditeljske svojte: </a:t>
            </a:r>
            <a:r>
              <a:rPr lang="hr-HR" i="1" dirty="0" err="1" smtClean="0"/>
              <a:t>Sorbus</a:t>
            </a:r>
            <a:r>
              <a:rPr lang="hr-HR" i="1" dirty="0" smtClean="0"/>
              <a:t> </a:t>
            </a:r>
            <a:r>
              <a:rPr lang="hr-HR" i="1" dirty="0" err="1" smtClean="0"/>
              <a:t>aucuparia</a:t>
            </a:r>
            <a:r>
              <a:rPr lang="hr-HR" i="1" dirty="0" smtClean="0"/>
              <a:t> </a:t>
            </a:r>
            <a:r>
              <a:rPr lang="hr-HR" dirty="0" smtClean="0"/>
              <a:t>L. x </a:t>
            </a:r>
            <a:r>
              <a:rPr lang="hr-HR" i="1" dirty="0" err="1" smtClean="0"/>
              <a:t>Sorbus</a:t>
            </a:r>
            <a:r>
              <a:rPr lang="hr-HR" i="1" dirty="0" smtClean="0"/>
              <a:t> </a:t>
            </a:r>
            <a:r>
              <a:rPr lang="hr-HR" i="1" dirty="0" err="1" smtClean="0"/>
              <a:t>aria</a:t>
            </a:r>
            <a:r>
              <a:rPr lang="hr-HR" i="1" dirty="0" smtClean="0"/>
              <a:t> </a:t>
            </a:r>
            <a:r>
              <a:rPr lang="hr-HR" dirty="0" smtClean="0"/>
              <a:t>(L.) </a:t>
            </a:r>
            <a:r>
              <a:rPr lang="hr-HR" dirty="0" err="1" smtClean="0"/>
              <a:t>Cranz</a:t>
            </a:r>
            <a:endParaRPr lang="hr-HR" dirty="0" smtClean="0"/>
          </a:p>
          <a:p>
            <a:pPr algn="just"/>
            <a:r>
              <a:rPr lang="hr-HR" b="1" dirty="0" smtClean="0"/>
              <a:t>Sinonimi: </a:t>
            </a:r>
            <a:r>
              <a:rPr lang="hr-HR" i="1" dirty="0" err="1" smtClean="0"/>
              <a:t>Pyrus</a:t>
            </a:r>
            <a:r>
              <a:rPr lang="hr-HR" i="1" dirty="0" smtClean="0"/>
              <a:t> </a:t>
            </a:r>
            <a:r>
              <a:rPr lang="hr-HR" i="1" dirty="0" err="1" smtClean="0"/>
              <a:t>pinnatifida</a:t>
            </a:r>
            <a:r>
              <a:rPr lang="hr-HR" i="1" dirty="0" smtClean="0"/>
              <a:t> </a:t>
            </a:r>
            <a:r>
              <a:rPr lang="hr-HR" dirty="0" err="1" smtClean="0"/>
              <a:t>Ehrh</a:t>
            </a:r>
            <a:r>
              <a:rPr lang="hr-HR" dirty="0" smtClean="0"/>
              <a:t>. (</a:t>
            </a:r>
            <a:r>
              <a:rPr lang="hr-HR" dirty="0" err="1" smtClean="0"/>
              <a:t>Plantag</a:t>
            </a:r>
            <a:r>
              <a:rPr lang="hr-HR" dirty="0" smtClean="0"/>
              <a:t>. p. 22; ex ej. </a:t>
            </a:r>
            <a:r>
              <a:rPr lang="hr-HR" dirty="0" err="1" smtClean="0"/>
              <a:t>Beitr</a:t>
            </a:r>
            <a:r>
              <a:rPr lang="hr-HR" dirty="0" smtClean="0"/>
              <a:t>. vi. 93.), </a:t>
            </a:r>
            <a:r>
              <a:rPr lang="hr-HR" i="1" dirty="0" smtClean="0"/>
              <a:t>P. </a:t>
            </a:r>
            <a:r>
              <a:rPr lang="hr-HR" i="1" dirty="0" err="1" smtClean="0"/>
              <a:t>pinnatifida</a:t>
            </a:r>
            <a:r>
              <a:rPr lang="hr-HR" i="1" dirty="0" smtClean="0"/>
              <a:t> </a:t>
            </a:r>
            <a:r>
              <a:rPr lang="hr-HR" dirty="0" err="1" smtClean="0"/>
              <a:t>Sm</a:t>
            </a:r>
            <a:r>
              <a:rPr lang="hr-HR" dirty="0" smtClean="0"/>
              <a:t>. (</a:t>
            </a:r>
            <a:r>
              <a:rPr lang="hr-HR" dirty="0" err="1" smtClean="0"/>
              <a:t>Engl</a:t>
            </a:r>
            <a:r>
              <a:rPr lang="hr-HR" dirty="0" smtClean="0"/>
              <a:t>. </a:t>
            </a:r>
            <a:r>
              <a:rPr lang="hr-HR" dirty="0" err="1" smtClean="0"/>
              <a:t>Bot</a:t>
            </a:r>
            <a:r>
              <a:rPr lang="hr-HR" dirty="0" smtClean="0"/>
              <a:t>. t. 2331, </a:t>
            </a:r>
            <a:r>
              <a:rPr lang="hr-HR" dirty="0" err="1" smtClean="0"/>
              <a:t>partim</a:t>
            </a:r>
            <a:r>
              <a:rPr lang="hr-HR" dirty="0" smtClean="0"/>
              <a:t>. 1796), </a:t>
            </a:r>
            <a:r>
              <a:rPr lang="hr-HR" i="1" dirty="0" smtClean="0"/>
              <a:t>P. </a:t>
            </a:r>
            <a:r>
              <a:rPr lang="hr-HR" i="1" dirty="0" err="1" smtClean="0"/>
              <a:t>thuringiaca</a:t>
            </a:r>
            <a:r>
              <a:rPr lang="hr-HR" i="1" dirty="0" smtClean="0"/>
              <a:t> </a:t>
            </a:r>
            <a:r>
              <a:rPr lang="hr-HR" dirty="0" smtClean="0"/>
              <a:t>(</a:t>
            </a:r>
            <a:r>
              <a:rPr lang="hr-HR" dirty="0" err="1" smtClean="0"/>
              <a:t>Nyman</a:t>
            </a:r>
            <a:r>
              <a:rPr lang="hr-HR" dirty="0" smtClean="0"/>
              <a:t>) </a:t>
            </a:r>
            <a:r>
              <a:rPr lang="hr-HR" dirty="0" err="1" smtClean="0"/>
              <a:t>Ilse</a:t>
            </a:r>
            <a:r>
              <a:rPr lang="hr-HR" dirty="0" smtClean="0"/>
              <a:t> (</a:t>
            </a:r>
            <a:r>
              <a:rPr lang="hr-HR" dirty="0" err="1" smtClean="0"/>
              <a:t>Jahrb</a:t>
            </a:r>
            <a:r>
              <a:rPr lang="hr-HR" dirty="0" smtClean="0"/>
              <a:t>. </a:t>
            </a:r>
            <a:r>
              <a:rPr lang="hr-HR" dirty="0" err="1" smtClean="0"/>
              <a:t>Königl</a:t>
            </a:r>
            <a:r>
              <a:rPr lang="hr-HR" dirty="0" smtClean="0"/>
              <a:t>. </a:t>
            </a:r>
            <a:r>
              <a:rPr lang="hr-HR" dirty="0" err="1" smtClean="0"/>
              <a:t>Bot</a:t>
            </a:r>
            <a:r>
              <a:rPr lang="hr-HR" dirty="0" smtClean="0"/>
              <a:t>. </a:t>
            </a:r>
            <a:r>
              <a:rPr lang="hr-HR" dirty="0" err="1" smtClean="0"/>
              <a:t>Gart</a:t>
            </a:r>
            <a:r>
              <a:rPr lang="hr-HR" dirty="0" smtClean="0"/>
              <a:t>. Berlin 1: 232. 1881),</a:t>
            </a:r>
          </a:p>
          <a:p>
            <a:pPr algn="just"/>
            <a:r>
              <a:rPr lang="hr-HR" i="1" dirty="0" err="1" smtClean="0"/>
              <a:t>Sorbus</a:t>
            </a:r>
            <a:r>
              <a:rPr lang="hr-HR" i="1" dirty="0" smtClean="0"/>
              <a:t> </a:t>
            </a:r>
            <a:r>
              <a:rPr lang="hr-HR" i="1" dirty="0" err="1" smtClean="0"/>
              <a:t>hybrida</a:t>
            </a:r>
            <a:r>
              <a:rPr lang="hr-HR" i="1" dirty="0" smtClean="0"/>
              <a:t> </a:t>
            </a:r>
            <a:r>
              <a:rPr lang="hr-HR" dirty="0" smtClean="0"/>
              <a:t>L. var. </a:t>
            </a:r>
            <a:r>
              <a:rPr lang="hr-HR" i="1" dirty="0" err="1" smtClean="0"/>
              <a:t>thuringiaca</a:t>
            </a:r>
            <a:r>
              <a:rPr lang="hr-HR" dirty="0" smtClean="0"/>
              <a:t> </a:t>
            </a:r>
            <a:r>
              <a:rPr lang="hr-HR" dirty="0" err="1" smtClean="0"/>
              <a:t>Nyman</a:t>
            </a:r>
            <a:r>
              <a:rPr lang="hr-HR" dirty="0" smtClean="0"/>
              <a:t> (</a:t>
            </a:r>
            <a:r>
              <a:rPr lang="hr-HR" dirty="0" err="1" smtClean="0"/>
              <a:t>Consp</a:t>
            </a:r>
            <a:r>
              <a:rPr lang="hr-HR" dirty="0" smtClean="0"/>
              <a:t>. </a:t>
            </a:r>
            <a:r>
              <a:rPr lang="hr-HR" dirty="0" err="1" smtClean="0"/>
              <a:t>Fl</a:t>
            </a:r>
            <a:r>
              <a:rPr lang="hr-HR" dirty="0" smtClean="0"/>
              <a:t>. Eur. 2: 241. 1879 [</a:t>
            </a:r>
            <a:r>
              <a:rPr lang="hr-HR" dirty="0" err="1" smtClean="0"/>
              <a:t>Oct</a:t>
            </a:r>
            <a:r>
              <a:rPr lang="hr-HR" dirty="0" smtClean="0"/>
              <a:t> </a:t>
            </a:r>
            <a:r>
              <a:rPr lang="hr-HR" dirty="0" err="1" smtClean="0"/>
              <a:t>1879</a:t>
            </a:r>
            <a:r>
              <a:rPr lang="hr-HR" dirty="0" smtClean="0"/>
              <a:t>]), </a:t>
            </a:r>
            <a:r>
              <a:rPr lang="hr-HR" i="1" dirty="0" smtClean="0"/>
              <a:t>S. </a:t>
            </a:r>
            <a:r>
              <a:rPr lang="hr-HR" i="1" dirty="0" err="1" smtClean="0"/>
              <a:t>quercifolia</a:t>
            </a:r>
            <a:endParaRPr lang="hr-HR" i="1" dirty="0" smtClean="0"/>
          </a:p>
          <a:p>
            <a:pPr algn="just"/>
            <a:r>
              <a:rPr lang="hr-HR" dirty="0" err="1" smtClean="0"/>
              <a:t>Hedl</a:t>
            </a:r>
            <a:r>
              <a:rPr lang="hr-HR" dirty="0" smtClean="0"/>
              <a:t>. (</a:t>
            </a:r>
            <a:r>
              <a:rPr lang="hr-HR" dirty="0" err="1" smtClean="0"/>
              <a:t>Kongl</a:t>
            </a:r>
            <a:r>
              <a:rPr lang="hr-HR" dirty="0" smtClean="0"/>
              <a:t>. Svenska </a:t>
            </a:r>
            <a:r>
              <a:rPr lang="hr-HR" dirty="0" err="1" smtClean="0"/>
              <a:t>Vetensk</a:t>
            </a:r>
            <a:r>
              <a:rPr lang="hr-HR" dirty="0" smtClean="0"/>
              <a:t>.-</a:t>
            </a:r>
            <a:r>
              <a:rPr lang="hr-HR" dirty="0" err="1" smtClean="0"/>
              <a:t>Akad.</a:t>
            </a:r>
            <a:r>
              <a:rPr lang="hr-HR" dirty="0" smtClean="0"/>
              <a:t> </a:t>
            </a:r>
            <a:r>
              <a:rPr lang="hr-HR" dirty="0" err="1" smtClean="0"/>
              <a:t>Handl</a:t>
            </a:r>
            <a:r>
              <a:rPr lang="hr-HR" dirty="0" smtClean="0"/>
              <a:t>. 35. no. 1, 50. 1901), </a:t>
            </a:r>
            <a:r>
              <a:rPr lang="hr-HR" i="1" dirty="0" smtClean="0"/>
              <a:t>S. </a:t>
            </a:r>
            <a:r>
              <a:rPr lang="hr-HR" i="1" dirty="0" err="1" smtClean="0"/>
              <a:t>semipinnata</a:t>
            </a:r>
            <a:r>
              <a:rPr lang="hr-HR" i="1" dirty="0" smtClean="0"/>
              <a:t> </a:t>
            </a:r>
            <a:r>
              <a:rPr lang="hr-HR" dirty="0" err="1" smtClean="0"/>
              <a:t>Hedl</a:t>
            </a:r>
            <a:r>
              <a:rPr lang="hr-HR" dirty="0" smtClean="0"/>
              <a:t>. var.</a:t>
            </a:r>
          </a:p>
          <a:p>
            <a:pPr algn="just"/>
            <a:r>
              <a:rPr lang="hr-HR" i="1" dirty="0" err="1" smtClean="0"/>
              <a:t>thuringiaca</a:t>
            </a:r>
            <a:r>
              <a:rPr lang="hr-HR" dirty="0" smtClean="0"/>
              <a:t> (</a:t>
            </a:r>
            <a:r>
              <a:rPr lang="hr-HR" dirty="0" err="1" smtClean="0"/>
              <a:t>Nyman</a:t>
            </a:r>
            <a:r>
              <a:rPr lang="hr-HR" dirty="0" smtClean="0"/>
              <a:t>) </a:t>
            </a:r>
            <a:r>
              <a:rPr lang="hr-HR" dirty="0" err="1" smtClean="0"/>
              <a:t>Hedl</a:t>
            </a:r>
            <a:r>
              <a:rPr lang="hr-HR" dirty="0" smtClean="0"/>
              <a:t>. (</a:t>
            </a:r>
            <a:r>
              <a:rPr lang="hr-HR" dirty="0" err="1" smtClean="0"/>
              <a:t>Kongl</a:t>
            </a:r>
            <a:r>
              <a:rPr lang="hr-HR" dirty="0" smtClean="0"/>
              <a:t>. Svenska </a:t>
            </a:r>
            <a:r>
              <a:rPr lang="hr-HR" dirty="0" err="1" smtClean="0"/>
              <a:t>Vetensk</a:t>
            </a:r>
            <a:r>
              <a:rPr lang="hr-HR" dirty="0" smtClean="0"/>
              <a:t>.-</a:t>
            </a:r>
            <a:r>
              <a:rPr lang="hr-HR" dirty="0" err="1" smtClean="0"/>
              <a:t>Akad.</a:t>
            </a:r>
            <a:r>
              <a:rPr lang="hr-HR" dirty="0" smtClean="0"/>
              <a:t> </a:t>
            </a:r>
            <a:r>
              <a:rPr lang="hr-HR" dirty="0" err="1" smtClean="0"/>
              <a:t>Handl</a:t>
            </a:r>
            <a:r>
              <a:rPr lang="hr-HR" dirty="0" smtClean="0"/>
              <a:t>. 35(1): 57. 1901), </a:t>
            </a:r>
            <a:r>
              <a:rPr lang="hr-HR" i="1" dirty="0" err="1" smtClean="0"/>
              <a:t>Sorbus</a:t>
            </a:r>
            <a:r>
              <a:rPr lang="hr-HR" i="1" dirty="0" smtClean="0"/>
              <a:t> x</a:t>
            </a:r>
          </a:p>
          <a:p>
            <a:pPr algn="just"/>
            <a:r>
              <a:rPr lang="hr-HR" i="1" dirty="0" err="1" smtClean="0"/>
              <a:t>pinnatifida</a:t>
            </a:r>
            <a:r>
              <a:rPr lang="hr-HR" i="1" dirty="0" smtClean="0"/>
              <a:t> </a:t>
            </a:r>
            <a:r>
              <a:rPr lang="hr-HR" dirty="0" smtClean="0"/>
              <a:t>(</a:t>
            </a:r>
            <a:r>
              <a:rPr lang="hr-HR" dirty="0" err="1" smtClean="0"/>
              <a:t>Sm</a:t>
            </a:r>
            <a:r>
              <a:rPr lang="hr-HR" dirty="0" smtClean="0"/>
              <a:t>.) </a:t>
            </a:r>
            <a:r>
              <a:rPr lang="hr-HR" dirty="0" err="1" smtClean="0"/>
              <a:t>Düll</a:t>
            </a:r>
            <a:r>
              <a:rPr lang="hr-HR" dirty="0" smtClean="0"/>
              <a:t> (</a:t>
            </a:r>
            <a:r>
              <a:rPr lang="hr-HR" dirty="0" err="1" smtClean="0"/>
              <a:t>Ber.</a:t>
            </a:r>
            <a:r>
              <a:rPr lang="hr-HR" dirty="0" smtClean="0"/>
              <a:t> </a:t>
            </a:r>
            <a:r>
              <a:rPr lang="hr-HR" dirty="0" err="1" smtClean="0"/>
              <a:t>Bayer</a:t>
            </a:r>
            <a:r>
              <a:rPr lang="hr-HR" dirty="0" smtClean="0"/>
              <a:t>. </a:t>
            </a:r>
            <a:r>
              <a:rPr lang="hr-HR" dirty="0" err="1" smtClean="0"/>
              <a:t>Bot</a:t>
            </a:r>
            <a:r>
              <a:rPr lang="hr-HR" dirty="0" smtClean="0"/>
              <a:t>. </a:t>
            </a:r>
            <a:r>
              <a:rPr lang="hr-HR" dirty="0" err="1" smtClean="0"/>
              <a:t>Ges</a:t>
            </a:r>
            <a:r>
              <a:rPr lang="hr-HR" dirty="0" smtClean="0"/>
              <a:t>. 34. 58 (1961)), </a:t>
            </a:r>
            <a:r>
              <a:rPr lang="hr-HR" i="1" dirty="0" err="1" smtClean="0"/>
              <a:t>Sorbus</a:t>
            </a:r>
            <a:r>
              <a:rPr lang="hr-HR" i="1" dirty="0" smtClean="0"/>
              <a:t> x </a:t>
            </a:r>
            <a:r>
              <a:rPr lang="hr-HR" i="1" dirty="0" err="1" smtClean="0"/>
              <a:t>thuringiaca</a:t>
            </a:r>
            <a:r>
              <a:rPr lang="hr-HR" i="1" dirty="0" smtClean="0"/>
              <a:t> </a:t>
            </a:r>
            <a:r>
              <a:rPr lang="hr-HR" dirty="0" smtClean="0"/>
              <a:t>(</a:t>
            </a:r>
            <a:r>
              <a:rPr lang="hr-HR" dirty="0" err="1" smtClean="0"/>
              <a:t>Nyman</a:t>
            </a:r>
            <a:r>
              <a:rPr lang="hr-HR" dirty="0" smtClean="0"/>
              <a:t>) </a:t>
            </a:r>
            <a:r>
              <a:rPr lang="hr-HR" dirty="0" err="1" smtClean="0"/>
              <a:t>Schönach</a:t>
            </a:r>
            <a:endParaRPr lang="hr-HR" dirty="0" smtClean="0"/>
          </a:p>
          <a:p>
            <a:pPr algn="just"/>
            <a:r>
              <a:rPr lang="hr-HR" dirty="0" smtClean="0"/>
              <a:t>(</a:t>
            </a:r>
            <a:r>
              <a:rPr lang="hr-HR" dirty="0" err="1" smtClean="0"/>
              <a:t>Sched</a:t>
            </a:r>
            <a:r>
              <a:rPr lang="hr-HR" dirty="0" smtClean="0"/>
              <a:t>. </a:t>
            </a:r>
            <a:r>
              <a:rPr lang="hr-HR" dirty="0" err="1" smtClean="0"/>
              <a:t>Fl</a:t>
            </a:r>
            <a:r>
              <a:rPr lang="hr-HR" dirty="0" smtClean="0"/>
              <a:t>. </a:t>
            </a:r>
            <a:r>
              <a:rPr lang="hr-HR" dirty="0" err="1" smtClean="0"/>
              <a:t>Exs</a:t>
            </a:r>
            <a:r>
              <a:rPr lang="hr-HR" dirty="0" smtClean="0"/>
              <a:t>. </a:t>
            </a:r>
            <a:r>
              <a:rPr lang="hr-HR" dirty="0" err="1" smtClean="0"/>
              <a:t>Austro</a:t>
            </a:r>
            <a:r>
              <a:rPr lang="hr-HR" dirty="0" smtClean="0"/>
              <a:t>-</a:t>
            </a:r>
            <a:r>
              <a:rPr lang="hr-HR" dirty="0" err="1" smtClean="0"/>
              <a:t>Hung</a:t>
            </a:r>
            <a:r>
              <a:rPr lang="hr-HR" dirty="0" smtClean="0"/>
              <a:t>. [</a:t>
            </a:r>
            <a:r>
              <a:rPr lang="hr-HR" dirty="0" err="1" smtClean="0"/>
              <a:t>Kerner</a:t>
            </a:r>
            <a:r>
              <a:rPr lang="hr-HR" dirty="0" smtClean="0"/>
              <a:t>] 7: 16. 1896)</a:t>
            </a:r>
          </a:p>
          <a:p>
            <a:pPr algn="just"/>
            <a:r>
              <a:rPr lang="hr-HR" b="1" dirty="0" smtClean="0"/>
              <a:t>Nalazišta: </a:t>
            </a:r>
            <a:r>
              <a:rPr lang="hr-HR" dirty="0" smtClean="0"/>
              <a:t>sjeverni Velebit, u blizini sela Stolac (x = 44,92793; y = 14,99113; oko 1000 m n. v.)</a:t>
            </a:r>
          </a:p>
          <a:p>
            <a:pPr algn="just"/>
            <a:r>
              <a:rPr lang="hr-HR" b="1" dirty="0" smtClean="0"/>
              <a:t>Nova svojta u flori Hrvatske prema navodu u </a:t>
            </a:r>
            <a:r>
              <a:rPr lang="hr-HR" b="1" dirty="0" err="1" smtClean="0"/>
              <a:t>Jogan</a:t>
            </a:r>
            <a:r>
              <a:rPr lang="hr-HR" b="1" dirty="0" smtClean="0"/>
              <a:t> (2014)</a:t>
            </a:r>
          </a:p>
          <a:p>
            <a:pPr algn="just"/>
            <a:r>
              <a:rPr lang="hr-HR" b="1" dirty="0" smtClean="0"/>
              <a:t>Nova svojta u flori Hrvatske prema navodu u Franjić i Škvorc (2014), opisano u Šumarskom listu 3-4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571480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r-HR" sz="1600" dirty="0" smtClean="0"/>
              <a:t>U hrvatskoj se flori navodi ukupno </a:t>
            </a:r>
            <a:r>
              <a:rPr lang="hr-HR" sz="1600" b="1" u="sng" dirty="0" smtClean="0"/>
              <a:t>osam vrsta i pet podvrsta roda </a:t>
            </a:r>
            <a:r>
              <a:rPr lang="hr-HR" sz="1600" b="1" i="1" u="sng" dirty="0" err="1" smtClean="0"/>
              <a:t>Sorbus</a:t>
            </a:r>
            <a:r>
              <a:rPr lang="hr-HR" sz="1600" b="1" u="sng" dirty="0" smtClean="0"/>
              <a:t> L. </a:t>
            </a:r>
            <a:r>
              <a:rPr lang="hr-HR" sz="1600" dirty="0" smtClean="0"/>
              <a:t>– oskoruša (</a:t>
            </a:r>
            <a:r>
              <a:rPr lang="hr-HR" sz="1600" i="1" dirty="0" smtClean="0"/>
              <a:t>S. </a:t>
            </a:r>
            <a:r>
              <a:rPr lang="hr-HR" sz="1600" i="1" dirty="0" err="1" smtClean="0"/>
              <a:t>domestica</a:t>
            </a:r>
            <a:r>
              <a:rPr lang="hr-HR" sz="1600" i="1" dirty="0" smtClean="0"/>
              <a:t> </a:t>
            </a:r>
            <a:r>
              <a:rPr lang="hr-HR" sz="1600" dirty="0" smtClean="0"/>
              <a:t>L.); jarebika (</a:t>
            </a:r>
            <a:r>
              <a:rPr lang="hr-HR" sz="1600" i="1" dirty="0" smtClean="0"/>
              <a:t>S. </a:t>
            </a:r>
            <a:r>
              <a:rPr lang="hr-HR" sz="1600" i="1" dirty="0" err="1" smtClean="0"/>
              <a:t>aucuparia</a:t>
            </a:r>
            <a:r>
              <a:rPr lang="hr-HR" sz="1600" i="1" dirty="0" smtClean="0"/>
              <a:t> </a:t>
            </a:r>
            <a:r>
              <a:rPr lang="hr-HR" sz="1600" dirty="0" smtClean="0"/>
              <a:t>L.) s tipičnom podvrstom ssp. </a:t>
            </a:r>
            <a:r>
              <a:rPr lang="hr-HR" sz="1600" i="1" dirty="0" err="1" smtClean="0"/>
              <a:t>aucuparia</a:t>
            </a:r>
            <a:r>
              <a:rPr lang="hr-HR" sz="1600" dirty="0" smtClean="0"/>
              <a:t>; brekinja (</a:t>
            </a:r>
            <a:r>
              <a:rPr lang="hr-HR" sz="1600" i="1" dirty="0" smtClean="0"/>
              <a:t>S. </a:t>
            </a:r>
            <a:r>
              <a:rPr lang="hr-HR" sz="1600" i="1" dirty="0" err="1" smtClean="0"/>
              <a:t>torminalis</a:t>
            </a:r>
            <a:r>
              <a:rPr lang="hr-HR" sz="1600" dirty="0" smtClean="0"/>
              <a:t> /L./ </a:t>
            </a:r>
            <a:r>
              <a:rPr lang="hr-HR" sz="1600" dirty="0" err="1" smtClean="0"/>
              <a:t>Cranz</a:t>
            </a:r>
            <a:r>
              <a:rPr lang="hr-HR" sz="1600" dirty="0" smtClean="0"/>
              <a:t>); </a:t>
            </a:r>
            <a:r>
              <a:rPr lang="hr-HR" sz="1600" dirty="0" err="1" smtClean="0"/>
              <a:t>mukinja</a:t>
            </a:r>
            <a:r>
              <a:rPr lang="hr-HR" sz="1600" dirty="0" smtClean="0"/>
              <a:t> (</a:t>
            </a:r>
            <a:r>
              <a:rPr lang="hr-HR" sz="1600" i="1" dirty="0" smtClean="0"/>
              <a:t>S. </a:t>
            </a:r>
            <a:r>
              <a:rPr lang="hr-HR" sz="1600" i="1" dirty="0" err="1" smtClean="0"/>
              <a:t>aria</a:t>
            </a:r>
            <a:r>
              <a:rPr lang="hr-HR" sz="1600" i="1" dirty="0" smtClean="0"/>
              <a:t> </a:t>
            </a:r>
            <a:r>
              <a:rPr lang="hr-HR" sz="1600" dirty="0" smtClean="0"/>
              <a:t>/L./ </a:t>
            </a:r>
            <a:r>
              <a:rPr lang="hr-HR" sz="1600" dirty="0" err="1" smtClean="0"/>
              <a:t>Cranz</a:t>
            </a:r>
            <a:r>
              <a:rPr lang="hr-HR" sz="1600" dirty="0" smtClean="0"/>
              <a:t>) s podvrstama – ssp. </a:t>
            </a:r>
            <a:r>
              <a:rPr lang="hr-HR" sz="1600" i="1" dirty="0" err="1" smtClean="0"/>
              <a:t>aria</a:t>
            </a:r>
            <a:r>
              <a:rPr lang="hr-HR" sz="1600" dirty="0" smtClean="0"/>
              <a:t> i ssp. </a:t>
            </a:r>
            <a:r>
              <a:rPr lang="hr-HR" sz="1600" i="1" dirty="0" err="1" smtClean="0"/>
              <a:t>lanifera</a:t>
            </a:r>
            <a:r>
              <a:rPr lang="hr-HR" sz="1600" dirty="0" smtClean="0"/>
              <a:t> (A. </a:t>
            </a:r>
            <a:r>
              <a:rPr lang="hr-HR" sz="1600" dirty="0" err="1" smtClean="0"/>
              <a:t>Kerner</a:t>
            </a:r>
            <a:r>
              <a:rPr lang="hr-HR" sz="1600" dirty="0" smtClean="0"/>
              <a:t>) </a:t>
            </a:r>
            <a:r>
              <a:rPr lang="hr-HR" sz="1600" dirty="0" err="1" smtClean="0"/>
              <a:t>Jáv</a:t>
            </a:r>
            <a:r>
              <a:rPr lang="hr-HR" sz="1600" dirty="0" smtClean="0"/>
              <a:t>.; planinska </a:t>
            </a:r>
            <a:r>
              <a:rPr lang="hr-HR" sz="1600" dirty="0" err="1" smtClean="0"/>
              <a:t>mukinja</a:t>
            </a:r>
            <a:r>
              <a:rPr lang="hr-HR" sz="1600" dirty="0" smtClean="0"/>
              <a:t> (</a:t>
            </a:r>
            <a:r>
              <a:rPr lang="hr-HR" sz="1600" i="1" dirty="0" smtClean="0"/>
              <a:t>S. </a:t>
            </a:r>
            <a:r>
              <a:rPr lang="hr-HR" sz="1600" i="1" dirty="0" err="1" smtClean="0"/>
              <a:t>austriaca</a:t>
            </a:r>
            <a:r>
              <a:rPr lang="hr-HR" sz="1600" i="1" dirty="0" smtClean="0"/>
              <a:t> </a:t>
            </a:r>
            <a:r>
              <a:rPr lang="hr-HR" sz="1600" dirty="0" smtClean="0"/>
              <a:t>/</a:t>
            </a:r>
            <a:r>
              <a:rPr lang="hr-HR" sz="1600" dirty="0" err="1" smtClean="0"/>
              <a:t>Beck</a:t>
            </a:r>
            <a:r>
              <a:rPr lang="hr-HR" sz="1600" dirty="0" smtClean="0"/>
              <a:t>/ </a:t>
            </a:r>
            <a:r>
              <a:rPr lang="hr-HR" sz="1600" dirty="0" err="1" smtClean="0"/>
              <a:t>Hedl</a:t>
            </a:r>
            <a:r>
              <a:rPr lang="hr-HR" sz="1600" dirty="0" smtClean="0"/>
              <a:t>.) s podvrstama – ssp. </a:t>
            </a:r>
            <a:r>
              <a:rPr lang="hr-HR" sz="1600" i="1" dirty="0" err="1" smtClean="0"/>
              <a:t>austriaca</a:t>
            </a:r>
            <a:r>
              <a:rPr lang="hr-HR" sz="1600" dirty="0" smtClean="0"/>
              <a:t> i ssp. </a:t>
            </a:r>
            <a:r>
              <a:rPr lang="hr-HR" sz="1600" i="1" dirty="0" err="1" smtClean="0"/>
              <a:t>croatica</a:t>
            </a:r>
            <a:r>
              <a:rPr lang="hr-HR" sz="1600" dirty="0" smtClean="0"/>
              <a:t> </a:t>
            </a:r>
            <a:r>
              <a:rPr lang="hr-HR" sz="1600" dirty="0" err="1" smtClean="0"/>
              <a:t>Kárpáti</a:t>
            </a:r>
            <a:r>
              <a:rPr lang="hr-HR" sz="1600" dirty="0" smtClean="0"/>
              <a:t>; </a:t>
            </a:r>
            <a:r>
              <a:rPr lang="hr-HR" sz="1600" i="1" dirty="0" smtClean="0"/>
              <a:t>S. </a:t>
            </a:r>
            <a:r>
              <a:rPr lang="hr-HR" sz="1600" i="1" dirty="0" err="1" smtClean="0"/>
              <a:t>borbasii</a:t>
            </a:r>
            <a:r>
              <a:rPr lang="hr-HR" sz="1600" i="1" dirty="0" smtClean="0"/>
              <a:t> </a:t>
            </a:r>
            <a:r>
              <a:rPr lang="hr-HR" sz="1600" dirty="0" err="1" smtClean="0"/>
              <a:t>Jav</a:t>
            </a:r>
            <a:r>
              <a:rPr lang="hr-HR" sz="1600" dirty="0" smtClean="0"/>
              <a:t>.; </a:t>
            </a:r>
            <a:r>
              <a:rPr lang="hr-HR" sz="1600" dirty="0" err="1" smtClean="0"/>
              <a:t>mukinjica</a:t>
            </a:r>
            <a:r>
              <a:rPr lang="hr-HR" sz="1600" dirty="0" smtClean="0"/>
              <a:t> (</a:t>
            </a:r>
            <a:r>
              <a:rPr lang="hr-HR" sz="1600" i="1" dirty="0" smtClean="0"/>
              <a:t>S. </a:t>
            </a:r>
            <a:r>
              <a:rPr lang="hr-HR" sz="1600" i="1" dirty="0" err="1" smtClean="0"/>
              <a:t>chaemamespilus</a:t>
            </a:r>
            <a:r>
              <a:rPr lang="hr-HR" sz="1600" i="1" dirty="0" smtClean="0"/>
              <a:t> </a:t>
            </a:r>
            <a:r>
              <a:rPr lang="hr-HR" sz="1600" dirty="0" smtClean="0"/>
              <a:t>/L./ </a:t>
            </a:r>
            <a:r>
              <a:rPr lang="hr-HR" sz="1600" dirty="0" err="1" smtClean="0"/>
              <a:t>Cranz</a:t>
            </a:r>
            <a:r>
              <a:rPr lang="hr-HR" sz="1600" dirty="0" smtClean="0"/>
              <a:t>) i </a:t>
            </a:r>
            <a:r>
              <a:rPr lang="hr-HR" sz="1600" i="1" dirty="0" smtClean="0"/>
              <a:t>S. </a:t>
            </a:r>
            <a:r>
              <a:rPr lang="hr-HR" sz="1600" i="1" dirty="0" err="1" smtClean="0"/>
              <a:t>velebitica</a:t>
            </a:r>
            <a:r>
              <a:rPr lang="hr-HR" sz="1600" i="1" dirty="0" smtClean="0"/>
              <a:t> </a:t>
            </a:r>
            <a:r>
              <a:rPr lang="hr-HR" sz="1600" dirty="0" err="1" smtClean="0"/>
              <a:t>Kárpáti</a:t>
            </a:r>
            <a:r>
              <a:rPr lang="hr-HR" sz="1600" dirty="0" smtClean="0"/>
              <a:t>.</a:t>
            </a:r>
            <a:r>
              <a:rPr lang="vi-VN" sz="1600" dirty="0" smtClean="0"/>
              <a:t> </a:t>
            </a:r>
            <a:r>
              <a:rPr lang="vi-VN" sz="1600" dirty="0" smtClean="0">
                <a:latin typeface="Calibri" pitchFamily="34" charset="0"/>
              </a:rPr>
              <a:t>Sve su vrste roda </a:t>
            </a:r>
            <a:r>
              <a:rPr lang="vi-VN" sz="1600" i="1" dirty="0" smtClean="0">
                <a:latin typeface="Calibri" pitchFamily="34" charset="0"/>
              </a:rPr>
              <a:t>Sorbus</a:t>
            </a:r>
            <a:r>
              <a:rPr lang="vi-VN" sz="1600" dirty="0" smtClean="0">
                <a:latin typeface="Calibri" pitchFamily="34" charset="0"/>
              </a:rPr>
              <a:t> dosta varijabilne i međusobno nedovoljno</a:t>
            </a:r>
            <a:r>
              <a:rPr lang="hr-HR" sz="1600" dirty="0" smtClean="0">
                <a:latin typeface="Calibri" pitchFamily="34" charset="0"/>
              </a:rPr>
              <a:t> </a:t>
            </a:r>
            <a:r>
              <a:rPr lang="vi-VN" sz="1600" dirty="0" smtClean="0">
                <a:latin typeface="Calibri" pitchFamily="34" charset="0"/>
              </a:rPr>
              <a:t>diferencirane, te su križanci vrlo česti. </a:t>
            </a:r>
            <a:r>
              <a:rPr lang="vi-VN" sz="1600" b="1" dirty="0" smtClean="0">
                <a:latin typeface="Calibri" pitchFamily="34" charset="0"/>
              </a:rPr>
              <a:t>Posebno</a:t>
            </a:r>
            <a:r>
              <a:rPr lang="hr-HR" sz="1600" b="1" dirty="0" smtClean="0">
                <a:latin typeface="Calibri" pitchFamily="34" charset="0"/>
              </a:rPr>
              <a:t> </a:t>
            </a:r>
            <a:r>
              <a:rPr lang="vi-VN" sz="1600" b="1" dirty="0" smtClean="0">
                <a:latin typeface="Calibri" pitchFamily="34" charset="0"/>
              </a:rPr>
              <a:t>su interesantni križanci između vrsta koje imaju</a:t>
            </a:r>
            <a:r>
              <a:rPr lang="hr-HR" sz="1600" b="1" dirty="0" smtClean="0">
                <a:latin typeface="Calibri" pitchFamily="34" charset="0"/>
              </a:rPr>
              <a:t> </a:t>
            </a:r>
            <a:r>
              <a:rPr lang="vi-VN" sz="1600" b="1" dirty="0" smtClean="0">
                <a:latin typeface="Calibri" pitchFamily="34" charset="0"/>
              </a:rPr>
              <a:t>različite</a:t>
            </a:r>
            <a:r>
              <a:rPr lang="hr-HR" sz="1600" b="1" dirty="0" smtClean="0">
                <a:latin typeface="Calibri" pitchFamily="34" charset="0"/>
              </a:rPr>
              <a:t> </a:t>
            </a:r>
            <a:r>
              <a:rPr lang="vi-VN" sz="1600" b="1" dirty="0" smtClean="0">
                <a:latin typeface="Calibri" pitchFamily="34" charset="0"/>
              </a:rPr>
              <a:t>tipove listova</a:t>
            </a:r>
            <a:r>
              <a:rPr lang="hr-HR" sz="1600" b="1" dirty="0" smtClean="0">
                <a:latin typeface="Calibri" pitchFamily="34" charset="0"/>
              </a:rPr>
              <a:t> poput </a:t>
            </a:r>
            <a:r>
              <a:rPr lang="hr-HR" sz="1600" b="1" i="1" dirty="0" err="1" smtClean="0">
                <a:solidFill>
                  <a:srgbClr val="FF0000"/>
                </a:solidFill>
              </a:rPr>
              <a:t>Sorbus</a:t>
            </a:r>
            <a:r>
              <a:rPr lang="hr-HR" sz="1600" b="1" i="1" dirty="0" smtClean="0">
                <a:solidFill>
                  <a:srgbClr val="FF0000"/>
                </a:solidFill>
              </a:rPr>
              <a:t> x </a:t>
            </a:r>
            <a:r>
              <a:rPr lang="hr-HR" sz="1600" b="1" i="1" dirty="0" err="1" smtClean="0">
                <a:solidFill>
                  <a:srgbClr val="FF0000"/>
                </a:solidFill>
              </a:rPr>
              <a:t>thuringiaca</a:t>
            </a:r>
            <a:r>
              <a:rPr lang="hr-HR" sz="1600" b="1" i="1" dirty="0" smtClean="0">
                <a:solidFill>
                  <a:srgbClr val="FF0000"/>
                </a:solidFill>
              </a:rPr>
              <a:t>.</a:t>
            </a:r>
            <a:r>
              <a:rPr lang="hr-HR" sz="1600" b="1" dirty="0" smtClean="0">
                <a:solidFill>
                  <a:srgbClr val="FF0000"/>
                </a:solidFill>
              </a:rPr>
              <a:t> </a:t>
            </a:r>
            <a:endParaRPr lang="hr-HR" sz="1600" b="1" dirty="0">
              <a:latin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14290"/>
            <a:ext cx="766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dirty="0" smtClean="0">
                <a:solidFill>
                  <a:srgbClr val="FF0000"/>
                </a:solidFill>
              </a:rPr>
              <a:t>UVOD</a:t>
            </a:r>
            <a:endParaRPr lang="hr-HR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0" y="357166"/>
            <a:ext cx="91440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U područjima gdje rastu zajedno, </a:t>
            </a:r>
            <a:r>
              <a:rPr kumimoji="0" lang="hr-HR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S. </a:t>
            </a:r>
            <a:r>
              <a:rPr kumimoji="0" lang="hr-HR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aria</a:t>
            </a:r>
            <a:r>
              <a:rPr kumimoji="0" lang="hr-H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i </a:t>
            </a:r>
            <a:r>
              <a:rPr kumimoji="0" lang="hr-HR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S. </a:t>
            </a:r>
            <a:r>
              <a:rPr kumimoji="0" lang="hr-HR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aucuparia</a:t>
            </a:r>
            <a:r>
              <a:rPr kumimoji="0" lang="hr-H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povremeno dolazi do križanja, a njihove sadnice su prvoj generaciji prema morfološkim značajkama između  jarebike i </a:t>
            </a:r>
            <a:r>
              <a:rPr kumimoji="0" lang="hr-HR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mukinje</a:t>
            </a:r>
            <a:r>
              <a:rPr kumimoji="0" lang="hr-H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, pojedini listovi su duboko urezani u bazalnom dijelu ili čak s parom odvojenih listića pri dnu (</a:t>
            </a:r>
            <a:r>
              <a:rPr kumimoji="0" lang="hr-HR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perasti</a:t>
            </a:r>
            <a:r>
              <a:rPr kumimoji="0" lang="hr-H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), a također su </a:t>
            </a:r>
            <a:r>
              <a:rPr kumimoji="0" lang="hr-HR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intermedijalni</a:t>
            </a:r>
            <a:r>
              <a:rPr kumimoji="0" lang="hr-H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u lisnom omotaču, plodovima i zimskim pupovima. </a:t>
            </a: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Takvi hibridi su rijetki u prirodi gdje se preklapaju areali jarebike i </a:t>
            </a:r>
            <a:r>
              <a:rPr kumimoji="0" lang="hr-HR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mukinje</a:t>
            </a: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; </a:t>
            </a:r>
            <a:r>
              <a:rPr kumimoji="0" lang="hr-H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diploidni su</a:t>
            </a: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; iz njihovog sjemena nikada se ne dobiju identične biljke. Takvi hibridi se često miješaju s </a:t>
            </a:r>
            <a:r>
              <a:rPr kumimoji="0" lang="hr-HR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S</a:t>
            </a:r>
            <a:r>
              <a:rPr kumimoji="0" lang="hr-HR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hr-HR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hybrida</a:t>
            </a:r>
            <a:r>
              <a:rPr kumimoji="0" lang="hr-HR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L., koja je </a:t>
            </a:r>
            <a:r>
              <a:rPr kumimoji="0" lang="hr-HR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tetraploidna</a:t>
            </a: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r-HR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apomiktička</a:t>
            </a: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vrsta s ograničenom rasprostranjenošću u Skandinaviji. Razliku između </a:t>
            </a:r>
            <a:r>
              <a:rPr kumimoji="0" lang="hr-HR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S. </a:t>
            </a:r>
            <a:r>
              <a:rPr kumimoji="0" lang="hr-HR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hybrida</a:t>
            </a: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i stabala koje od prirode rastu u Britaniji i na kontinentu istaknuo je </a:t>
            </a:r>
            <a:r>
              <a:rPr kumimoji="0" lang="hr-HR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Boswell</a:t>
            </a: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-</a:t>
            </a:r>
            <a:r>
              <a:rPr kumimoji="0" lang="hr-HR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Syme</a:t>
            </a: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davne 1875. godine ali ovi prirodni hibridi između </a:t>
            </a:r>
            <a:r>
              <a:rPr kumimoji="0" lang="hr-HR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S. </a:t>
            </a:r>
            <a:r>
              <a:rPr kumimoji="0" lang="hr-HR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aucuparia</a:t>
            </a:r>
            <a:r>
              <a:rPr kumimoji="0" lang="hr-HR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i </a:t>
            </a:r>
            <a:r>
              <a:rPr kumimoji="0" lang="hr-HR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S. </a:t>
            </a:r>
            <a:r>
              <a:rPr kumimoji="0" lang="hr-HR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aria</a:t>
            </a:r>
            <a:r>
              <a:rPr kumimoji="0" lang="hr-HR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nastavljaju miješati sa </a:t>
            </a:r>
            <a:r>
              <a:rPr kumimoji="0" lang="hr-HR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S. </a:t>
            </a:r>
            <a:r>
              <a:rPr kumimoji="0" lang="hr-HR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hybridom</a:t>
            </a: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sve do duboko u sadašnje stoljeće. </a:t>
            </a:r>
            <a:r>
              <a:rPr kumimoji="0" lang="hr-H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U Hrvatskoj i Bosni i Hercegovini je vrlo rijedak u prirodi i možemo reći ugrožen. </a:t>
            </a: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Iz tog razloga važno je očuvati svako stablo koje se pronađe. U hrvatskom jeziku nema narodni naziv kao i u Britaniji gdje se u kontinentalnom dijelu uzgaja hortikulturna vrsta </a:t>
            </a:r>
            <a:r>
              <a:rPr kumimoji="0" lang="hr-HR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S. </a:t>
            </a:r>
            <a:r>
              <a:rPr kumimoji="0" lang="hr-HR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quercifolia</a:t>
            </a: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(prema </a:t>
            </a:r>
            <a:r>
              <a:rPr kumimoji="0" lang="hr-HR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Hedlundu</a:t>
            </a: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).  </a:t>
            </a:r>
            <a:r>
              <a:rPr kumimoji="0" lang="hr-H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Na istoj hibridnoj sadnici prisutan</a:t>
            </a:r>
            <a:r>
              <a:rPr kumimoji="0" lang="hr-HR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je i dimorfizam listova.</a:t>
            </a:r>
            <a:endParaRPr kumimoji="0" lang="hr-HR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16" name="Picture 15" descr="IMG_20230817_105330_7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14480" y="4286232"/>
            <a:ext cx="4572032" cy="257176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286512" y="6488668"/>
            <a:ext cx="2742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/>
              <a:t>Listovi s iste hibridne biljke</a:t>
            </a:r>
            <a:endParaRPr lang="hr-H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0" y="1071546"/>
            <a:ext cx="914400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S. × </a:t>
            </a:r>
            <a:r>
              <a:rPr kumimoji="0" lang="hr-HR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thuringiaca</a:t>
            </a:r>
            <a:r>
              <a:rPr kumimoji="0" lang="hr-H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naraste kao stablo visine do 15 metara</a:t>
            </a: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, s vrlo brojnim granama usmjerenih prema gore, tvori gustu, rombičnu krošnju; izbojci isprva slabo dlakavi, kasnije goli, sjajno smeđi; zimski pupovi jajasti, gusto dlakavi. Listovi duguljasto </a:t>
            </a:r>
            <a:r>
              <a:rPr kumimoji="0" lang="hr-HR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lancetasti</a:t>
            </a: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ili usko eliptični duljine od 8 do 15 cm dugi, dva do dva i pol puta duži od širine, suženi do uglavnom oštrog vrha, tamnozeleni a svijetlozeleni kad su mladi, odozdo sivo </a:t>
            </a:r>
            <a:r>
              <a:rPr kumimoji="0" lang="hr-HR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pustenasti</a:t>
            </a: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. Na cvjetnim izbojcima i kratkim </a:t>
            </a:r>
            <a:r>
              <a:rPr kumimoji="0" lang="hr-HR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izbojima</a:t>
            </a: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starih stabala listovi su duboko urezani u donjem dijelu, bazalni režnjevi se protežu do srednje lisne žile, gornji se smanjuju u dubinu i prelaze u dvostruko nazubljene te u jednostavno nazubljene blizu vrha. Na jakim izbojcima postoji slobodan par liski pri dnu, ili čak dva para, najniži par odvojen za oko 1 cm od para režnjeva ili liski iznad njega. Glavnih bočnih lisnih žila ima od deset do dvanaest parova. </a:t>
            </a:r>
            <a:r>
              <a:rPr kumimoji="0" lang="hr-H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Cvjetovi su bijeli, široki oko 1,3 cm, pojavljuju se u svibnju u </a:t>
            </a:r>
            <a:r>
              <a:rPr kumimoji="0" lang="hr-HR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gronjama</a:t>
            </a:r>
            <a:r>
              <a:rPr kumimoji="0" lang="hr-H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širokim od 8 do 13 cm, koji su </a:t>
            </a:r>
            <a:r>
              <a:rPr kumimoji="0" lang="hr-HR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pustenasti</a:t>
            </a:r>
            <a:r>
              <a:rPr kumimoji="0" lang="hr-H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kao i kod oba roditelja. Plodovi su svijetlo crveni, okruglasti ili elipsoidni, široki oko 1 cm, s nekoliko </a:t>
            </a:r>
            <a:r>
              <a:rPr kumimoji="0" lang="hr-HR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lenticela</a:t>
            </a:r>
            <a:r>
              <a:rPr kumimoji="0" lang="hr-H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; režnjevi čaške uspravni ili naborani, na kraju više ili manje mesnati.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b="1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r-HR" b="1" u="sng" dirty="0" smtClean="0">
                <a:latin typeface="+mj-lt"/>
                <a:cs typeface="Times New Roman" pitchFamily="18" charset="0"/>
              </a:rPr>
              <a:t>Sezona interesa: </a:t>
            </a:r>
            <a:r>
              <a:rPr lang="hr-HR" b="1" dirty="0" smtClean="0">
                <a:latin typeface="+mj-lt"/>
                <a:cs typeface="Times New Roman" pitchFamily="18" charset="0"/>
              </a:rPr>
              <a:t>bijeli cvjetovi, crveni plodovi i jesenska raznolikost u boji lišća.</a:t>
            </a:r>
            <a:endParaRPr kumimoji="0" lang="hr-HR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 descr="D:\Moji dokumenti\stručni skupovi\Karlovac2023\slike za prezentaciju\Slika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071678"/>
            <a:ext cx="8141368" cy="3600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-1" y="1000108"/>
            <a:ext cx="9144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b="1" dirty="0" smtClean="0"/>
              <a:t>Iz literature je poznato 6. morfoloških oblika listova (A-G) </a:t>
            </a:r>
            <a:r>
              <a:rPr lang="hr-HR" sz="1600" b="1" i="1" dirty="0" smtClean="0"/>
              <a:t>S. x </a:t>
            </a:r>
            <a:r>
              <a:rPr lang="hr-HR" sz="1600" b="1" i="1" dirty="0" err="1" smtClean="0"/>
              <a:t>thuringiaca</a:t>
            </a:r>
            <a:r>
              <a:rPr lang="hr-HR" sz="1600" b="1" i="1" dirty="0" smtClean="0"/>
              <a:t> </a:t>
            </a:r>
            <a:r>
              <a:rPr lang="hr-HR" sz="1600" b="1" dirty="0" smtClean="0"/>
              <a:t>i dva oblika plodova (D-H). Od A-D su biljke iz prirode a od E-H je </a:t>
            </a:r>
            <a:r>
              <a:rPr lang="hr-HR" sz="1600" b="1" i="1" dirty="0" smtClean="0"/>
              <a:t>S. x </a:t>
            </a:r>
            <a:r>
              <a:rPr lang="hr-HR" sz="1600" b="1" i="1" dirty="0" err="1" smtClean="0"/>
              <a:t>pinnatifida</a:t>
            </a:r>
            <a:r>
              <a:rPr lang="hr-HR" sz="1600" b="1" dirty="0" smtClean="0"/>
              <a:t>. Skala u desnom donjem uglu je 1 cm.</a:t>
            </a:r>
            <a:endParaRPr lang="hr-HR" sz="1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0" y="42860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 smtClean="0">
                <a:solidFill>
                  <a:srgbClr val="FF0000"/>
                </a:solidFill>
              </a:rPr>
              <a:t>Varijabilnost listova i plodova </a:t>
            </a:r>
            <a:r>
              <a:rPr lang="hr-HR" b="1" i="1" dirty="0" smtClean="0">
                <a:solidFill>
                  <a:srgbClr val="FF0000"/>
                </a:solidFill>
              </a:rPr>
              <a:t>S. x </a:t>
            </a:r>
            <a:r>
              <a:rPr lang="hr-HR" b="1" i="1" dirty="0" err="1" smtClean="0">
                <a:solidFill>
                  <a:srgbClr val="FF0000"/>
                </a:solidFill>
              </a:rPr>
              <a:t>thuringiaca</a:t>
            </a:r>
            <a:r>
              <a:rPr lang="hr-HR" b="1" i="1" dirty="0" smtClean="0">
                <a:solidFill>
                  <a:srgbClr val="FF0000"/>
                </a:solidFill>
              </a:rPr>
              <a:t> </a:t>
            </a:r>
            <a:endParaRPr lang="hr-HR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D:\Moji dokumenti\stručni skupovi\Karlovac2023\slike za prezentaciju\Slika 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28"/>
            <a:ext cx="4286280" cy="4034381"/>
          </a:xfrm>
          <a:prstGeom prst="rect">
            <a:avLst/>
          </a:prstGeom>
          <a:noFill/>
        </p:spPr>
      </p:pic>
      <p:pic>
        <p:nvPicPr>
          <p:cNvPr id="41986" name="Picture 2" descr="D:\Moji dokumenti\stručni skupovi\Karlovac2023\slike za prezentaciju\Slika 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496" y="3000372"/>
            <a:ext cx="4919372" cy="3600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286248" y="285728"/>
            <a:ext cx="4643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/>
              <a:t>Listovi (s prednje i zadnje strane) i pupovi </a:t>
            </a:r>
            <a:r>
              <a:rPr lang="hr-HR" b="1" i="1" dirty="0" smtClean="0"/>
              <a:t>S. </a:t>
            </a:r>
            <a:r>
              <a:rPr lang="hr-HR" b="1" i="1" dirty="0" err="1" smtClean="0"/>
              <a:t>thuringiaca</a:t>
            </a:r>
            <a:endParaRPr lang="hr-HR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0" y="500042"/>
            <a:ext cx="9144000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Ovo stablo se uzgaja od kasnog 18. stoljeća, ali je nepoznatog podrijetla i može biti rezultat križanja između </a:t>
            </a:r>
            <a:r>
              <a:rPr kumimoji="0" lang="hr-HR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S. </a:t>
            </a:r>
            <a:r>
              <a:rPr kumimoji="0" lang="hr-HR" sz="1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aucuparia</a:t>
            </a:r>
            <a:r>
              <a:rPr kumimoji="0" lang="hr-HR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i nekog </a:t>
            </a:r>
            <a:r>
              <a:rPr kumimoji="0" lang="hr-H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dugolisnog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kontinentalnog oblika </a:t>
            </a:r>
            <a:r>
              <a:rPr kumimoji="0" lang="hr-HR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S. </a:t>
            </a:r>
            <a:r>
              <a:rPr kumimoji="0" lang="hr-HR" sz="1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aria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 Iznenađujuće je jednoličan u svom lišću, a jedina bitna razlika između jednog i drugog lista je u prisutnosti ili odsutnosti slobodnih listića pri dnu. </a:t>
            </a:r>
            <a:r>
              <a:rPr kumimoji="0" lang="hr-H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U divljim pretpostavljenim hibridima prve generacije između dva roditelja lišće je </a:t>
            </a:r>
            <a:r>
              <a:rPr kumimoji="0" lang="hr-HR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varijabilnije</a:t>
            </a:r>
            <a:r>
              <a:rPr kumimoji="0" lang="hr-H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, neki su listovi bez režnjeva, a listovi sa slobodnim listićima pri dnu pojavljuju se samo na vrhovima jakih izdanaka. 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Od </a:t>
            </a:r>
            <a:r>
              <a:rPr kumimoji="0" lang="hr-HR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S. </a:t>
            </a:r>
            <a:r>
              <a:rPr kumimoji="0" lang="hr-HR" sz="1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hybrida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ovo se stablo očito razlikuje po habitusu, ali i po duljim, </a:t>
            </a:r>
            <a:r>
              <a:rPr kumimoji="0" lang="hr-H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šiljastijim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listovima s kratko zašiljenim zupcima, te sasvim drugačijim plodovima. </a:t>
            </a:r>
            <a:r>
              <a:rPr kumimoji="0" lang="hr-H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Ovaj hibrid nema puno registriranih varijeteta ili klonova. Jedan od poznatijih je '</a:t>
            </a:r>
            <a:r>
              <a:rPr kumimoji="0" lang="hr-HR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Decurrens</a:t>
            </a:r>
            <a:r>
              <a:rPr kumimoji="0" lang="hr-H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('</a:t>
            </a:r>
            <a:r>
              <a:rPr kumimoji="0" lang="hr-HR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Lanuginosa</a:t>
            </a:r>
            <a:r>
              <a:rPr kumimoji="0" lang="hr-H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') s listovima s do pet ili čak sedam pari liski, ali manje na kratkim izbojcima. 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Ovaj </a:t>
            </a:r>
            <a:r>
              <a:rPr kumimoji="0" lang="hr-H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sorbus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dugo se uzgajao u vrtovima kao </a:t>
            </a:r>
            <a:r>
              <a:rPr kumimoji="0" lang="hr-HR" sz="1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Pyrus</a:t>
            </a:r>
            <a:r>
              <a:rPr kumimoji="0" lang="hr-HR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r-HR" sz="1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lanuginosa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 Njegovo podrijetlo je nepoznato, ali je poznato da </a:t>
            </a:r>
            <a:r>
              <a:rPr kumimoji="0" lang="hr-H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intermedijalni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oblici </a:t>
            </a:r>
            <a:r>
              <a:rPr kumimoji="0" lang="hr-HR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S. × </a:t>
            </a:r>
            <a:r>
              <a:rPr kumimoji="0" lang="hr-HR" sz="1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thuringiaca</a:t>
            </a:r>
            <a:r>
              <a:rPr kumimoji="0" lang="hr-HR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daju sadnice slične </a:t>
            </a:r>
            <a:r>
              <a:rPr kumimoji="0" lang="hr-HR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S. </a:t>
            </a:r>
            <a:r>
              <a:rPr kumimoji="0" lang="hr-HR" sz="1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aucuparia</a:t>
            </a:r>
            <a:r>
              <a:rPr kumimoji="0" lang="hr-HR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u svojim brojnim listićima i bez sumnje je '</a:t>
            </a:r>
            <a:r>
              <a:rPr kumimoji="0" lang="hr-H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Decurrens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' nastao na taj način. Slične biljke druge generacije pronađene su samonikle u Mađarskoj. Vrtni klonovi slični '</a:t>
            </a:r>
            <a:r>
              <a:rPr kumimoji="0" lang="hr-H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Decurrensu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' su '</a:t>
            </a:r>
            <a:r>
              <a:rPr kumimoji="0" lang="hr-H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Neuillyensis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', uzgojeni u Francuskoj u prošlom stoljeću i distribuirani od strane gospode Simon-Louis. Nije poznato da je više u prodaji u Britaniji, ali se vjerojatno uzgajao zbog ukrasnog ploda, budući da je cvat bio nevjerojatno velik, sudeći po uzorcima iz herbarija. Od novijeg datuma je '</a:t>
            </a:r>
            <a:r>
              <a:rPr kumimoji="0" lang="hr-H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Leonard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r-H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Springer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', koji je pustio u promet nizozemski </a:t>
            </a:r>
            <a:r>
              <a:rPr kumimoji="0" lang="hr-H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rasadničar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r-H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Lombarts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1938., s četiri ili pet pari listića i završnim 'listom' dugim 6 do 7 cm. Daje obilne narančasto-crvene jajolike plodove duge oko 1,6 cm i više se širi nego drugi kultivirani oblici</a:t>
            </a:r>
            <a:r>
              <a:rPr kumimoji="0" lang="hr-HR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S. × </a:t>
            </a:r>
            <a:r>
              <a:rPr kumimoji="0" lang="hr-HR" sz="1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thuringiaca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 Njegovo je ime možda najbolje smjestiti izravno pod </a:t>
            </a:r>
            <a:r>
              <a:rPr kumimoji="0" lang="hr-HR" sz="1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Sorbus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, budući da nipošto nije sigurno da je to oblik </a:t>
            </a:r>
            <a:r>
              <a:rPr kumimoji="0" lang="hr-HR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S. × </a:t>
            </a:r>
            <a:r>
              <a:rPr kumimoji="0" lang="hr-HR" sz="1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thuringiaca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, a ne križanac </a:t>
            </a:r>
            <a:r>
              <a:rPr kumimoji="0" lang="hr-HR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između S. </a:t>
            </a:r>
            <a:r>
              <a:rPr kumimoji="0" lang="hr-HR" sz="1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aucuparia</a:t>
            </a:r>
            <a:r>
              <a:rPr kumimoji="0" lang="hr-HR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i </a:t>
            </a:r>
            <a:r>
              <a:rPr kumimoji="0" lang="hr-HR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S. </a:t>
            </a:r>
            <a:r>
              <a:rPr kumimoji="0" lang="hr-HR" sz="1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hybrida</a:t>
            </a:r>
            <a:r>
              <a:rPr kumimoji="0" lang="hr-HR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ili </a:t>
            </a:r>
            <a:r>
              <a:rPr kumimoji="0" lang="hr-HR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S. </a:t>
            </a:r>
            <a:r>
              <a:rPr kumimoji="0" lang="hr-HR" sz="1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intermedia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 Pod imenom </a:t>
            </a:r>
            <a:r>
              <a:rPr kumimoji="0" lang="hr-HR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S. </a:t>
            </a:r>
            <a:r>
              <a:rPr kumimoji="0" lang="hr-HR" sz="1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decurrens</a:t>
            </a:r>
            <a:r>
              <a:rPr kumimoji="0" lang="hr-HR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je hibrid distribuiran 1930-ih koji nije '</a:t>
            </a:r>
            <a:r>
              <a:rPr kumimoji="0" lang="hr-H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Decurrens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'. Po lišću je sličan običnom vrtnom obliku </a:t>
            </a:r>
            <a:r>
              <a:rPr kumimoji="0" lang="hr-HR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S. × </a:t>
            </a:r>
            <a:r>
              <a:rPr kumimoji="0" lang="hr-HR" sz="1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thuringiaca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 , ali su dijelovi lišća oštrije nazubljeni, a plodovi slobodnije vise u gušćim </a:t>
            </a:r>
            <a:r>
              <a:rPr kumimoji="0" lang="hr-H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gronjamana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zbijenim na izbojcima. Sadnice </a:t>
            </a:r>
            <a:r>
              <a:rPr kumimoji="0" lang="hr-HR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S. × </a:t>
            </a:r>
            <a:r>
              <a:rPr kumimoji="0" lang="hr-HR" sz="1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thuringiaca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s brojnim listićima miješaju se s </a:t>
            </a:r>
            <a:r>
              <a:rPr kumimoji="0" lang="hr-HR" sz="1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</a:t>
            </a:r>
            <a:r>
              <a:rPr kumimoji="0" lang="hr-HR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hr-HR" sz="1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meinichii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hr-H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Poznati varijetet '</a:t>
            </a:r>
            <a:r>
              <a:rPr kumimoji="0" lang="hr-HR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Fastigiata</a:t>
            </a:r>
            <a:r>
              <a:rPr kumimoji="0" lang="hr-H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' naraste do 12 m visine i čini se da se razlikuje od uobičajenog vrtnog oblika </a:t>
            </a:r>
            <a:r>
              <a:rPr kumimoji="0" lang="hr-HR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S. × </a:t>
            </a:r>
            <a:r>
              <a:rPr kumimoji="0" lang="hr-HR" sz="16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thuringiaca</a:t>
            </a:r>
            <a:r>
              <a:rPr kumimoji="0" lang="hr-H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samo po svom užem habitusu. 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Pustio ga je u promet </a:t>
            </a:r>
            <a:r>
              <a:rPr kumimoji="0" lang="hr-H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Backhouse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iz Yorka početkom ovog stoljeća.</a:t>
            </a:r>
            <a:endParaRPr kumimoji="0" lang="hr-H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AutoShape 2" descr="https://www.hillier.co.uk/wp-content/uploads/2021/03/sorbus-x-thuringiaca-fastigiata-1-ORIGINAL-536x536.jpg"/>
          <p:cNvSpPr>
            <a:spLocks noChangeAspect="1" noChangeArrowheads="1"/>
          </p:cNvSpPr>
          <p:nvPr/>
        </p:nvSpPr>
        <p:spPr bwMode="auto">
          <a:xfrm>
            <a:off x="155575" y="-2446338"/>
            <a:ext cx="5105400" cy="5105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6" name="Picture 5" descr="sorbus-x-thuringiaca-fastigiata-1-ORIGINAL-536x53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428604"/>
            <a:ext cx="5105400" cy="5105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57818" y="428604"/>
            <a:ext cx="37861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1" dirty="0" err="1" smtClean="0"/>
              <a:t>Sorbus</a:t>
            </a:r>
            <a:r>
              <a:rPr lang="hr-HR" b="1" i="1" dirty="0" smtClean="0"/>
              <a:t> x </a:t>
            </a:r>
            <a:r>
              <a:rPr lang="hr-HR" b="1" i="1" dirty="0" err="1" smtClean="0"/>
              <a:t>thuringiaca</a:t>
            </a:r>
            <a:r>
              <a:rPr lang="hr-HR" b="1" i="1" dirty="0" smtClean="0"/>
              <a:t> </a:t>
            </a:r>
            <a:r>
              <a:rPr lang="hr-HR" b="1" dirty="0" smtClean="0"/>
              <a:t>‘</a:t>
            </a:r>
            <a:r>
              <a:rPr lang="hr-HR" b="1" dirty="0" err="1" smtClean="0"/>
              <a:t>Fastigiata</a:t>
            </a:r>
            <a:r>
              <a:rPr lang="hr-HR" b="1" dirty="0" smtClean="0"/>
              <a:t>’-habitus i plodovi</a:t>
            </a:r>
            <a:endParaRPr lang="hr-HR" b="1" dirty="0"/>
          </a:p>
        </p:txBody>
      </p:sp>
      <p:sp>
        <p:nvSpPr>
          <p:cNvPr id="8" name="Rectangle 7"/>
          <p:cNvSpPr/>
          <p:nvPr/>
        </p:nvSpPr>
        <p:spPr>
          <a:xfrm>
            <a:off x="0" y="557214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r-HR" b="1" dirty="0" smtClean="0"/>
              <a:t>Dobro stablo za formalne situacije, </a:t>
            </a:r>
            <a:r>
              <a:rPr lang="hr-HR" b="1" dirty="0" err="1" smtClean="0"/>
              <a:t>npr</a:t>
            </a:r>
            <a:r>
              <a:rPr lang="hr-HR" b="1" dirty="0" smtClean="0"/>
              <a:t>. parkirališta ili u blizini modernih zgrada. Habitus je kompaktan i uspravan s bijelim cvjetovima praćenim sjajnim crvenim bobicama. Vrlo dobro stablo za osnivanje drvoreda.</a:t>
            </a:r>
            <a:endParaRPr lang="hr-HR" b="1" dirty="0"/>
          </a:p>
        </p:txBody>
      </p:sp>
      <p:pic>
        <p:nvPicPr>
          <p:cNvPr id="39940" name="Picture 4" descr="Sorbus x thuringiaca Fastigiata – Future Forest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70" y="1714488"/>
            <a:ext cx="3143272" cy="3143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3301</TotalTime>
  <Words>2911</Words>
  <Application>Microsoft Office PowerPoint</Application>
  <PresentationFormat>On-screen Show (4:3)</PresentationFormat>
  <Paragraphs>191</Paragraphs>
  <Slides>28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Times New Roman</vt:lpstr>
      <vt:lpstr>Office Theme</vt:lpstr>
      <vt:lpstr>Spreadsheet</vt:lpstr>
      <vt:lpstr>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Damir</dc:creator>
  <cp:lastModifiedBy>Windows User</cp:lastModifiedBy>
  <cp:revision>401</cp:revision>
  <dcterms:created xsi:type="dcterms:W3CDTF">2019-11-08T10:14:03Z</dcterms:created>
  <dcterms:modified xsi:type="dcterms:W3CDTF">2023-10-16T10:17:08Z</dcterms:modified>
</cp:coreProperties>
</file>