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2" r:id="rId4"/>
    <p:sldId id="293" r:id="rId5"/>
    <p:sldId id="289" r:id="rId6"/>
    <p:sldId id="290" r:id="rId7"/>
    <p:sldId id="291" r:id="rId8"/>
    <p:sldId id="294" r:id="rId9"/>
    <p:sldId id="295" r:id="rId10"/>
    <p:sldId id="307" r:id="rId11"/>
    <p:sldId id="317" r:id="rId12"/>
    <p:sldId id="296" r:id="rId13"/>
    <p:sldId id="314" r:id="rId14"/>
    <p:sldId id="310" r:id="rId15"/>
    <p:sldId id="309" r:id="rId16"/>
    <p:sldId id="315" r:id="rId17"/>
    <p:sldId id="316" r:id="rId18"/>
    <p:sldId id="318" r:id="rId19"/>
    <p:sldId id="319" r:id="rId2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1F57E-93C2-44FC-AE8B-378BF700D668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34222-490B-4A01-9916-9EB54AA3A36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FC08D-9F31-40F0-9E00-84B8182A9917}" type="datetimeFigureOut">
              <a:rPr lang="sr-Latn-CS" smtClean="0"/>
              <a:pPr/>
              <a:t>6.10.2021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5E7C6-2B65-4177-B429-31A25E8548D2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5992"/>
            <a:ext cx="9144000" cy="120032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 smtClean="0"/>
              <a:t>Utjecaj ljetne suše na pojavnost biljnih bolesti i štetnika na sadnicama ukrasnog drveća i grmlja u rasadniku „Šumski vrt i </a:t>
            </a:r>
            <a:r>
              <a:rPr lang="hr-HR" sz="2400" b="1" dirty="0" err="1" smtClean="0"/>
              <a:t>arboretum</a:t>
            </a:r>
            <a:r>
              <a:rPr lang="hr-HR" sz="2400" b="1" dirty="0" smtClean="0"/>
              <a:t>“ Fakulteta šumarstva i drvne tehnologije</a:t>
            </a:r>
            <a:endParaRPr lang="hr-HR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86182" y="4214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50057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/>
              <a:t>Damir </a:t>
            </a:r>
            <a:r>
              <a:rPr lang="hr-HR" sz="1600" b="1" dirty="0" err="1" smtClean="0"/>
              <a:t>Drvodelić</a:t>
            </a:r>
            <a:r>
              <a:rPr lang="hr-HR" sz="1600" b="1" dirty="0" smtClean="0"/>
              <a:t>*, Jelena Kranjec Orlović**, Milivoj </a:t>
            </a:r>
            <a:r>
              <a:rPr lang="hr-HR" sz="1600" b="1" dirty="0" err="1" smtClean="0"/>
              <a:t>Franjević</a:t>
            </a:r>
            <a:r>
              <a:rPr lang="hr-HR" sz="1600" b="1" dirty="0" smtClean="0"/>
              <a:t>**</a:t>
            </a:r>
          </a:p>
          <a:p>
            <a:pPr algn="ctr"/>
            <a:endParaRPr lang="hr-HR" sz="1400" dirty="0" smtClean="0"/>
          </a:p>
          <a:p>
            <a:pPr algn="ctr"/>
            <a:r>
              <a:rPr lang="hr-HR" sz="1400" dirty="0" smtClean="0"/>
              <a:t>Sveučilište u Zagrebu Fakultet šumarstva i drvne tehnologije</a:t>
            </a:r>
          </a:p>
          <a:p>
            <a:pPr algn="ctr"/>
            <a:r>
              <a:rPr lang="hr-HR" sz="1400" dirty="0" smtClean="0"/>
              <a:t>Zavod za ekologiju i uzgajanje šuma* </a:t>
            </a:r>
          </a:p>
          <a:p>
            <a:pPr algn="ctr"/>
            <a:r>
              <a:rPr lang="hr-HR" sz="1400" dirty="0" smtClean="0"/>
              <a:t>Zavod za zaštitu šuma i lovno gospodarenje**</a:t>
            </a:r>
          </a:p>
          <a:p>
            <a:pPr algn="ctr"/>
            <a:r>
              <a:rPr lang="hr-HR" sz="1400" dirty="0" err="1" smtClean="0"/>
              <a:t>Svetošimunska</a:t>
            </a:r>
            <a:r>
              <a:rPr lang="hr-HR" sz="1400" dirty="0" smtClean="0"/>
              <a:t> cesta 23, 10000 Zagreb, Hrvatska</a:t>
            </a:r>
          </a:p>
          <a:p>
            <a:pPr algn="ctr"/>
            <a:endParaRPr lang="hr-HR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635795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Split, 11.-13. studeni 2021. godine</a:t>
            </a:r>
            <a:endParaRPr lang="hr-HR" b="1" dirty="0"/>
          </a:p>
        </p:txBody>
      </p:sp>
      <p:sp>
        <p:nvSpPr>
          <p:cNvPr id="9" name="Rectangle 8"/>
          <p:cNvSpPr/>
          <p:nvPr/>
        </p:nvSpPr>
        <p:spPr>
          <a:xfrm>
            <a:off x="0" y="38576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u="sng" dirty="0" smtClean="0"/>
              <a:t>3. hrvatski stručni skup o urbanom šumarstvu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13314" name="AutoShape 2" descr="Fakultet šumarstva i drvne tehnologije, Zagr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3317" name="AutoShape 5" descr="Fakultet šumarstva i drvne tehnologije, Zagr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3318" name="Picture 6" descr="C:\Users\Damir\Desktop\ind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85728"/>
            <a:ext cx="4143375" cy="1104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00042"/>
            <a:ext cx="227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 smtClean="0"/>
              <a:t>Quercus</a:t>
            </a:r>
            <a:r>
              <a:rPr lang="hr-HR" b="1" i="1" dirty="0" smtClean="0"/>
              <a:t> </a:t>
            </a:r>
            <a:r>
              <a:rPr lang="hr-HR" b="1" i="1" dirty="0" err="1" smtClean="0"/>
              <a:t>robur</a:t>
            </a:r>
            <a:r>
              <a:rPr lang="hr-HR" b="1" i="1" dirty="0" smtClean="0"/>
              <a:t> </a:t>
            </a:r>
            <a:r>
              <a:rPr lang="hr-HR" b="1" dirty="0" smtClean="0"/>
              <a:t>(2,5 m)</a:t>
            </a:r>
            <a:endParaRPr lang="hr-HR" b="1" dirty="0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100010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prisutne hrastova mrežasta stjenica (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Corythucha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arcuata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 i hrastova pepelnica (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Erysiphe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alphitoides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5602" name="Picture 2" descr="D:\Moji dokumenti\stručni skupovi\Split2021\utjecaj ljetne suše na pojavnost biljnih bolesti i štetnika\slike obilaska rasadnika\IMG_5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2500306"/>
            <a:ext cx="5524538" cy="4143404"/>
          </a:xfrm>
          <a:prstGeom prst="rect">
            <a:avLst/>
          </a:prstGeom>
          <a:noFill/>
        </p:spPr>
      </p:pic>
      <p:pic>
        <p:nvPicPr>
          <p:cNvPr id="25603" name="Picture 3" descr="D:\Moji dokumenti\stručni skupovi\Split2021\utjecaj ljetne suše na pojavnost biljnih bolesti i štetnika\slike obilaska rasadnika\IMG_5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1840" y="1428736"/>
            <a:ext cx="4381531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500042"/>
            <a:ext cx="2136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 smtClean="0"/>
              <a:t>Thuja</a:t>
            </a:r>
            <a:r>
              <a:rPr lang="hr-HR" b="1" i="1" dirty="0" smtClean="0"/>
              <a:t> </a:t>
            </a:r>
            <a:r>
              <a:rPr lang="hr-HR" b="1" i="1" dirty="0" err="1" smtClean="0"/>
              <a:t>plicata</a:t>
            </a:r>
            <a:r>
              <a:rPr lang="hr-HR" b="1" i="1" dirty="0" smtClean="0"/>
              <a:t> </a:t>
            </a:r>
            <a:r>
              <a:rPr lang="hr-HR" b="1" dirty="0" smtClean="0"/>
              <a:t>(1,7 m)</a:t>
            </a:r>
            <a:endParaRPr lang="hr-HR" b="1" dirty="0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1000108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pojedina stabla u potpunosti suha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prisutni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krasnik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Palmar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festiva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 potkornjaci roda </a:t>
            </a:r>
            <a:r>
              <a:rPr lang="hr-HR" i="1" dirty="0" err="1" smtClean="0">
                <a:ea typeface="Calibri" pitchFamily="34" charset="0"/>
                <a:cs typeface="Times New Roman" pitchFamily="18" charset="0"/>
              </a:rPr>
              <a:t>Phloeosinus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krasnik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prekida kolanje sokova biljke kojoj pada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vitalitet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 kada grane počnu odumirati, dolaze potkornjaci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4578" name="Picture 2" descr="D:\Moji dokumenti\stručni skupovi\Split2021\utjecaj ljetne suše na pojavnost biljnih bolesti i štetnika\slike obilaska rasadnika\IMG_5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357430"/>
            <a:ext cx="5500726" cy="4125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71480"/>
            <a:ext cx="6286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 smtClean="0"/>
              <a:t>Thuja</a:t>
            </a:r>
            <a:r>
              <a:rPr lang="hr-HR" b="1" i="1" dirty="0" smtClean="0"/>
              <a:t> </a:t>
            </a:r>
            <a:r>
              <a:rPr lang="hr-HR" b="1" i="1" dirty="0" err="1" smtClean="0"/>
              <a:t>occidentalis</a:t>
            </a:r>
            <a:r>
              <a:rPr lang="hr-HR" b="1" i="1" dirty="0" smtClean="0"/>
              <a:t> </a:t>
            </a:r>
            <a:r>
              <a:rPr lang="hr-HR" b="1" dirty="0" smtClean="0"/>
              <a:t>ˈ</a:t>
            </a:r>
            <a:r>
              <a:rPr lang="hr-HR" b="1" dirty="0" err="1" smtClean="0"/>
              <a:t>Tiny</a:t>
            </a:r>
            <a:r>
              <a:rPr lang="hr-HR" b="1" dirty="0" smtClean="0"/>
              <a:t> Timˈ i </a:t>
            </a:r>
            <a:r>
              <a:rPr lang="hr-HR" b="1" i="1" dirty="0" err="1" smtClean="0"/>
              <a:t>Thuja</a:t>
            </a:r>
            <a:r>
              <a:rPr lang="hr-HR" b="1" i="1" dirty="0" smtClean="0"/>
              <a:t> </a:t>
            </a:r>
            <a:r>
              <a:rPr lang="hr-HR" b="1" i="1" dirty="0" err="1" smtClean="0"/>
              <a:t>occidentalis</a:t>
            </a:r>
            <a:r>
              <a:rPr lang="hr-HR" b="1" i="1" dirty="0" smtClean="0"/>
              <a:t> </a:t>
            </a:r>
            <a:r>
              <a:rPr lang="hr-HR" b="1" dirty="0" smtClean="0"/>
              <a:t>ˈDanicaˈ (0,3 m)</a:t>
            </a:r>
            <a:endParaRPr lang="hr-HR" b="1" dirty="0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214422"/>
            <a:ext cx="4430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na cijeloj plohi/gredici nekoliko suhih biljaka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prisutan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krasnik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Palmar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festiva</a:t>
            </a:r>
            <a:endParaRPr kumimoji="0" lang="hr-HR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3554" name="Picture 2" descr="D:\Moji dokumenti\stručni skupovi\Split2021\utjecaj ljetne suše na pojavnost biljnih bolesti i štetnika\slike obilaska rasadnika\IMG_5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928802"/>
            <a:ext cx="6286544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00042"/>
            <a:ext cx="4298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 smtClean="0"/>
              <a:t>Thuja</a:t>
            </a:r>
            <a:r>
              <a:rPr lang="hr-HR" b="1" i="1" dirty="0" smtClean="0"/>
              <a:t> </a:t>
            </a:r>
            <a:r>
              <a:rPr lang="hr-HR" b="1" i="1" dirty="0" err="1" smtClean="0"/>
              <a:t>occidentalis</a:t>
            </a:r>
            <a:r>
              <a:rPr lang="hr-HR" b="1" i="1" dirty="0" smtClean="0"/>
              <a:t> </a:t>
            </a:r>
            <a:r>
              <a:rPr lang="hr-HR" b="1" dirty="0" smtClean="0"/>
              <a:t>ˈSmaragdˈ (1,1 m; 1,5 m)</a:t>
            </a:r>
            <a:endParaRPr lang="hr-HR" b="1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1000108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suhe grane/deblo se lako lomi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prisutan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krasnik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Palmar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festiva</a:t>
            </a:r>
            <a:endParaRPr kumimoji="0" lang="hr-HR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ksilofagne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ličinke hrane se u unutrašnjosti debla/grana, dovode do prekida kolanja sokova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na većem broju biljaka osušeni vršni ili gornji dijelovi krošnje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gornji dio biljaka pod većim stresom pa izloženiji napadu potkornjaka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prisutni potkornjaci roda </a:t>
            </a:r>
            <a:r>
              <a:rPr lang="hr-HR" i="1" dirty="0" err="1" smtClean="0">
                <a:ea typeface="Calibri" pitchFamily="34" charset="0"/>
                <a:cs typeface="Times New Roman" pitchFamily="18" charset="0"/>
              </a:rPr>
              <a:t>Phloeosinus</a:t>
            </a:r>
            <a:endParaRPr kumimoji="0" lang="hr-HR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preporuča se vađenje i paljenje biljaka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2530" name="Picture 2" descr="D:\Moji dokumenti\stručni skupovi\Split2021\utjecaj ljetne suše na pojavnost biljnih bolesti i štetnika\slike obilaska rasadnika\IMG_5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000371"/>
            <a:ext cx="2661066" cy="3571901"/>
          </a:xfrm>
          <a:prstGeom prst="rect">
            <a:avLst/>
          </a:prstGeom>
          <a:noFill/>
        </p:spPr>
      </p:pic>
      <p:pic>
        <p:nvPicPr>
          <p:cNvPr id="22531" name="Picture 3" descr="D:\Moji dokumenti\stručni skupovi\Split2021\utjecaj ljetne suše na pojavnost biljnih bolesti i štetnika\slike obilaska rasadnika\IMG_5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429000"/>
            <a:ext cx="3429023" cy="2571767"/>
          </a:xfrm>
          <a:prstGeom prst="rect">
            <a:avLst/>
          </a:prstGeom>
          <a:noFill/>
        </p:spPr>
      </p:pic>
      <p:pic>
        <p:nvPicPr>
          <p:cNvPr id="22532" name="Picture 4" descr="D:\Moji dokumenti\stručni skupovi\Split2021\utjecaj ljetne suše na pojavnost biljnih bolesti i štetnika\slike obilaska rasadnika\IMG_5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000372"/>
            <a:ext cx="27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D:\Moji dokumenti\stručni skupovi\Split2021\utjecaj ljetne suše na pojavnost biljnih bolesti i štetnika\slike obilaska rasadnika\IMG_5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800000" cy="3600000"/>
          </a:xfrm>
          <a:prstGeom prst="rect">
            <a:avLst/>
          </a:prstGeom>
          <a:noFill/>
        </p:spPr>
      </p:pic>
      <p:pic>
        <p:nvPicPr>
          <p:cNvPr id="21506" name="Picture 2" descr="D:\Moji dokumenti\stručni skupovi\Split2021\utjecaj ljetne suše na pojavnost biljnih bolesti i štetnika\slike obilaska rasadnika\IMG_5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00372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428604"/>
            <a:ext cx="36670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Thuja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occidentalis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ˈ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Columna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ˈ (2,0 m)</a:t>
            </a: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1000108"/>
            <a:ext cx="51102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jedan dio krošnje suh, obično gornji dijelovi krošnje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prisutan potkornjak roda </a:t>
            </a:r>
            <a:r>
              <a:rPr lang="hr-HR" i="1" dirty="0" err="1" smtClean="0">
                <a:ea typeface="Calibri" pitchFamily="34" charset="0"/>
                <a:cs typeface="Times New Roman" pitchFamily="18" charset="0"/>
              </a:rPr>
              <a:t>Phloeosinus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0483" name="Picture 3" descr="D:\Moji dokumenti\stručni skupovi\Split2021\utjecaj ljetne suše na pojavnost biljnih bolesti i štetnika\slike obilaska rasadnika\IMG_57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928802"/>
            <a:ext cx="3571900" cy="4762533"/>
          </a:xfrm>
          <a:prstGeom prst="rect">
            <a:avLst/>
          </a:prstGeom>
          <a:noFill/>
        </p:spPr>
      </p:pic>
      <p:pic>
        <p:nvPicPr>
          <p:cNvPr id="20484" name="Picture 4" descr="D:\Moji dokumenti\stručni skupovi\Split2021\utjecaj ljetne suše na pojavnost biljnih bolesti i štetnika\slike obilaska rasadnika\IMG_5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928802"/>
            <a:ext cx="3589760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0042"/>
            <a:ext cx="2831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 smtClean="0"/>
              <a:t>Platanus</a:t>
            </a:r>
            <a:r>
              <a:rPr lang="hr-HR" b="1" i="1" dirty="0" smtClean="0"/>
              <a:t> x </a:t>
            </a:r>
            <a:r>
              <a:rPr lang="hr-HR" b="1" i="1" dirty="0" err="1" smtClean="0"/>
              <a:t>acerifolia</a:t>
            </a:r>
            <a:r>
              <a:rPr lang="hr-HR" b="1" i="1" dirty="0" smtClean="0"/>
              <a:t> </a:t>
            </a:r>
            <a:r>
              <a:rPr lang="hr-HR" b="1" dirty="0" smtClean="0"/>
              <a:t>(3,5 m)</a:t>
            </a:r>
            <a:endParaRPr lang="hr-HR" b="1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1000108"/>
            <a:ext cx="5557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prisutna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platanina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mrežasta stjenica (</a:t>
            </a:r>
            <a:r>
              <a:rPr lang="hr-HR" i="1" dirty="0" err="1" smtClean="0"/>
              <a:t>Corythucha</a:t>
            </a:r>
            <a:r>
              <a:rPr lang="hr-HR" i="1" dirty="0" smtClean="0"/>
              <a:t> </a:t>
            </a:r>
            <a:r>
              <a:rPr lang="hr-HR" i="1" dirty="0" err="1" smtClean="0"/>
              <a:t>ciliata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8434" name="Picture 2" descr="D:\Moji dokumenti\stručni skupovi\Split2021\utjecaj ljetne suše na pojavnost biljnih bolesti i štetnika\slike obilaska rasadnika\IMG_5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071810"/>
            <a:ext cx="4800000" cy="3600000"/>
          </a:xfrm>
          <a:prstGeom prst="rect">
            <a:avLst/>
          </a:prstGeom>
          <a:noFill/>
        </p:spPr>
      </p:pic>
      <p:pic>
        <p:nvPicPr>
          <p:cNvPr id="18435" name="Picture 3" descr="D:\Moji dokumenti\stručni skupovi\Split2021\utjecaj ljetne suše na pojavnost biljnih bolesti i štetnika\slike obilaska rasadnika\IMG_5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00174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285728"/>
            <a:ext cx="4864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Vrste bez</a:t>
            </a:r>
            <a:r>
              <a:rPr kumimoji="0" lang="hr-HR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simptoma ili beznačajnim simptomima:</a:t>
            </a:r>
            <a:endParaRPr kumimoji="0" lang="hr-HR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2910" y="636919"/>
          <a:ext cx="7929618" cy="6078228"/>
        </p:xfrm>
        <a:graphic>
          <a:graphicData uri="http://schemas.openxmlformats.org/drawingml/2006/table">
            <a:tbl>
              <a:tblPr/>
              <a:tblGrid>
                <a:gridCol w="3964809"/>
                <a:gridCol w="3964809"/>
              </a:tblGrid>
              <a:tr h="2337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Vrsta ili </a:t>
                      </a:r>
                      <a:r>
                        <a:rPr lang="hr-HR" sz="1400" b="1" dirty="0" err="1" smtClean="0">
                          <a:latin typeface="Calibri"/>
                          <a:ea typeface="Calibri"/>
                          <a:cs typeface="Times New Roman"/>
                        </a:rPr>
                        <a:t>kultivar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Prosječna visina (m)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Thuja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occidentalis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Ericoides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2,5 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Thuja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occidentalis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5,0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Thuja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orientalis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3,0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Thuja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orientalis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Croata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2,0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Thuja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orientalis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Aurea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 Nanaˈ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Thuja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orientalis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Elegantissima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Thuja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globosa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Chamaecyparis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lawsoniana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Globosa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0,4 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Chamaecyparis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lawsoniana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 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Ellwoodii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Chamaecyparis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lawsoniana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Fletcheri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Chamaecyparis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lawsoniana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Columnaris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X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Cupressocyparis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leylandii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1,5;</a:t>
                      </a:r>
                      <a:r>
                        <a:rPr lang="hr-HR" sz="14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3,0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Cupressus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macrocarpa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Gold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Crest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Cupressus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arizonica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3,0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Taxus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baccata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Fastigiata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1,5 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Taxus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baccata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Elegantissima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2,0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Cryptomeria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japonica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Elegans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2,0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Picea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glauca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Conica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1,5 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Picea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pungens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2,0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Picea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abies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Nidiformis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Picea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glauca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Conica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 (grinje i potkornjak)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1,5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Pinus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mugo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Mughus</a:t>
                      </a: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Pinus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nigra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2+1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Pinus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leucodermis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2,0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Ilex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aquifolium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Ferox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0,5 </a:t>
                      </a: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Ilex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crenata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1472" y="428604"/>
          <a:ext cx="8072494" cy="6109208"/>
        </p:xfrm>
        <a:graphic>
          <a:graphicData uri="http://schemas.openxmlformats.org/drawingml/2006/table">
            <a:tbl>
              <a:tblPr/>
              <a:tblGrid>
                <a:gridCol w="4036247"/>
                <a:gridCol w="4036247"/>
              </a:tblGrid>
              <a:tr h="206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Vrsta ili </a:t>
                      </a:r>
                      <a:r>
                        <a:rPr lang="hr-HR" sz="1400" b="1" dirty="0" err="1" smtClean="0">
                          <a:latin typeface="Calibri"/>
                          <a:ea typeface="Calibri"/>
                          <a:cs typeface="Times New Roman"/>
                        </a:rPr>
                        <a:t>kultivar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Prosječna visina (m)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56" marR="59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Ilex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pernyi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Prunus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laurocerasus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0" dirty="0" smtClean="0"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hr-HR" sz="1400" b="1" i="1" dirty="0" smtClean="0">
                          <a:latin typeface="Calibri"/>
                          <a:ea typeface="Calibri"/>
                          <a:cs typeface="Times New Roman"/>
                        </a:rPr>
                        <a:t> P. l. </a:t>
                      </a: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'</a:t>
                      </a:r>
                      <a:r>
                        <a:rPr lang="hr-HR" sz="1400" b="1" dirty="0" err="1" smtClean="0">
                          <a:latin typeface="Calibri"/>
                          <a:ea typeface="Calibri"/>
                          <a:cs typeface="Times New Roman"/>
                        </a:rPr>
                        <a:t>Schipkaensis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'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0,6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Cedrus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deodara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0,5;</a:t>
                      </a:r>
                      <a:r>
                        <a:rPr lang="hr-HR" sz="14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 err="1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Mahonia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aquifolium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0,3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Berberis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julianii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1,5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Deutzia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 err="1" smtClean="0">
                          <a:latin typeface="Calibri"/>
                          <a:ea typeface="Calibri"/>
                          <a:cs typeface="Times New Roman"/>
                        </a:rPr>
                        <a:t>spp</a:t>
                      </a: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2,5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Syringa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 err="1" smtClean="0">
                          <a:latin typeface="Calibri"/>
                          <a:ea typeface="Calibri"/>
                          <a:cs typeface="Times New Roman"/>
                        </a:rPr>
                        <a:t>spp</a:t>
                      </a: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2,0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Syringa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vulgaris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Sorbus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aria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1,5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Sorbus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aucuparia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1,5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Crataegus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sp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2,0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Davidia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involucrata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1,0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Ginkgo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biloba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3,0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Ginko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biloba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– žućenje listova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4,0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Hibiskus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 err="1" smtClean="0">
                          <a:latin typeface="Calibri"/>
                          <a:ea typeface="Calibri"/>
                          <a:cs typeface="Times New Roman"/>
                        </a:rPr>
                        <a:t>spp</a:t>
                      </a: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Photinia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smtClean="0">
                          <a:latin typeface="Calibri"/>
                          <a:ea typeface="Calibri"/>
                          <a:cs typeface="Times New Roman"/>
                        </a:rPr>
                        <a:t>X </a:t>
                      </a:r>
                      <a:r>
                        <a:rPr lang="hr-HR" sz="1400" b="1" i="1" dirty="0" err="1" smtClean="0">
                          <a:latin typeface="Calibri"/>
                          <a:ea typeface="Calibri"/>
                          <a:cs typeface="Times New Roman"/>
                        </a:rPr>
                        <a:t>fraseri</a:t>
                      </a:r>
                      <a:r>
                        <a:rPr lang="hr-HR" sz="1400" b="1" i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ˈRed 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Robin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0,4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Acer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saccharum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4,5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Prunus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serrulata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ˈKiku 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Shidare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3,5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Prunus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serrulata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 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Kanzan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3,5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Pyracantha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coccinea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3,0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Albizia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julibrissin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1,6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Betula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pendula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3,0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Cercis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siliquastrum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2,0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Acer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palmatum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</a:t>
                      </a:r>
                      <a:r>
                        <a:rPr lang="hr-HR" sz="1400" b="1" dirty="0" err="1">
                          <a:latin typeface="Calibri"/>
                          <a:ea typeface="Calibri"/>
                          <a:cs typeface="Times New Roman"/>
                        </a:rPr>
                        <a:t>Atropurpureum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ˈ iz sjemena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1,5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Tilia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tomentosa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2,5 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Corylus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colurna</a:t>
                      </a:r>
                      <a:endParaRPr lang="hr-H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5,0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Sorbus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i="1" dirty="0" err="1">
                          <a:latin typeface="Calibri"/>
                          <a:ea typeface="Calibri"/>
                          <a:cs typeface="Times New Roman"/>
                        </a:rPr>
                        <a:t>domestica</a:t>
                      </a:r>
                      <a:r>
                        <a:rPr lang="hr-HR" sz="1400" b="1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400" b="1" dirty="0">
                          <a:latin typeface="Calibri"/>
                          <a:ea typeface="Calibri"/>
                          <a:cs typeface="Times New Roman"/>
                        </a:rPr>
                        <a:t>(pepelnica)</a:t>
                      </a: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smtClean="0">
                          <a:latin typeface="Calibri"/>
                          <a:ea typeface="Calibri"/>
                          <a:cs typeface="Times New Roman"/>
                        </a:rPr>
                        <a:t>5,0 </a:t>
                      </a:r>
                      <a:endParaRPr lang="hr-H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Moji dokumenti\stručni skupovi\Split2021\utjecaj ljetne suše na pojavnost biljnih bolesti i štetnika\slike obilaska rasadnika\IMG_5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-5"/>
            <a:ext cx="5143504" cy="685800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1142984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r-HR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HVALA VAM NA POZORNOSTI !</a:t>
            </a:r>
            <a:endParaRPr lang="en-US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1802" y="4786322"/>
            <a:ext cx="32033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r-HR" sz="2000" b="1" u="sng" dirty="0" smtClean="0">
                <a:solidFill>
                  <a:schemeClr val="bg1"/>
                </a:solidFill>
              </a:rPr>
              <a:t>Pitanja na kontakt:</a:t>
            </a:r>
          </a:p>
          <a:p>
            <a:pPr algn="ctr"/>
            <a:endParaRPr lang="hr-HR" sz="2000" b="1" u="sng" dirty="0" smtClean="0">
              <a:solidFill>
                <a:schemeClr val="bg1"/>
              </a:solidFill>
            </a:endParaRPr>
          </a:p>
          <a:p>
            <a:pPr algn="ctr"/>
            <a:r>
              <a:rPr lang="hr-HR" sz="2000" b="1" dirty="0" err="1" smtClean="0">
                <a:solidFill>
                  <a:schemeClr val="bg1"/>
                </a:solidFill>
              </a:rPr>
              <a:t>drvodelic.damir</a:t>
            </a:r>
            <a:r>
              <a:rPr lang="hr-HR" sz="2000" b="1" dirty="0" smtClean="0">
                <a:solidFill>
                  <a:schemeClr val="bg1"/>
                </a:solidFill>
              </a:rPr>
              <a:t>@</a:t>
            </a:r>
            <a:r>
              <a:rPr lang="hr-HR" sz="2000" b="1" dirty="0" err="1" smtClean="0">
                <a:solidFill>
                  <a:schemeClr val="bg1"/>
                </a:solidFill>
              </a:rPr>
              <a:t>gmail.com</a:t>
            </a:r>
            <a:endParaRPr lang="hr-HR" sz="2000" b="1" dirty="0" smtClean="0">
              <a:solidFill>
                <a:schemeClr val="bg1"/>
              </a:solidFill>
            </a:endParaRPr>
          </a:p>
          <a:p>
            <a:pPr algn="ctr"/>
            <a:r>
              <a:rPr lang="hr-HR" sz="2000" b="1" dirty="0" err="1" smtClean="0">
                <a:solidFill>
                  <a:schemeClr val="bg1"/>
                </a:solidFill>
              </a:rPr>
              <a:t>ddrvodelic</a:t>
            </a:r>
            <a:r>
              <a:rPr lang="hr-HR" sz="2000" b="1" dirty="0" smtClean="0">
                <a:solidFill>
                  <a:schemeClr val="bg1"/>
                </a:solidFill>
              </a:rPr>
              <a:t>@</a:t>
            </a:r>
            <a:r>
              <a:rPr lang="hr-HR" sz="2000" b="1" dirty="0" err="1" smtClean="0">
                <a:solidFill>
                  <a:schemeClr val="bg1"/>
                </a:solidFill>
              </a:rPr>
              <a:t>inet.hr</a:t>
            </a:r>
            <a:endParaRPr lang="hr-HR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28604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b="1" u="sng" dirty="0" smtClean="0">
                <a:solidFill>
                  <a:srgbClr val="FF0000"/>
                </a:solidFill>
              </a:rPr>
              <a:t>Ciljevi i sadržaj rada:</a:t>
            </a:r>
          </a:p>
          <a:p>
            <a:pPr algn="just"/>
            <a:endParaRPr lang="hr-HR" sz="1600" b="1" u="sng" dirty="0" smtClean="0">
              <a:solidFill>
                <a:srgbClr val="FF0000"/>
              </a:solidFill>
            </a:endParaRPr>
          </a:p>
          <a:p>
            <a:pPr algn="just"/>
            <a:endParaRPr lang="hr-HR" sz="1600" b="1" u="sng" dirty="0" smtClean="0"/>
          </a:p>
          <a:p>
            <a:pPr algn="just">
              <a:buFontTx/>
              <a:buChar char="-"/>
            </a:pPr>
            <a:r>
              <a:rPr lang="hr-HR" sz="1600" b="1" dirty="0" smtClean="0"/>
              <a:t> Utvrditi utjecaj ljetne suše, točnije meteorološkog ljeta (01.06.2021.-31.08.2021) na pojavnost biljnih bolesti, štetnika i drugih simptoma na sadnicama ukrasnog drveća i grmlja u rasadniku „Šumski vrt i </a:t>
            </a:r>
            <a:r>
              <a:rPr lang="hr-HR" sz="1600" b="1" dirty="0" err="1" smtClean="0"/>
              <a:t>arboretum</a:t>
            </a:r>
            <a:r>
              <a:rPr lang="hr-HR" sz="1600" b="1" dirty="0" smtClean="0"/>
              <a:t>“ Fakulteta šumarstva i drvne tehnologije</a:t>
            </a:r>
            <a:endParaRPr lang="hr-HR" sz="1600" dirty="0" smtClean="0"/>
          </a:p>
          <a:p>
            <a:pPr algn="just">
              <a:buFontTx/>
              <a:buChar char="-"/>
            </a:pPr>
            <a:r>
              <a:rPr lang="hr-HR" sz="1600" b="1" dirty="0" smtClean="0"/>
              <a:t> Za istraživanje su korišteni </a:t>
            </a:r>
            <a:r>
              <a:rPr lang="pl-PL" sz="1600" b="1" dirty="0" smtClean="0"/>
              <a:t>meteorološki parametri za postaju Zagreb-Maksimir od 01.06. do 31. 08. 2021. (izvor: DHMZ)</a:t>
            </a:r>
          </a:p>
          <a:p>
            <a:pPr algn="just">
              <a:buFontTx/>
              <a:buChar char="-"/>
            </a:pPr>
            <a:r>
              <a:rPr lang="pl-PL" sz="1600" b="1" dirty="0" smtClean="0"/>
              <a:t> Detaljan obilazak rasadnika i sadnica koje se tijekom meteorološkog ljeta 2021. godine nisu zalijevale obavljen je dana 01.09.2021. godine od strane entomologa, fitopatologa, upravitelja NPŠO Zagreb i fakultetskih rasadnika te poslovođe u rasadniku.</a:t>
            </a:r>
          </a:p>
          <a:p>
            <a:pPr algn="just">
              <a:buFontTx/>
              <a:buChar char="-"/>
            </a:pPr>
            <a:r>
              <a:rPr lang="pl-PL" sz="1600" b="1" dirty="0" smtClean="0"/>
              <a:t> Na svakoj vrsti ili kultivaru, izmjerene su prosječne visine i vizualnom prosudbom utvrđena je pojavnost biljnih bolesti, štetnika i drugih simptoma uzrokovanih abiotskim čimbenicima</a:t>
            </a:r>
          </a:p>
          <a:p>
            <a:pPr algn="just">
              <a:buFontTx/>
              <a:buChar char="-"/>
            </a:pPr>
            <a:r>
              <a:rPr lang="pl-PL" sz="1600" b="1" dirty="0" smtClean="0"/>
              <a:t> S obzirom na broj biljaka s izraženim simptomima, utvrđen je njihov postotak u odnosu na iste bez ikakvih simptoma</a:t>
            </a:r>
          </a:p>
          <a:p>
            <a:pPr algn="just">
              <a:buFontTx/>
              <a:buChar char="-"/>
            </a:pPr>
            <a:r>
              <a:rPr lang="pl-PL" sz="1600" b="1" dirty="0" smtClean="0"/>
              <a:t> Ukoliko nije bilo nikakvih simptoma, ili su oni manje značajni, vrste i kultivari klasificirani su kao otporni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5716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 smtClean="0">
                <a:solidFill>
                  <a:srgbClr val="FF0000"/>
                </a:solidFill>
              </a:rPr>
              <a:t>Podaci o meteorološkom ljetu (01.06.2021.-31.08.2021.) za meteorološku postaju Maksimir (izvor: DHMZ)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71538" y="1071546"/>
          <a:ext cx="6429420" cy="5572176"/>
        </p:xfrm>
        <a:graphic>
          <a:graphicData uri="http://schemas.openxmlformats.org/drawingml/2006/table">
            <a:tbl>
              <a:tblPr/>
              <a:tblGrid>
                <a:gridCol w="3629511"/>
                <a:gridCol w="2799909"/>
              </a:tblGrid>
              <a:tr h="348261"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Meteorološke </a:t>
                      </a:r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varijable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Prosječne vrijednosti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Tmax (°C)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Tmin (°C)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 7h  (°C)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 14h  (°C)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 21h (°C)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 sred (°C)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Tmin 5cm (°C)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Sijanje sunca (h)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Oborina 24-satna (mm)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RH </a:t>
                      </a:r>
                      <a:r>
                        <a:rPr lang="hr-HR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7h</a:t>
                      </a:r>
                      <a:r>
                        <a:rPr lang="hr-HR" sz="18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hr-HR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(%)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RH 14h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45,1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RH 21h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RH </a:t>
                      </a:r>
                      <a:r>
                        <a:rPr lang="hr-HR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sred (%)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Smjer Vmax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hr-HR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hr-HR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61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Brzina Vmax (m/s)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0004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u="sng" dirty="0" smtClean="0">
                <a:solidFill>
                  <a:srgbClr val="FF0000"/>
                </a:solidFill>
              </a:rPr>
              <a:t>Vrste s određenim simptomima: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28670"/>
            <a:ext cx="335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 smtClean="0"/>
              <a:t>Liquidambar</a:t>
            </a:r>
            <a:r>
              <a:rPr lang="hr-HR" b="1" i="1" dirty="0" smtClean="0"/>
              <a:t> </a:t>
            </a:r>
            <a:r>
              <a:rPr lang="hr-HR" b="1" i="1" dirty="0" err="1" smtClean="0"/>
              <a:t>styraciflua</a:t>
            </a:r>
            <a:r>
              <a:rPr lang="hr-HR" b="1" i="1" dirty="0" smtClean="0"/>
              <a:t> </a:t>
            </a:r>
            <a:r>
              <a:rPr lang="hr-HR" b="1" dirty="0" smtClean="0"/>
              <a:t>(1,5; 3,0)</a:t>
            </a:r>
            <a:endParaRPr lang="hr-HR" b="1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1428736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rubne nekroze lišća od sunca na nižim stablima (1,5 m)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stablašice visine 3,0 m presađivane na proljeće 2021., nakon čega uslijedilo sušenje</a:t>
            </a:r>
            <a:r>
              <a:rPr kumimoji="0" lang="hr-H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 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venuće listova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1746" name="Picture 2" descr="D:\Moji dokumenti\stručni skupovi\Split2021\utjecaj ljetne suše na pojavnost biljnih bolesti i štetnika\slike obilaska rasadnika\IMG_5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428868"/>
            <a:ext cx="2762269" cy="2071702"/>
          </a:xfrm>
          <a:prstGeom prst="rect">
            <a:avLst/>
          </a:prstGeom>
          <a:noFill/>
        </p:spPr>
      </p:pic>
      <p:pic>
        <p:nvPicPr>
          <p:cNvPr id="31747" name="Picture 3" descr="D:\Moji dokumenti\stručni skupovi\Split2021\utjecaj ljetne suše na pojavnost biljnih bolesti i štetnika\slike obilaska rasadnika\IMG_5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428868"/>
            <a:ext cx="2700000" cy="3600000"/>
          </a:xfrm>
          <a:prstGeom prst="rect">
            <a:avLst/>
          </a:prstGeom>
          <a:noFill/>
        </p:spPr>
      </p:pic>
      <p:pic>
        <p:nvPicPr>
          <p:cNvPr id="31748" name="Picture 4" descr="D:\Moji dokumenti\stručni skupovi\Split2021\utjecaj ljetne suše na pojavnost biljnih bolesti i štetnika\slike obilaska rasadnika\iskorištene slike\IMG_5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428868"/>
            <a:ext cx="27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2918"/>
            <a:ext cx="247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 smtClean="0"/>
              <a:t>Pinus</a:t>
            </a:r>
            <a:r>
              <a:rPr lang="hr-HR" b="1" i="1" dirty="0" smtClean="0"/>
              <a:t> </a:t>
            </a:r>
            <a:r>
              <a:rPr lang="hr-HR" b="1" i="1" dirty="0" err="1" smtClean="0"/>
              <a:t>heldreichii</a:t>
            </a:r>
            <a:r>
              <a:rPr lang="hr-HR" b="1" i="1" dirty="0" smtClean="0"/>
              <a:t> </a:t>
            </a:r>
            <a:r>
              <a:rPr lang="hr-HR" b="1" dirty="0" smtClean="0"/>
              <a:t>(5,0 m)</a:t>
            </a:r>
            <a:endParaRPr lang="hr-HR" b="1" dirty="0"/>
          </a:p>
        </p:txBody>
      </p:sp>
      <p:sp>
        <p:nvSpPr>
          <p:cNvPr id="6" name="Rectangle 5"/>
          <p:cNvSpPr/>
          <p:nvPr/>
        </p:nvSpPr>
        <p:spPr>
          <a:xfrm>
            <a:off x="0" y="121442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- nema zamjetnih simptoma, ali prisutan borov savijač, </a:t>
            </a:r>
            <a:r>
              <a:rPr lang="hr-HR" i="1" dirty="0" err="1" smtClean="0"/>
              <a:t>Rhyacionia</a:t>
            </a:r>
            <a:r>
              <a:rPr lang="hr-HR" i="1" dirty="0" smtClean="0"/>
              <a:t> </a:t>
            </a:r>
            <a:r>
              <a:rPr lang="hr-HR" i="1" dirty="0" err="1" smtClean="0"/>
              <a:t>buoliana</a:t>
            </a:r>
            <a:endParaRPr lang="hr-HR" i="1" dirty="0" smtClean="0"/>
          </a:p>
        </p:txBody>
      </p:sp>
      <p:pic>
        <p:nvPicPr>
          <p:cNvPr id="30721" name="Picture 1" descr="D:\Moji dokumenti\stručni skupovi\Split2021\utjecaj ljetne suše na pojavnost biljnih bolesti i štetnika\slike obilaska rasadnika\IMG_5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643050"/>
            <a:ext cx="4800000" cy="3600000"/>
          </a:xfrm>
          <a:prstGeom prst="rect">
            <a:avLst/>
          </a:prstGeom>
          <a:noFill/>
        </p:spPr>
      </p:pic>
      <p:pic>
        <p:nvPicPr>
          <p:cNvPr id="30722" name="Picture 2" descr="D:\Moji dokumenti\stručni skupovi\Split2021\utjecaj ljetne suše na pojavnost biljnih bolesti i štetnika\slike obilaska rasadnika\IMG_5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714884"/>
            <a:ext cx="2381267" cy="1785950"/>
          </a:xfrm>
          <a:prstGeom prst="rect">
            <a:avLst/>
          </a:prstGeom>
          <a:noFill/>
        </p:spPr>
      </p:pic>
      <p:pic>
        <p:nvPicPr>
          <p:cNvPr id="30723" name="Picture 3" descr="D:\Moji dokumenti\stručni skupovi\Split2021\utjecaj ljetne suše na pojavnost biljnih bolesti i štetnika\slike obilaska rasadnika\IMG_5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643050"/>
            <a:ext cx="2700000" cy="3600000"/>
          </a:xfrm>
          <a:prstGeom prst="rect">
            <a:avLst/>
          </a:prstGeom>
          <a:noFill/>
        </p:spPr>
      </p:pic>
      <p:pic>
        <p:nvPicPr>
          <p:cNvPr id="30724" name="Picture 4" descr="D:\Moji dokumenti\stručni skupovi\Split2021\utjecaj ljetne suše na pojavnost biljnih bolesti i štetnika\slike obilaska rasadnika\IMG_5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857628"/>
            <a:ext cx="1982405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500042"/>
            <a:ext cx="3321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Taxus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baccata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ˈ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Fastigiata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ˈ (0,3 m)</a:t>
            </a: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1071546"/>
            <a:ext cx="3312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- 20-30 % biljaka je skroz osušeno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9699" name="Picture 3" descr="D:\Moji dokumenti\stručni skupovi\Split2021\utjecaj ljetne suše na pojavnost biljnih bolesti i štetnika\slike obilaska rasadnika\IMG_5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3589761" cy="4786346"/>
          </a:xfrm>
          <a:prstGeom prst="rect">
            <a:avLst/>
          </a:prstGeom>
          <a:noFill/>
        </p:spPr>
      </p:pic>
      <p:pic>
        <p:nvPicPr>
          <p:cNvPr id="29700" name="Picture 4" descr="D:\Moji dokumenti\stručni skupovi\Split2021\utjecaj ljetne suše na pojavnost biljnih bolesti i štetnika\slike obilaska rasadnika\IMG_5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3589760" cy="47863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918"/>
            <a:ext cx="242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 smtClean="0"/>
              <a:t>Hydrangea</a:t>
            </a:r>
            <a:r>
              <a:rPr lang="hr-HR" b="1" i="1" dirty="0" smtClean="0"/>
              <a:t> </a:t>
            </a:r>
            <a:r>
              <a:rPr lang="hr-HR" b="1" dirty="0" err="1" smtClean="0"/>
              <a:t>spp</a:t>
            </a:r>
            <a:r>
              <a:rPr lang="hr-HR" b="1" dirty="0" smtClean="0"/>
              <a:t>. (0,3 m)</a:t>
            </a:r>
            <a:endParaRPr lang="hr-HR" b="1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1357298"/>
            <a:ext cx="3714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- 10 % odumrlih biljaka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- 60 % biljaka s oštećenjima od sunca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prisutno venuće listova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ne odgovara joj tlo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8674" name="Picture 2" descr="D:\Moji dokumenti\stručni skupovi\Split2021\utjecaj ljetne suše na pojavnost biljnih bolesti i štetnika\slike obilaska rasadnika\IMG_5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929066"/>
            <a:ext cx="3524275" cy="2643206"/>
          </a:xfrm>
          <a:prstGeom prst="rect">
            <a:avLst/>
          </a:prstGeom>
          <a:noFill/>
        </p:spPr>
      </p:pic>
      <p:pic>
        <p:nvPicPr>
          <p:cNvPr id="28675" name="Picture 3" descr="D:\Moji dokumenti\stručni skupovi\Split2021\utjecaj ljetne suše na pojavnost biljnih bolesti i štetnika\slike obilaska rasadnika\IMG_5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929066"/>
            <a:ext cx="3524275" cy="2643206"/>
          </a:xfrm>
          <a:prstGeom prst="rect">
            <a:avLst/>
          </a:prstGeom>
          <a:noFill/>
        </p:spPr>
      </p:pic>
      <p:pic>
        <p:nvPicPr>
          <p:cNvPr id="28676" name="Picture 4" descr="D:\Moji dokumenti\stručni skupovi\Split2021\utjecaj ljetne suše na pojavnost biljnih bolesti i štetnika\slike obilaska rasadnika\IMG_5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571744"/>
            <a:ext cx="2762269" cy="2071702"/>
          </a:xfrm>
          <a:prstGeom prst="rect">
            <a:avLst/>
          </a:prstGeom>
          <a:noFill/>
        </p:spPr>
      </p:pic>
      <p:pic>
        <p:nvPicPr>
          <p:cNvPr id="28677" name="Picture 5" descr="D:\Moji dokumenti\stručni skupovi\Split2021\utjecaj ljetne suše na pojavnost biljnih bolesti i štetnika\slike obilaska rasadnika\IMG_5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57166"/>
            <a:ext cx="2762269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0042"/>
            <a:ext cx="584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smtClean="0"/>
              <a:t>Abies </a:t>
            </a:r>
            <a:r>
              <a:rPr lang="hr-HR" b="1" i="1" dirty="0" err="1" smtClean="0"/>
              <a:t>alba</a:t>
            </a:r>
            <a:r>
              <a:rPr lang="hr-HR" b="1" i="1" dirty="0" smtClean="0"/>
              <a:t> </a:t>
            </a:r>
            <a:r>
              <a:rPr lang="hr-HR" b="1" dirty="0" smtClean="0"/>
              <a:t>(</a:t>
            </a:r>
            <a:r>
              <a:rPr lang="hr-HR" b="1" dirty="0" err="1" smtClean="0"/>
              <a:t>klijanci</a:t>
            </a:r>
            <a:r>
              <a:rPr lang="hr-HR" b="1" dirty="0" smtClean="0"/>
              <a:t>, 2+0, presađeni u proljeće 2021. godine)</a:t>
            </a:r>
            <a:endParaRPr lang="hr-HR" b="1" dirty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1142984"/>
            <a:ext cx="67030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mortalitet 60 % radi </a:t>
            </a:r>
            <a:r>
              <a:rPr lang="hr-HR" dirty="0" smtClean="0">
                <a:ea typeface="Calibri" pitchFamily="34" charset="0"/>
                <a:cs typeface="Times New Roman" pitchFamily="18" charset="0"/>
              </a:rPr>
              <a:t>izostanka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zalijevanja i prisutnosti visokog korova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1785926"/>
            <a:ext cx="3032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Ilex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aquifolium</a:t>
            </a:r>
            <a:r>
              <a:rPr kumimoji="0" lang="hr-H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(0,5 m i 2,0 m)</a:t>
            </a:r>
            <a:endParaRPr kumimoji="0" lang="hr-H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221455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prisutna gljiva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Vialea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insculpta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koja uzrokuje odumiranje izbojaka i grančica božikovine, gljiva se ne smatra primarnim patogenom, već dolazi sekundarno nakon što biljnome tkivu padne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vitalitet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pojedine biljke osušene (2,0 m)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7652" name="Picture 4" descr="D:\Moji dokumenti\stručni skupovi\Split2021\utjecaj ljetne suše na pojavnost biljnih bolesti i štetnika\slike obilaska rasadnika\IMG_5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429000"/>
            <a:ext cx="4228528" cy="3171396"/>
          </a:xfrm>
          <a:prstGeom prst="rect">
            <a:avLst/>
          </a:prstGeom>
          <a:noFill/>
        </p:spPr>
      </p:pic>
      <p:pic>
        <p:nvPicPr>
          <p:cNvPr id="2" name="Picture 1" descr="D:\Moji dokumenti\stručni skupovi\Split2021\utjecaj ljetne suše na pojavnost biljnih bolesti i štetnika\slike obilaska rasadnika\IMG_5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191029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00042"/>
            <a:ext cx="3879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 smtClean="0"/>
              <a:t>Thujopsis</a:t>
            </a:r>
            <a:r>
              <a:rPr lang="hr-HR" b="1" i="1" dirty="0" smtClean="0"/>
              <a:t> </a:t>
            </a:r>
            <a:r>
              <a:rPr lang="hr-HR" b="1" i="1" dirty="0" err="1" smtClean="0"/>
              <a:t>dolabrata</a:t>
            </a:r>
            <a:r>
              <a:rPr lang="hr-HR" b="1" i="1" dirty="0" smtClean="0"/>
              <a:t> </a:t>
            </a:r>
            <a:r>
              <a:rPr lang="hr-HR" b="1" dirty="0" smtClean="0"/>
              <a:t>ˈ</a:t>
            </a:r>
            <a:r>
              <a:rPr lang="hr-HR" b="1" dirty="0" err="1" smtClean="0"/>
              <a:t>Variegata</a:t>
            </a:r>
            <a:r>
              <a:rPr lang="hr-HR" b="1" dirty="0" smtClean="0"/>
              <a:t>ˈ (0,4 m)</a:t>
            </a:r>
            <a:endParaRPr lang="hr-HR" b="1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00108"/>
            <a:ext cx="4828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oštećenja od sunca na bijelim dijelovima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ljuskica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6627" name="Picture 3" descr="D:\Moji dokumenti\stručni skupovi\Split2021\utjecaj ljetne suše na pojavnost biljnih bolesti i štetnika\slike obilaska rasadnika\IMG_5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428736"/>
            <a:ext cx="4800000" cy="3600000"/>
          </a:xfrm>
          <a:prstGeom prst="rect">
            <a:avLst/>
          </a:prstGeom>
          <a:noFill/>
        </p:spPr>
      </p:pic>
      <p:pic>
        <p:nvPicPr>
          <p:cNvPr id="11" name="Picture 2" descr="D:\Moji dokumenti\stručni skupovi\Split2021\utjecaj ljetne suše na pojavnost biljnih bolesti i štetnika\slike obilaska rasadnika\IMG_5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928934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1048</Words>
  <Application>Microsoft Office PowerPoint</Application>
  <PresentationFormat>On-screen Show (4:3)</PresentationFormat>
  <Paragraphs>207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Damir</dc:creator>
  <cp:lastModifiedBy>Damir</cp:lastModifiedBy>
  <cp:revision>207</cp:revision>
  <dcterms:created xsi:type="dcterms:W3CDTF">2019-11-08T10:14:03Z</dcterms:created>
  <dcterms:modified xsi:type="dcterms:W3CDTF">2021-10-06T09:07:47Z</dcterms:modified>
</cp:coreProperties>
</file>