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Damir\Desktop\slike%20pelina%20za%20grafi&#269;ku%20obradu%20i%20tisak\ispravljeni%20grafovi\13%20i%2024.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Damir\Desktop\slike%20pelina%20za%20grafi&#269;ku%20obradu%20i%20tisak\ispravljeni%20grafovi\13%20i%2024.xls"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hr-HR"/>
  <c:chart>
    <c:autoTitleDeleted val="1"/>
    <c:plotArea>
      <c:layout>
        <c:manualLayout>
          <c:layoutTarget val="inner"/>
          <c:xMode val="edge"/>
          <c:yMode val="edge"/>
          <c:x val="0.12916666666666668"/>
          <c:y val="4.8611111111111119E-2"/>
          <c:w val="0.83750000000000002"/>
          <c:h val="0.73263888888888906"/>
        </c:manualLayout>
      </c:layout>
      <c:lineChart>
        <c:grouping val="stacked"/>
        <c:ser>
          <c:idx val="0"/>
          <c:order val="0"/>
          <c:tx>
            <c:strRef>
              <c:f>Sheet1!$A$10</c:f>
              <c:strCache>
                <c:ptCount val="1"/>
                <c:pt idx="0">
                  <c:v>Kumulativna klijavost (%)</c:v>
                </c:pt>
              </c:strCache>
            </c:strRef>
          </c:tx>
          <c:marker>
            <c:symbol val="none"/>
          </c:marker>
          <c:dLbls>
            <c:dLbl>
              <c:idx val="0"/>
              <c:layout>
                <c:manualLayout>
                  <c:x val="-3.3333333333333347E-2"/>
                  <c:y val="5.092592592592593E-2"/>
                </c:manualLayout>
              </c:layout>
              <c:spPr>
                <a:noFill/>
                <a:ln w="25400">
                  <a:noFill/>
                </a:ln>
              </c:spPr>
              <c:txPr>
                <a:bodyPr wrap="square" lIns="38100" tIns="19050" rIns="38100" bIns="19050" anchor="ctr">
                  <a:spAutoFit/>
                </a:bodyPr>
                <a:lstStyle/>
                <a:p>
                  <a:pPr>
                    <a:defRPr/>
                  </a:pPr>
                  <a:endParaRPr lang="sr-Latn-CS"/>
                </a:p>
              </c:txPr>
              <c:dLblPos val="r"/>
              <c:showVal val="1"/>
            </c:dLbl>
            <c:dLbl>
              <c:idx val="1"/>
              <c:layout>
                <c:manualLayout>
                  <c:x val="-2.7777777777777821E-2"/>
                  <c:y val="5.5555555555555511E-2"/>
                </c:manualLayout>
              </c:layout>
              <c:spPr>
                <a:noFill/>
                <a:ln w="25400">
                  <a:noFill/>
                </a:ln>
              </c:spPr>
              <c:txPr>
                <a:bodyPr wrap="square" lIns="38100" tIns="19050" rIns="38100" bIns="19050" anchor="ctr">
                  <a:spAutoFit/>
                </a:bodyPr>
                <a:lstStyle/>
                <a:p>
                  <a:pPr>
                    <a:defRPr/>
                  </a:pPr>
                  <a:endParaRPr lang="sr-Latn-CS"/>
                </a:p>
              </c:txPr>
              <c:dLblPos val="r"/>
              <c:showVal val="1"/>
            </c:dLbl>
            <c:dLbl>
              <c:idx val="2"/>
              <c:layout>
                <c:manualLayout>
                  <c:x val="-3.6111111111111142E-2"/>
                  <c:y val="4.6296296296296342E-2"/>
                </c:manualLayout>
              </c:layout>
              <c:spPr>
                <a:noFill/>
                <a:ln w="25400">
                  <a:noFill/>
                </a:ln>
              </c:spPr>
              <c:txPr>
                <a:bodyPr wrap="square" lIns="38100" tIns="19050" rIns="38100" bIns="19050" anchor="ctr">
                  <a:spAutoFit/>
                </a:bodyPr>
                <a:lstStyle/>
                <a:p>
                  <a:pPr>
                    <a:defRPr/>
                  </a:pPr>
                  <a:endParaRPr lang="sr-Latn-CS"/>
                </a:p>
              </c:txPr>
              <c:dLblPos val="r"/>
              <c:showVal val="1"/>
            </c:dLbl>
            <c:dLbl>
              <c:idx val="3"/>
              <c:layout>
                <c:manualLayout>
                  <c:x val="-4.1666666666666671E-2"/>
                  <c:y val="3.240740740740744E-2"/>
                </c:manualLayout>
              </c:layout>
              <c:spPr>
                <a:noFill/>
                <a:ln w="25400">
                  <a:noFill/>
                </a:ln>
              </c:spPr>
              <c:txPr>
                <a:bodyPr wrap="square" lIns="38100" tIns="19050" rIns="38100" bIns="19050" anchor="ctr">
                  <a:spAutoFit/>
                </a:bodyPr>
                <a:lstStyle/>
                <a:p>
                  <a:pPr>
                    <a:defRPr/>
                  </a:pPr>
                  <a:endParaRPr lang="sr-Latn-CS"/>
                </a:p>
              </c:txPr>
              <c:dLblPos val="r"/>
              <c:showVal val="1"/>
            </c:dLbl>
            <c:dLbl>
              <c:idx val="4"/>
              <c:layout>
                <c:manualLayout>
                  <c:x val="-4.1666666666666671E-2"/>
                  <c:y val="2.314814814814815E-2"/>
                </c:manualLayout>
              </c:layout>
              <c:spPr>
                <a:noFill/>
                <a:ln w="25400">
                  <a:noFill/>
                </a:ln>
              </c:spPr>
              <c:txPr>
                <a:bodyPr wrap="square" lIns="38100" tIns="19050" rIns="38100" bIns="19050" anchor="ctr">
                  <a:spAutoFit/>
                </a:bodyPr>
                <a:lstStyle/>
                <a:p>
                  <a:pPr>
                    <a:defRPr/>
                  </a:pPr>
                  <a:endParaRPr lang="sr-Latn-CS"/>
                </a:p>
              </c:txPr>
              <c:dLblPos val="r"/>
              <c:showVal val="1"/>
            </c:dLbl>
            <c:dLbl>
              <c:idx val="5"/>
              <c:layout>
                <c:manualLayout>
                  <c:x val="-3.888888888888889E-2"/>
                  <c:y val="2.314814814814815E-2"/>
                </c:manualLayout>
              </c:layout>
              <c:spPr>
                <a:noFill/>
                <a:ln w="25400">
                  <a:noFill/>
                </a:ln>
              </c:spPr>
              <c:txPr>
                <a:bodyPr wrap="square" lIns="38100" tIns="19050" rIns="38100" bIns="19050" anchor="ctr">
                  <a:spAutoFit/>
                </a:bodyPr>
                <a:lstStyle/>
                <a:p>
                  <a:pPr>
                    <a:defRPr/>
                  </a:pPr>
                  <a:endParaRPr lang="sr-Latn-CS"/>
                </a:p>
              </c:txPr>
              <c:dLblPos val="r"/>
              <c:showVal val="1"/>
            </c:dLbl>
            <c:dLbl>
              <c:idx val="6"/>
              <c:layout>
                <c:manualLayout>
                  <c:x val="-4.7222222222222339E-2"/>
                  <c:y val="2.7777777777777821E-2"/>
                </c:manualLayout>
              </c:layout>
              <c:spPr>
                <a:noFill/>
                <a:ln w="25400">
                  <a:noFill/>
                </a:ln>
              </c:spPr>
              <c:txPr>
                <a:bodyPr wrap="square" lIns="38100" tIns="19050" rIns="38100" bIns="19050" anchor="ctr">
                  <a:spAutoFit/>
                </a:bodyPr>
                <a:lstStyle/>
                <a:p>
                  <a:pPr>
                    <a:defRPr/>
                  </a:pPr>
                  <a:endParaRPr lang="sr-Latn-CS"/>
                </a:p>
              </c:txPr>
              <c:dLblPos val="r"/>
              <c:showVal val="1"/>
            </c:dLbl>
            <c:spPr>
              <a:noFill/>
              <a:ln w="25400">
                <a:noFill/>
              </a:ln>
            </c:spPr>
            <c:showVal val="1"/>
          </c:dLbls>
          <c:cat>
            <c:numRef>
              <c:f>Sheet1!$B$9:$H$9</c:f>
              <c:numCache>
                <c:formatCode>General</c:formatCode>
                <c:ptCount val="7"/>
                <c:pt idx="0">
                  <c:v>4</c:v>
                </c:pt>
                <c:pt idx="1">
                  <c:v>5</c:v>
                </c:pt>
                <c:pt idx="2">
                  <c:v>6</c:v>
                </c:pt>
                <c:pt idx="3">
                  <c:v>7</c:v>
                </c:pt>
                <c:pt idx="4">
                  <c:v>8</c:v>
                </c:pt>
                <c:pt idx="5">
                  <c:v>13</c:v>
                </c:pt>
                <c:pt idx="6">
                  <c:v>14</c:v>
                </c:pt>
              </c:numCache>
            </c:numRef>
          </c:cat>
          <c:val>
            <c:numRef>
              <c:f>Sheet1!$B$10:$H$10</c:f>
              <c:numCache>
                <c:formatCode>General</c:formatCode>
                <c:ptCount val="7"/>
                <c:pt idx="0">
                  <c:v>51</c:v>
                </c:pt>
                <c:pt idx="1">
                  <c:v>74</c:v>
                </c:pt>
                <c:pt idx="2">
                  <c:v>75</c:v>
                </c:pt>
                <c:pt idx="3">
                  <c:v>78</c:v>
                </c:pt>
                <c:pt idx="4">
                  <c:v>79</c:v>
                </c:pt>
                <c:pt idx="5">
                  <c:v>79</c:v>
                </c:pt>
                <c:pt idx="6">
                  <c:v>79</c:v>
                </c:pt>
              </c:numCache>
            </c:numRef>
          </c:val>
        </c:ser>
        <c:marker val="1"/>
        <c:axId val="88257664"/>
        <c:axId val="101806848"/>
      </c:lineChart>
      <c:catAx>
        <c:axId val="88257664"/>
        <c:scaling>
          <c:orientation val="minMax"/>
        </c:scaling>
        <c:axPos val="b"/>
        <c:title>
          <c:tx>
            <c:rich>
              <a:bodyPr/>
              <a:lstStyle/>
              <a:p>
                <a:pPr>
                  <a:defRPr/>
                </a:pPr>
                <a:r>
                  <a:rPr lang="hr-HR" b="0" dirty="0" err="1" smtClean="0">
                    <a:latin typeface="Arial" pitchFamily="34" charset="0"/>
                    <a:cs typeface="Arial" pitchFamily="34" charset="0"/>
                  </a:rPr>
                  <a:t>Days</a:t>
                </a:r>
                <a:r>
                  <a:rPr lang="hr-HR" b="0" dirty="0" smtClean="0">
                    <a:latin typeface="Arial" pitchFamily="34" charset="0"/>
                    <a:cs typeface="Arial" pitchFamily="34" charset="0"/>
                  </a:rPr>
                  <a:t> </a:t>
                </a:r>
                <a:r>
                  <a:rPr lang="hr-HR" b="0" dirty="0" err="1" smtClean="0">
                    <a:latin typeface="Arial" pitchFamily="34" charset="0"/>
                    <a:cs typeface="Arial" pitchFamily="34" charset="0"/>
                  </a:rPr>
                  <a:t>from</a:t>
                </a:r>
                <a:r>
                  <a:rPr lang="hr-HR" b="0" dirty="0" smtClean="0">
                    <a:latin typeface="Arial" pitchFamily="34" charset="0"/>
                    <a:cs typeface="Arial" pitchFamily="34" charset="0"/>
                  </a:rPr>
                  <a:t> </a:t>
                </a:r>
                <a:r>
                  <a:rPr lang="hr-HR" b="0" dirty="0" err="1" smtClean="0">
                    <a:latin typeface="Arial" pitchFamily="34" charset="0"/>
                    <a:cs typeface="Arial" pitchFamily="34" charset="0"/>
                  </a:rPr>
                  <a:t>sowing</a:t>
                </a:r>
                <a:endParaRPr lang="hr-HR" b="0" dirty="0">
                  <a:latin typeface="Arial" pitchFamily="34" charset="0"/>
                  <a:cs typeface="Arial" pitchFamily="34" charset="0"/>
                </a:endParaRPr>
              </a:p>
            </c:rich>
          </c:tx>
          <c:layout/>
        </c:title>
        <c:numFmt formatCode="General" sourceLinked="1"/>
        <c:tickLblPos val="nextTo"/>
        <c:crossAx val="101806848"/>
        <c:crosses val="autoZero"/>
        <c:auto val="1"/>
        <c:lblAlgn val="ctr"/>
        <c:lblOffset val="100"/>
      </c:catAx>
      <c:valAx>
        <c:axId val="101806848"/>
        <c:scaling>
          <c:orientation val="minMax"/>
        </c:scaling>
        <c:axPos val="l"/>
        <c:majorGridlines/>
        <c:title>
          <c:tx>
            <c:rich>
              <a:bodyPr/>
              <a:lstStyle/>
              <a:p>
                <a:pPr>
                  <a:defRPr/>
                </a:pPr>
                <a:r>
                  <a:rPr lang="hr-HR" b="0" dirty="0" err="1" smtClean="0">
                    <a:latin typeface="Arial" pitchFamily="34" charset="0"/>
                    <a:cs typeface="Arial" pitchFamily="34" charset="0"/>
                  </a:rPr>
                  <a:t>Laboratory</a:t>
                </a:r>
                <a:r>
                  <a:rPr lang="hr-HR" b="0" dirty="0" smtClean="0">
                    <a:latin typeface="Arial" pitchFamily="34" charset="0"/>
                    <a:cs typeface="Arial" pitchFamily="34" charset="0"/>
                  </a:rPr>
                  <a:t> </a:t>
                </a:r>
                <a:r>
                  <a:rPr lang="hr-HR" b="0" dirty="0" err="1" smtClean="0">
                    <a:latin typeface="Arial" pitchFamily="34" charset="0"/>
                    <a:cs typeface="Arial" pitchFamily="34" charset="0"/>
                  </a:rPr>
                  <a:t>germination</a:t>
                </a:r>
                <a:r>
                  <a:rPr lang="hr-HR" b="0" dirty="0" smtClean="0">
                    <a:latin typeface="Arial" pitchFamily="34" charset="0"/>
                    <a:cs typeface="Arial" pitchFamily="34" charset="0"/>
                  </a:rPr>
                  <a:t> (%)</a:t>
                </a:r>
                <a:endParaRPr lang="hr-HR" b="0" dirty="0">
                  <a:latin typeface="Arial" pitchFamily="34" charset="0"/>
                  <a:cs typeface="Arial" pitchFamily="34" charset="0"/>
                </a:endParaRPr>
              </a:p>
            </c:rich>
          </c:tx>
          <c:layout/>
        </c:title>
        <c:numFmt formatCode="General" sourceLinked="1"/>
        <c:tickLblPos val="nextTo"/>
        <c:crossAx val="88257664"/>
        <c:crosses val="autoZero"/>
        <c:crossBetween val="between"/>
      </c:valAx>
    </c:plotArea>
    <c:plotVisOnly val="1"/>
    <c:dispBlanksAs val="zero"/>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hr-HR"/>
  <c:chart>
    <c:plotArea>
      <c:layout>
        <c:manualLayout>
          <c:layoutTarget val="inner"/>
          <c:xMode val="edge"/>
          <c:yMode val="edge"/>
          <c:x val="0.14263079884462559"/>
          <c:y val="5.3426248548199773E-2"/>
          <c:w val="0.66107555723378597"/>
          <c:h val="0.7921022067363529"/>
        </c:manualLayout>
      </c:layout>
      <c:barChart>
        <c:barDir val="col"/>
        <c:grouping val="clustered"/>
        <c:ser>
          <c:idx val="0"/>
          <c:order val="0"/>
          <c:tx>
            <c:strRef>
              <c:f>Sheet1!$A$46</c:f>
              <c:strCache>
                <c:ptCount val="1"/>
                <c:pt idx="0">
                  <c:v>Treatment A</c:v>
                </c:pt>
              </c:strCache>
            </c:strRef>
          </c:tx>
          <c:dLbls>
            <c:spPr>
              <a:noFill/>
              <a:ln w="25400">
                <a:noFill/>
              </a:ln>
            </c:spPr>
            <c:showVal val="1"/>
          </c:dLbls>
          <c:cat>
            <c:numRef>
              <c:f>Sheet1!$B$45:$D$45</c:f>
              <c:numCache>
                <c:formatCode>General</c:formatCode>
                <c:ptCount val="3"/>
                <c:pt idx="0">
                  <c:v>3</c:v>
                </c:pt>
                <c:pt idx="1">
                  <c:v>4</c:v>
                </c:pt>
                <c:pt idx="2">
                  <c:v>7</c:v>
                </c:pt>
              </c:numCache>
            </c:numRef>
          </c:cat>
          <c:val>
            <c:numRef>
              <c:f>Sheet1!$B$46:$D$46</c:f>
              <c:numCache>
                <c:formatCode>0.00</c:formatCode>
                <c:ptCount val="3"/>
                <c:pt idx="0">
                  <c:v>63.33</c:v>
                </c:pt>
                <c:pt idx="1">
                  <c:v>90</c:v>
                </c:pt>
                <c:pt idx="2">
                  <c:v>90</c:v>
                </c:pt>
              </c:numCache>
            </c:numRef>
          </c:val>
        </c:ser>
        <c:ser>
          <c:idx val="1"/>
          <c:order val="1"/>
          <c:tx>
            <c:strRef>
              <c:f>Sheet1!$A$47</c:f>
              <c:strCache>
                <c:ptCount val="1"/>
                <c:pt idx="0">
                  <c:v>Treatment B</c:v>
                </c:pt>
              </c:strCache>
            </c:strRef>
          </c:tx>
          <c:dLbls>
            <c:dLbl>
              <c:idx val="0"/>
              <c:layout/>
              <c:tx>
                <c:rich>
                  <a:bodyPr wrap="square" lIns="38100" tIns="19050" rIns="38100" bIns="19050" anchor="ctr">
                    <a:spAutoFit/>
                  </a:bodyPr>
                  <a:lstStyle/>
                  <a:p>
                    <a:pPr>
                      <a:defRPr/>
                    </a:pPr>
                    <a:r>
                      <a:rPr lang="en-US" sz="900"/>
                      <a:t>56,67</a:t>
                    </a:r>
                  </a:p>
                </c:rich>
              </c:tx>
              <c:spPr>
                <a:noFill/>
                <a:ln w="25400">
                  <a:noFill/>
                </a:ln>
              </c:spPr>
            </c:dLbl>
            <c:dLbl>
              <c:idx val="1"/>
              <c:layout/>
              <c:tx>
                <c:rich>
                  <a:bodyPr wrap="square" lIns="38100" tIns="19050" rIns="38100" bIns="19050" anchor="ctr">
                    <a:spAutoFit/>
                  </a:bodyPr>
                  <a:lstStyle/>
                  <a:p>
                    <a:pPr>
                      <a:defRPr/>
                    </a:pPr>
                    <a:r>
                      <a:rPr lang="en-US" sz="900"/>
                      <a:t>76,67</a:t>
                    </a:r>
                  </a:p>
                </c:rich>
              </c:tx>
              <c:spPr>
                <a:noFill/>
                <a:ln w="25400">
                  <a:noFill/>
                </a:ln>
              </c:spPr>
            </c:dLbl>
            <c:dLbl>
              <c:idx val="2"/>
              <c:layout/>
              <c:tx>
                <c:rich>
                  <a:bodyPr wrap="square" lIns="38100" tIns="19050" rIns="38100" bIns="19050" anchor="ctr">
                    <a:spAutoFit/>
                  </a:bodyPr>
                  <a:lstStyle/>
                  <a:p>
                    <a:pPr>
                      <a:defRPr/>
                    </a:pPr>
                    <a:r>
                      <a:rPr lang="en-US" sz="900"/>
                      <a:t>83,33</a:t>
                    </a:r>
                  </a:p>
                </c:rich>
              </c:tx>
              <c:spPr>
                <a:noFill/>
                <a:ln w="25400">
                  <a:noFill/>
                </a:ln>
              </c:spPr>
            </c:dLbl>
            <c:spPr>
              <a:noFill/>
              <a:ln w="25400">
                <a:noFill/>
              </a:ln>
            </c:spPr>
            <c:showVal val="1"/>
          </c:dLbls>
          <c:cat>
            <c:numRef>
              <c:f>Sheet1!$B$45:$D$45</c:f>
              <c:numCache>
                <c:formatCode>General</c:formatCode>
                <c:ptCount val="3"/>
                <c:pt idx="0">
                  <c:v>3</c:v>
                </c:pt>
                <c:pt idx="1">
                  <c:v>4</c:v>
                </c:pt>
                <c:pt idx="2">
                  <c:v>7</c:v>
                </c:pt>
              </c:numCache>
            </c:numRef>
          </c:cat>
          <c:val>
            <c:numRef>
              <c:f>Sheet1!$B$47:$D$47</c:f>
              <c:numCache>
                <c:formatCode>0.00</c:formatCode>
                <c:ptCount val="3"/>
                <c:pt idx="0">
                  <c:v>56.67</c:v>
                </c:pt>
                <c:pt idx="1">
                  <c:v>76.67</c:v>
                </c:pt>
                <c:pt idx="2">
                  <c:v>83.33</c:v>
                </c:pt>
              </c:numCache>
            </c:numRef>
          </c:val>
        </c:ser>
        <c:ser>
          <c:idx val="2"/>
          <c:order val="2"/>
          <c:tx>
            <c:strRef>
              <c:f>Sheet1!$A$48</c:f>
              <c:strCache>
                <c:ptCount val="1"/>
                <c:pt idx="0">
                  <c:v>Control</c:v>
                </c:pt>
              </c:strCache>
            </c:strRef>
          </c:tx>
          <c:dLbls>
            <c:spPr>
              <a:noFill/>
              <a:ln w="25400">
                <a:noFill/>
              </a:ln>
            </c:spPr>
            <c:showVal val="1"/>
          </c:dLbls>
          <c:cat>
            <c:numRef>
              <c:f>Sheet1!$B$45:$D$45</c:f>
              <c:numCache>
                <c:formatCode>General</c:formatCode>
                <c:ptCount val="3"/>
                <c:pt idx="0">
                  <c:v>3</c:v>
                </c:pt>
                <c:pt idx="1">
                  <c:v>4</c:v>
                </c:pt>
                <c:pt idx="2">
                  <c:v>7</c:v>
                </c:pt>
              </c:numCache>
            </c:numRef>
          </c:cat>
          <c:val>
            <c:numRef>
              <c:f>Sheet1!$B$48:$D$48</c:f>
              <c:numCache>
                <c:formatCode>0.00</c:formatCode>
                <c:ptCount val="3"/>
                <c:pt idx="0">
                  <c:v>90</c:v>
                </c:pt>
                <c:pt idx="1">
                  <c:v>90</c:v>
                </c:pt>
                <c:pt idx="2">
                  <c:v>90</c:v>
                </c:pt>
              </c:numCache>
            </c:numRef>
          </c:val>
        </c:ser>
        <c:axId val="150941696"/>
        <c:axId val="150945792"/>
      </c:barChart>
      <c:catAx>
        <c:axId val="150941696"/>
        <c:scaling>
          <c:orientation val="minMax"/>
        </c:scaling>
        <c:axPos val="b"/>
        <c:title>
          <c:tx>
            <c:rich>
              <a:bodyPr/>
              <a:lstStyle/>
              <a:p>
                <a:pPr>
                  <a:defRPr/>
                </a:pPr>
                <a:r>
                  <a:rPr lang="hr-HR" b="0" dirty="0" err="1" smtClean="0">
                    <a:latin typeface="Arial" pitchFamily="34" charset="0"/>
                    <a:cs typeface="Arial" pitchFamily="34" charset="0"/>
                  </a:rPr>
                  <a:t>Days</a:t>
                </a:r>
                <a:r>
                  <a:rPr lang="hr-HR" b="0" dirty="0" smtClean="0">
                    <a:latin typeface="Arial" pitchFamily="34" charset="0"/>
                    <a:cs typeface="Arial" pitchFamily="34" charset="0"/>
                  </a:rPr>
                  <a:t> </a:t>
                </a:r>
                <a:r>
                  <a:rPr lang="hr-HR" b="0" dirty="0" err="1" smtClean="0">
                    <a:latin typeface="Arial" pitchFamily="34" charset="0"/>
                    <a:cs typeface="Arial" pitchFamily="34" charset="0"/>
                  </a:rPr>
                  <a:t>from</a:t>
                </a:r>
                <a:r>
                  <a:rPr lang="hr-HR" b="0" dirty="0" smtClean="0">
                    <a:latin typeface="Arial" pitchFamily="34" charset="0"/>
                    <a:cs typeface="Arial" pitchFamily="34" charset="0"/>
                  </a:rPr>
                  <a:t> </a:t>
                </a:r>
                <a:r>
                  <a:rPr lang="hr-HR" b="0" dirty="0" err="1" smtClean="0">
                    <a:latin typeface="Arial" pitchFamily="34" charset="0"/>
                    <a:cs typeface="Arial" pitchFamily="34" charset="0"/>
                  </a:rPr>
                  <a:t>sowing</a:t>
                </a:r>
                <a:endParaRPr lang="hr-HR" b="0" dirty="0">
                  <a:latin typeface="Arial" pitchFamily="34" charset="0"/>
                  <a:cs typeface="Arial" pitchFamily="34" charset="0"/>
                </a:endParaRPr>
              </a:p>
            </c:rich>
          </c:tx>
          <c:layout/>
        </c:title>
        <c:numFmt formatCode="General" sourceLinked="1"/>
        <c:tickLblPos val="nextTo"/>
        <c:crossAx val="150945792"/>
        <c:crosses val="autoZero"/>
        <c:auto val="1"/>
        <c:lblAlgn val="ctr"/>
        <c:lblOffset val="100"/>
      </c:catAx>
      <c:valAx>
        <c:axId val="150945792"/>
        <c:scaling>
          <c:orientation val="minMax"/>
        </c:scaling>
        <c:axPos val="l"/>
        <c:title>
          <c:tx>
            <c:rich>
              <a:bodyPr/>
              <a:lstStyle/>
              <a:p>
                <a:pPr>
                  <a:defRPr/>
                </a:pPr>
                <a:r>
                  <a:rPr lang="hr-HR" b="0" dirty="0" err="1" smtClean="0">
                    <a:latin typeface="Arial" pitchFamily="34" charset="0"/>
                    <a:cs typeface="Arial" pitchFamily="34" charset="0"/>
                  </a:rPr>
                  <a:t>Laboratory</a:t>
                </a:r>
                <a:r>
                  <a:rPr lang="hr-HR" b="0" dirty="0" smtClean="0">
                    <a:latin typeface="Arial" pitchFamily="34" charset="0"/>
                    <a:cs typeface="Arial" pitchFamily="34" charset="0"/>
                  </a:rPr>
                  <a:t> </a:t>
                </a:r>
                <a:r>
                  <a:rPr lang="hr-HR" b="0" dirty="0" err="1" smtClean="0">
                    <a:latin typeface="Arial" pitchFamily="34" charset="0"/>
                    <a:cs typeface="Arial" pitchFamily="34" charset="0"/>
                  </a:rPr>
                  <a:t>germination</a:t>
                </a:r>
                <a:r>
                  <a:rPr lang="hr-HR" b="0" dirty="0" smtClean="0">
                    <a:latin typeface="Arial" pitchFamily="34" charset="0"/>
                    <a:cs typeface="Arial" pitchFamily="34" charset="0"/>
                  </a:rPr>
                  <a:t> (%)</a:t>
                </a:r>
                <a:endParaRPr lang="hr-HR" b="0" dirty="0">
                  <a:latin typeface="Arial" pitchFamily="34" charset="0"/>
                  <a:cs typeface="Arial" pitchFamily="34" charset="0"/>
                </a:endParaRPr>
              </a:p>
            </c:rich>
          </c:tx>
          <c:layout>
            <c:manualLayout>
              <c:xMode val="edge"/>
              <c:yMode val="edge"/>
              <c:x val="5.5121384255242545E-3"/>
              <c:y val="0.15802536878012208"/>
            </c:manualLayout>
          </c:layout>
        </c:title>
        <c:numFmt formatCode="0.00" sourceLinked="1"/>
        <c:tickLblPos val="nextTo"/>
        <c:crossAx val="150941696"/>
        <c:crosses val="autoZero"/>
        <c:crossBetween val="between"/>
      </c:valAx>
      <c:spPr>
        <a:noFill/>
        <a:ln w="25400">
          <a:noFill/>
        </a:ln>
      </c:spPr>
    </c:plotArea>
    <c:legend>
      <c:legendPos val="r"/>
      <c:layout>
        <c:manualLayout>
          <c:xMode val="edge"/>
          <c:yMode val="edge"/>
          <c:x val="0.79749515718019681"/>
          <c:y val="0.12888035337046289"/>
          <c:w val="0.18030437463508331"/>
          <c:h val="0.25142015784612276"/>
        </c:manualLayout>
      </c:layout>
    </c:legend>
    <c:plotVisOnly val="1"/>
    <c:dispBlanksAs val="gap"/>
  </c:chart>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r-H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r-HR"/>
          </a:p>
        </p:txBody>
      </p:sp>
      <p:sp>
        <p:nvSpPr>
          <p:cNvPr id="4" name="Date Placeholder 3"/>
          <p:cNvSpPr>
            <a:spLocks noGrp="1"/>
          </p:cNvSpPr>
          <p:nvPr>
            <p:ph type="dt" sz="half" idx="10"/>
          </p:nvPr>
        </p:nvSpPr>
        <p:spPr/>
        <p:txBody>
          <a:bodyPr/>
          <a:lstStyle/>
          <a:p>
            <a:fld id="{EA277C2D-3597-403C-882E-331442657B29}" type="datetimeFigureOut">
              <a:rPr lang="sr-Latn-CS" smtClean="0"/>
              <a:t>5.9.2022</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88098FB0-FCF7-4C4D-A525-EB3B48C32197}" type="slidenum">
              <a:rPr lang="hr-HR" smtClean="0"/>
              <a:t>‹#›</a:t>
            </a:fld>
            <a:endParaRPr lang="hr-H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EA277C2D-3597-403C-882E-331442657B29}" type="datetimeFigureOut">
              <a:rPr lang="sr-Latn-CS" smtClean="0"/>
              <a:t>5.9.2022</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88098FB0-FCF7-4C4D-A525-EB3B48C32197}" type="slidenum">
              <a:rPr lang="hr-HR" smtClean="0"/>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hr-H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EA277C2D-3597-403C-882E-331442657B29}" type="datetimeFigureOut">
              <a:rPr lang="sr-Latn-CS" smtClean="0"/>
              <a:t>5.9.2022</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88098FB0-FCF7-4C4D-A525-EB3B48C32197}" type="slidenum">
              <a:rPr lang="hr-HR" smtClean="0"/>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EA277C2D-3597-403C-882E-331442657B29}" type="datetimeFigureOut">
              <a:rPr lang="sr-Latn-CS" smtClean="0"/>
              <a:t>5.9.2022</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88098FB0-FCF7-4C4D-A525-EB3B48C32197}" type="slidenum">
              <a:rPr lang="hr-HR" smtClean="0"/>
              <a:t>‹#›</a:t>
            </a:fld>
            <a:endParaRPr lang="hr-H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hr-H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277C2D-3597-403C-882E-331442657B29}" type="datetimeFigureOut">
              <a:rPr lang="sr-Latn-CS" smtClean="0"/>
              <a:t>5.9.2022</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88098FB0-FCF7-4C4D-A525-EB3B48C32197}" type="slidenum">
              <a:rPr lang="hr-HR" smtClean="0"/>
              <a:t>‹#›</a:t>
            </a:fld>
            <a:endParaRPr lang="hr-H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Date Placeholder 4"/>
          <p:cNvSpPr>
            <a:spLocks noGrp="1"/>
          </p:cNvSpPr>
          <p:nvPr>
            <p:ph type="dt" sz="half" idx="10"/>
          </p:nvPr>
        </p:nvSpPr>
        <p:spPr/>
        <p:txBody>
          <a:bodyPr/>
          <a:lstStyle/>
          <a:p>
            <a:fld id="{EA277C2D-3597-403C-882E-331442657B29}" type="datetimeFigureOut">
              <a:rPr lang="sr-Latn-CS" smtClean="0"/>
              <a:t>5.9.2022</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88098FB0-FCF7-4C4D-A525-EB3B48C32197}" type="slidenum">
              <a:rPr lang="hr-HR" smtClean="0"/>
              <a:t>‹#›</a:t>
            </a:fld>
            <a:endParaRPr lang="hr-H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hr-H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7" name="Date Placeholder 6"/>
          <p:cNvSpPr>
            <a:spLocks noGrp="1"/>
          </p:cNvSpPr>
          <p:nvPr>
            <p:ph type="dt" sz="half" idx="10"/>
          </p:nvPr>
        </p:nvSpPr>
        <p:spPr/>
        <p:txBody>
          <a:bodyPr/>
          <a:lstStyle/>
          <a:p>
            <a:fld id="{EA277C2D-3597-403C-882E-331442657B29}" type="datetimeFigureOut">
              <a:rPr lang="sr-Latn-CS" smtClean="0"/>
              <a:t>5.9.2022</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88098FB0-FCF7-4C4D-A525-EB3B48C32197}" type="slidenum">
              <a:rPr lang="hr-HR" smtClean="0"/>
              <a:t>‹#›</a:t>
            </a:fld>
            <a:endParaRPr lang="hr-H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Date Placeholder 2"/>
          <p:cNvSpPr>
            <a:spLocks noGrp="1"/>
          </p:cNvSpPr>
          <p:nvPr>
            <p:ph type="dt" sz="half" idx="10"/>
          </p:nvPr>
        </p:nvSpPr>
        <p:spPr/>
        <p:txBody>
          <a:bodyPr/>
          <a:lstStyle/>
          <a:p>
            <a:fld id="{EA277C2D-3597-403C-882E-331442657B29}" type="datetimeFigureOut">
              <a:rPr lang="sr-Latn-CS" smtClean="0"/>
              <a:t>5.9.2022</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88098FB0-FCF7-4C4D-A525-EB3B48C32197}" type="slidenum">
              <a:rPr lang="hr-HR" smtClean="0"/>
              <a:t>‹#›</a:t>
            </a:fld>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277C2D-3597-403C-882E-331442657B29}" type="datetimeFigureOut">
              <a:rPr lang="sr-Latn-CS" smtClean="0"/>
              <a:t>5.9.2022</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88098FB0-FCF7-4C4D-A525-EB3B48C32197}" type="slidenum">
              <a:rPr lang="hr-HR" smtClean="0"/>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hr-H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277C2D-3597-403C-882E-331442657B29}" type="datetimeFigureOut">
              <a:rPr lang="sr-Latn-CS" smtClean="0"/>
              <a:t>5.9.2022</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88098FB0-FCF7-4C4D-A525-EB3B48C32197}" type="slidenum">
              <a:rPr lang="hr-HR" smtClean="0"/>
              <a:t>‹#›</a:t>
            </a:fld>
            <a:endParaRPr lang="hr-H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hr-H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277C2D-3597-403C-882E-331442657B29}" type="datetimeFigureOut">
              <a:rPr lang="sr-Latn-CS" smtClean="0"/>
              <a:t>5.9.2022</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88098FB0-FCF7-4C4D-A525-EB3B48C32197}" type="slidenum">
              <a:rPr lang="hr-HR" smtClean="0"/>
              <a:t>‹#›</a:t>
            </a:fld>
            <a:endParaRPr lang="hr-H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hr-H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277C2D-3597-403C-882E-331442657B29}" type="datetimeFigureOut">
              <a:rPr lang="sr-Latn-CS" smtClean="0"/>
              <a:t>5.9.2022</a:t>
            </a:fld>
            <a:endParaRPr lang="hr-H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098FB0-FCF7-4C4D-A525-EB3B48C32197}" type="slidenum">
              <a:rPr lang="hr-HR" smtClean="0"/>
              <a:t>‹#›</a:t>
            </a:fld>
            <a:endParaRPr lang="hr-H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sers\Damir\Desktop\index.jpg"/>
          <p:cNvPicPr>
            <a:picLocks noChangeAspect="1" noChangeArrowheads="1"/>
          </p:cNvPicPr>
          <p:nvPr/>
        </p:nvPicPr>
        <p:blipFill>
          <a:blip r:embed="rId2"/>
          <a:srcRect/>
          <a:stretch>
            <a:fillRect/>
          </a:stretch>
        </p:blipFill>
        <p:spPr bwMode="auto">
          <a:xfrm>
            <a:off x="3428992" y="214290"/>
            <a:ext cx="1928797" cy="514346"/>
          </a:xfrm>
          <a:prstGeom prst="rect">
            <a:avLst/>
          </a:prstGeom>
          <a:noFill/>
        </p:spPr>
      </p:pic>
      <p:sp>
        <p:nvSpPr>
          <p:cNvPr id="5" name="TextBox 4"/>
          <p:cNvSpPr txBox="1"/>
          <p:nvPr/>
        </p:nvSpPr>
        <p:spPr>
          <a:xfrm>
            <a:off x="0" y="857232"/>
            <a:ext cx="9144000" cy="830997"/>
          </a:xfrm>
          <a:prstGeom prst="rect">
            <a:avLst/>
          </a:prstGeom>
          <a:effectLst>
            <a:innerShdw blurRad="63500" dist="50800" dir="8100000">
              <a:prstClr val="black">
                <a:alpha val="50000"/>
              </a:prstClr>
            </a:innerShdw>
          </a:effectLst>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n-GB" sz="2400" b="1" dirty="0"/>
              <a:t>INFLUENCE OF EXTREME AIR TEMPERATURES ON SEED</a:t>
            </a:r>
            <a:endParaRPr lang="hr-HR" sz="2400" i="1" dirty="0"/>
          </a:p>
          <a:p>
            <a:pPr algn="ctr"/>
            <a:r>
              <a:rPr lang="en-GB" sz="2400" b="1" dirty="0"/>
              <a:t>GERMINATION OF SWEET WORMWOOD (</a:t>
            </a:r>
            <a:r>
              <a:rPr lang="en-GB" sz="2400" b="1" i="1" dirty="0"/>
              <a:t>Artemisia </a:t>
            </a:r>
            <a:r>
              <a:rPr lang="en-GB" sz="2400" b="1" i="1" dirty="0" err="1"/>
              <a:t>annua</a:t>
            </a:r>
            <a:r>
              <a:rPr lang="en-GB" sz="2400" b="1" dirty="0"/>
              <a:t> L.)</a:t>
            </a:r>
            <a:endParaRPr lang="hr-HR" sz="2400" i="1" dirty="0"/>
          </a:p>
        </p:txBody>
      </p:sp>
      <p:sp>
        <p:nvSpPr>
          <p:cNvPr id="1025" name="Rectangle 1"/>
          <p:cNvSpPr>
            <a:spLocks noChangeArrowheads="1"/>
          </p:cNvSpPr>
          <p:nvPr/>
        </p:nvSpPr>
        <p:spPr bwMode="auto">
          <a:xfrm>
            <a:off x="0" y="1857364"/>
            <a:ext cx="9144000"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b="1" u="none" strike="noStrike" cap="none" normalizeH="0" baseline="0" dirty="0" smtClean="0">
                <a:ln>
                  <a:noFill/>
                </a:ln>
                <a:solidFill>
                  <a:schemeClr val="tx1"/>
                </a:solidFill>
                <a:effectLst/>
                <a:ea typeface="Times New Roman" pitchFamily="18" charset="0"/>
                <a:cs typeface="Times New Roman" pitchFamily="18" charset="0"/>
              </a:rPr>
              <a:t>Damir </a:t>
            </a:r>
            <a:r>
              <a:rPr kumimoji="0" lang="en-GB" b="1" u="none" strike="noStrike" cap="none" normalizeH="0" baseline="0" dirty="0" err="1" smtClean="0">
                <a:ln>
                  <a:noFill/>
                </a:ln>
                <a:solidFill>
                  <a:schemeClr val="tx1"/>
                </a:solidFill>
                <a:effectLst/>
                <a:ea typeface="Times New Roman" pitchFamily="18" charset="0"/>
                <a:cs typeface="Times New Roman" pitchFamily="18" charset="0"/>
              </a:rPr>
              <a:t>Drvodelić</a:t>
            </a:r>
            <a:endParaRPr kumimoji="0" lang="hr-HR" b="1" u="none" strike="noStrike" cap="none" normalizeH="0" baseline="0" dirty="0" smtClean="0">
              <a:ln>
                <a:noFill/>
              </a:ln>
              <a:solidFill>
                <a:schemeClr val="tx1"/>
              </a:solidFill>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University of Zagreb Faculty of Forestry and Wood Technology</a:t>
            </a:r>
            <a:endParaRPr kumimoji="0" lang="hr-H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Institute of Ecology and </a:t>
            </a:r>
            <a:r>
              <a:rPr kumimoji="0" lang="en-GB" sz="1200" b="0" i="1"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Silviculture</a:t>
            </a:r>
            <a:endParaRPr kumimoji="0" lang="hr-H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1"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Svetošimunska</a:t>
            </a:r>
            <a:r>
              <a:rPr kumimoji="0" lang="en-GB" sz="1200" b="0"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GB" sz="1200" b="0" i="1"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cesta</a:t>
            </a:r>
            <a:r>
              <a:rPr kumimoji="0" lang="en-GB" sz="1200" b="0"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23, 10000 Zagreb, </a:t>
            </a:r>
            <a:r>
              <a:rPr kumimoji="0" lang="en-GB" sz="1200" b="0" i="1"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Hrvatska</a:t>
            </a:r>
            <a:r>
              <a:rPr kumimoji="0" lang="en-GB" sz="1200" b="0"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en-GB"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lvl="0" algn="ctr" eaLnBrk="0" fontAlgn="base" hangingPunct="0">
              <a:spcBef>
                <a:spcPct val="0"/>
              </a:spcBef>
              <a:spcAft>
                <a:spcPct val="0"/>
              </a:spcAft>
            </a:pPr>
            <a:r>
              <a:rPr lang="hr-HR" sz="1200" dirty="0" err="1" smtClean="0"/>
              <a:t>Corresponding</a:t>
            </a:r>
            <a:r>
              <a:rPr lang="hr-HR" sz="1200" dirty="0" smtClean="0"/>
              <a:t> </a:t>
            </a:r>
            <a:r>
              <a:rPr lang="hr-HR" sz="1200" dirty="0" err="1" smtClean="0"/>
              <a:t>author</a:t>
            </a:r>
            <a:r>
              <a:rPr lang="hr-HR" sz="1200" dirty="0" smtClean="0"/>
              <a:t>: </a:t>
            </a:r>
            <a:r>
              <a:rPr kumimoji="0" lang="en-GB" sz="1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ddrvodelic@inet.hr</a:t>
            </a:r>
            <a:r>
              <a:rPr kumimoji="0" lang="en-GB"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Box 6"/>
          <p:cNvSpPr txBox="1"/>
          <p:nvPr/>
        </p:nvSpPr>
        <p:spPr>
          <a:xfrm>
            <a:off x="0" y="3000372"/>
            <a:ext cx="9144000" cy="1077218"/>
          </a:xfrm>
          <a:prstGeom prst="rect">
            <a:avLst/>
          </a:prstGeom>
          <a:noFill/>
        </p:spPr>
        <p:txBody>
          <a:bodyPr wrap="square" rtlCol="0">
            <a:spAutoFit/>
          </a:bodyPr>
          <a:lstStyle/>
          <a:p>
            <a:pPr algn="ctr"/>
            <a:r>
              <a:rPr lang="en-GB" sz="1600" b="1" dirty="0" smtClean="0">
                <a:solidFill>
                  <a:srgbClr val="00B050"/>
                </a:solidFill>
              </a:rPr>
              <a:t>NATURAL RESOURCES, GREEN TECHNOLOGY </a:t>
            </a:r>
            <a:endParaRPr lang="hr-HR" sz="1600" dirty="0" smtClean="0">
              <a:solidFill>
                <a:srgbClr val="00B050"/>
              </a:solidFill>
            </a:endParaRPr>
          </a:p>
          <a:p>
            <a:pPr algn="ctr"/>
            <a:r>
              <a:rPr lang="en-GB" sz="1600" b="1" dirty="0" smtClean="0">
                <a:solidFill>
                  <a:srgbClr val="00B050"/>
                </a:solidFill>
              </a:rPr>
              <a:t>&amp; SUSTAINABLE DEVELOPMENT/4 </a:t>
            </a:r>
            <a:endParaRPr lang="hr-HR" sz="1600" dirty="0" smtClean="0">
              <a:solidFill>
                <a:srgbClr val="00B050"/>
              </a:solidFill>
            </a:endParaRPr>
          </a:p>
          <a:p>
            <a:pPr algn="ctr"/>
            <a:r>
              <a:rPr lang="en-US" sz="1600" b="1" dirty="0" smtClean="0">
                <a:solidFill>
                  <a:srgbClr val="00B050"/>
                </a:solidFill>
              </a:rPr>
              <a:t>14</a:t>
            </a:r>
            <a:r>
              <a:rPr lang="en-US" sz="1600" b="1" baseline="30000" dirty="0" smtClean="0">
                <a:solidFill>
                  <a:srgbClr val="00B050"/>
                </a:solidFill>
              </a:rPr>
              <a:t>th</a:t>
            </a:r>
            <a:r>
              <a:rPr lang="en-US" sz="1600" b="1" dirty="0" smtClean="0">
                <a:solidFill>
                  <a:srgbClr val="00B050"/>
                </a:solidFill>
              </a:rPr>
              <a:t> and 16</a:t>
            </a:r>
            <a:r>
              <a:rPr lang="en-US" sz="1600" b="1" baseline="30000" dirty="0" smtClean="0">
                <a:solidFill>
                  <a:srgbClr val="00B050"/>
                </a:solidFill>
              </a:rPr>
              <a:t>th </a:t>
            </a:r>
            <a:r>
              <a:rPr lang="en-US" sz="1600" b="1" dirty="0" smtClean="0">
                <a:solidFill>
                  <a:srgbClr val="00B050"/>
                </a:solidFill>
              </a:rPr>
              <a:t>September 2022</a:t>
            </a:r>
            <a:endParaRPr lang="hr-HR" sz="1600" dirty="0" smtClean="0">
              <a:solidFill>
                <a:srgbClr val="00B050"/>
              </a:solidFill>
            </a:endParaRPr>
          </a:p>
          <a:p>
            <a:pPr algn="ctr"/>
            <a:r>
              <a:rPr lang="en-US" sz="1600" b="1" dirty="0" smtClean="0">
                <a:solidFill>
                  <a:srgbClr val="00B050"/>
                </a:solidFill>
              </a:rPr>
              <a:t>Hotel International, Zagreb, Croatia</a:t>
            </a:r>
            <a:endParaRPr lang="hr-HR" sz="1600" dirty="0">
              <a:solidFill>
                <a:srgbClr val="00B05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85728"/>
            <a:ext cx="9144000" cy="646331"/>
          </a:xfrm>
          <a:prstGeom prst="rect">
            <a:avLst/>
          </a:prstGeom>
        </p:spPr>
        <p:txBody>
          <a:bodyPr wrap="square">
            <a:spAutoFit/>
          </a:bodyPr>
          <a:lstStyle/>
          <a:p>
            <a:pPr algn="just"/>
            <a:r>
              <a:rPr lang="pt-BR" b="1" dirty="0"/>
              <a:t>About 520 species of the genus </a:t>
            </a:r>
            <a:r>
              <a:rPr lang="pt-BR" b="1" i="1" dirty="0"/>
              <a:t>Artemisia</a:t>
            </a:r>
            <a:r>
              <a:rPr lang="pt-BR" b="1" dirty="0"/>
              <a:t> L. are known in the world, while only 17 species and subspecies grow in Croatia. Sweet wormwood is an annual herbaceous plant 50 to 150 cm tall.</a:t>
            </a:r>
            <a:endParaRPr lang="hr-HR" dirty="0"/>
          </a:p>
        </p:txBody>
      </p:sp>
      <p:pic>
        <p:nvPicPr>
          <p:cNvPr id="6" name="Picture 5" descr="7.JPG"/>
          <p:cNvPicPr>
            <a:picLocks noChangeAspect="1"/>
          </p:cNvPicPr>
          <p:nvPr/>
        </p:nvPicPr>
        <p:blipFill>
          <a:blip r:embed="rId2" cstate="print"/>
          <a:stretch>
            <a:fillRect/>
          </a:stretch>
        </p:blipFill>
        <p:spPr>
          <a:xfrm>
            <a:off x="142844" y="928670"/>
            <a:ext cx="2700000" cy="3600000"/>
          </a:xfrm>
          <a:prstGeom prst="rect">
            <a:avLst/>
          </a:prstGeom>
        </p:spPr>
      </p:pic>
      <p:pic>
        <p:nvPicPr>
          <p:cNvPr id="7" name="Picture 6" descr="3.jpg"/>
          <p:cNvPicPr>
            <a:picLocks noChangeAspect="1"/>
          </p:cNvPicPr>
          <p:nvPr/>
        </p:nvPicPr>
        <p:blipFill>
          <a:blip r:embed="rId3"/>
          <a:stretch>
            <a:fillRect/>
          </a:stretch>
        </p:blipFill>
        <p:spPr>
          <a:xfrm>
            <a:off x="4500562" y="1714488"/>
            <a:ext cx="3528865" cy="3571900"/>
          </a:xfrm>
          <a:prstGeom prst="rect">
            <a:avLst/>
          </a:prstGeom>
        </p:spPr>
      </p:pic>
      <p:sp>
        <p:nvSpPr>
          <p:cNvPr id="8" name="Rectangle 7"/>
          <p:cNvSpPr/>
          <p:nvPr/>
        </p:nvSpPr>
        <p:spPr>
          <a:xfrm>
            <a:off x="4071934" y="5500702"/>
            <a:ext cx="4572000" cy="646331"/>
          </a:xfrm>
          <a:prstGeom prst="rect">
            <a:avLst/>
          </a:prstGeom>
        </p:spPr>
        <p:txBody>
          <a:bodyPr>
            <a:spAutoFit/>
          </a:bodyPr>
          <a:lstStyle/>
          <a:p>
            <a:pPr algn="ctr"/>
            <a:r>
              <a:rPr lang="en-US" dirty="0" smtClean="0"/>
              <a:t>Distribution of sweet wormwood in the Republic of Croatia (source: </a:t>
            </a:r>
            <a:r>
              <a:rPr lang="en-US" dirty="0" err="1" smtClean="0"/>
              <a:t>Nikolić</a:t>
            </a:r>
            <a:r>
              <a:rPr lang="en-US" dirty="0" smtClean="0"/>
              <a:t>, 2021)</a:t>
            </a:r>
            <a:endParaRPr lang="hr-HR" dirty="0"/>
          </a:p>
        </p:txBody>
      </p:sp>
      <p:pic>
        <p:nvPicPr>
          <p:cNvPr id="9" name="Picture 8" descr="2.JPG"/>
          <p:cNvPicPr>
            <a:picLocks noChangeAspect="1"/>
          </p:cNvPicPr>
          <p:nvPr/>
        </p:nvPicPr>
        <p:blipFill>
          <a:blip r:embed="rId4" cstate="print"/>
          <a:stretch>
            <a:fillRect/>
          </a:stretch>
        </p:blipFill>
        <p:spPr>
          <a:xfrm>
            <a:off x="142844" y="4572007"/>
            <a:ext cx="2714644" cy="2035983"/>
          </a:xfrm>
          <a:prstGeom prst="rect">
            <a:avLst/>
          </a:prstGeom>
        </p:spPr>
      </p:pic>
      <p:sp>
        <p:nvSpPr>
          <p:cNvPr id="11" name="TextBox 10"/>
          <p:cNvSpPr txBox="1"/>
          <p:nvPr/>
        </p:nvSpPr>
        <p:spPr>
          <a:xfrm>
            <a:off x="3428992" y="0"/>
            <a:ext cx="1696811" cy="369332"/>
          </a:xfrm>
          <a:prstGeom prst="rect">
            <a:avLst/>
          </a:prstGeom>
          <a:noFill/>
        </p:spPr>
        <p:txBody>
          <a:bodyPr wrap="none" rtlCol="0">
            <a:spAutoFit/>
          </a:bodyPr>
          <a:lstStyle/>
          <a:p>
            <a:r>
              <a:rPr lang="hr-HR" b="1" dirty="0" smtClean="0">
                <a:solidFill>
                  <a:srgbClr val="FF0000"/>
                </a:solidFill>
              </a:rPr>
              <a:t>INTRODUCTION</a:t>
            </a:r>
            <a:endParaRPr lang="hr-HR" b="1" dirty="0">
              <a:solidFill>
                <a:srgbClr val="FF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85728"/>
            <a:ext cx="9144000" cy="646331"/>
          </a:xfrm>
          <a:prstGeom prst="rect">
            <a:avLst/>
          </a:prstGeom>
        </p:spPr>
        <p:txBody>
          <a:bodyPr wrap="square">
            <a:spAutoFit/>
          </a:bodyPr>
          <a:lstStyle/>
          <a:p>
            <a:pPr algn="just"/>
            <a:r>
              <a:rPr lang="pt-BR" b="1" dirty="0"/>
              <a:t>The medicinal properties of sweet wormwood have long been known and medically proven, especially in the treatment of malaria in Africa, Asia and Europe. </a:t>
            </a:r>
            <a:endParaRPr lang="hr-HR" dirty="0"/>
          </a:p>
        </p:txBody>
      </p:sp>
      <p:sp>
        <p:nvSpPr>
          <p:cNvPr id="6" name="Rectangle 5"/>
          <p:cNvSpPr/>
          <p:nvPr/>
        </p:nvSpPr>
        <p:spPr>
          <a:xfrm>
            <a:off x="0" y="4572008"/>
            <a:ext cx="9144000" cy="369332"/>
          </a:xfrm>
          <a:prstGeom prst="rect">
            <a:avLst/>
          </a:prstGeom>
        </p:spPr>
        <p:txBody>
          <a:bodyPr wrap="square">
            <a:spAutoFit/>
          </a:bodyPr>
          <a:lstStyle/>
          <a:p>
            <a:r>
              <a:rPr lang="pt-BR" b="1" dirty="0"/>
              <a:t>Sweet wormwood artemisinin brought researchers the 2015 Nobel Prize in Medicine. </a:t>
            </a:r>
            <a:endParaRPr lang="hr-HR" dirty="0"/>
          </a:p>
        </p:txBody>
      </p:sp>
      <p:pic>
        <p:nvPicPr>
          <p:cNvPr id="7" name="Picture 6" descr="markica.jpg"/>
          <p:cNvPicPr>
            <a:picLocks noChangeAspect="1"/>
          </p:cNvPicPr>
          <p:nvPr/>
        </p:nvPicPr>
        <p:blipFill>
          <a:blip r:embed="rId2" cstate="print"/>
          <a:stretch>
            <a:fillRect/>
          </a:stretch>
        </p:blipFill>
        <p:spPr>
          <a:xfrm>
            <a:off x="142844" y="928670"/>
            <a:ext cx="2777077" cy="3600000"/>
          </a:xfrm>
          <a:prstGeom prst="rect">
            <a:avLst/>
          </a:prstGeom>
        </p:spPr>
      </p:pic>
      <p:pic>
        <p:nvPicPr>
          <p:cNvPr id="8" name="Picture 7" descr="5.png"/>
          <p:cNvPicPr>
            <a:picLocks noChangeAspect="1"/>
          </p:cNvPicPr>
          <p:nvPr/>
        </p:nvPicPr>
        <p:blipFill>
          <a:blip r:embed="rId3" cstate="print"/>
          <a:stretch>
            <a:fillRect/>
          </a:stretch>
        </p:blipFill>
        <p:spPr>
          <a:xfrm>
            <a:off x="214282" y="4857760"/>
            <a:ext cx="2172207" cy="2000240"/>
          </a:xfrm>
          <a:prstGeom prst="rect">
            <a:avLst/>
          </a:prstGeom>
        </p:spPr>
      </p:pic>
      <p:sp>
        <p:nvSpPr>
          <p:cNvPr id="9" name="Rectangle 8"/>
          <p:cNvSpPr/>
          <p:nvPr/>
        </p:nvSpPr>
        <p:spPr>
          <a:xfrm>
            <a:off x="2643174" y="6488668"/>
            <a:ext cx="3670236" cy="369332"/>
          </a:xfrm>
          <a:prstGeom prst="rect">
            <a:avLst/>
          </a:prstGeom>
        </p:spPr>
        <p:txBody>
          <a:bodyPr wrap="none">
            <a:spAutoFit/>
          </a:bodyPr>
          <a:lstStyle/>
          <a:p>
            <a:r>
              <a:rPr lang="en-US" dirty="0" smtClean="0"/>
              <a:t>The molecular formula of </a:t>
            </a:r>
            <a:r>
              <a:rPr lang="en-US" dirty="0" err="1" smtClean="0"/>
              <a:t>artemisinin</a:t>
            </a:r>
            <a:endParaRPr lang="hr-HR" dirty="0"/>
          </a:p>
        </p:txBody>
      </p:sp>
      <p:pic>
        <p:nvPicPr>
          <p:cNvPr id="5124" name="Picture 4" descr="CHINA Beijing's pride over Nobel for Tu Youyou: Proves China's progress"/>
          <p:cNvPicPr>
            <a:picLocks noChangeAspect="1" noChangeArrowheads="1"/>
          </p:cNvPicPr>
          <p:nvPr/>
        </p:nvPicPr>
        <p:blipFill>
          <a:blip r:embed="rId4"/>
          <a:srcRect/>
          <a:stretch>
            <a:fillRect/>
          </a:stretch>
        </p:blipFill>
        <p:spPr bwMode="auto">
          <a:xfrm>
            <a:off x="4143372" y="5000636"/>
            <a:ext cx="2667018" cy="1500198"/>
          </a:xfrm>
          <a:prstGeom prst="rect">
            <a:avLst/>
          </a:prstGeom>
          <a:noFill/>
        </p:spPr>
      </p:pic>
      <p:sp>
        <p:nvSpPr>
          <p:cNvPr id="11" name="Rectangle 10"/>
          <p:cNvSpPr/>
          <p:nvPr/>
        </p:nvSpPr>
        <p:spPr>
          <a:xfrm>
            <a:off x="6786578" y="6143644"/>
            <a:ext cx="1164806" cy="369332"/>
          </a:xfrm>
          <a:prstGeom prst="rect">
            <a:avLst/>
          </a:prstGeom>
        </p:spPr>
        <p:txBody>
          <a:bodyPr wrap="none">
            <a:spAutoFit/>
          </a:bodyPr>
          <a:lstStyle/>
          <a:p>
            <a:r>
              <a:rPr lang="hr-HR" dirty="0" smtClean="0"/>
              <a:t>Tu </a:t>
            </a:r>
            <a:r>
              <a:rPr lang="hr-HR" dirty="0" err="1" smtClean="0"/>
              <a:t>Youyou</a:t>
            </a:r>
            <a:endParaRPr lang="hr-H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85728"/>
            <a:ext cx="9144000" cy="1477328"/>
          </a:xfrm>
          <a:prstGeom prst="rect">
            <a:avLst/>
          </a:prstGeom>
        </p:spPr>
        <p:txBody>
          <a:bodyPr wrap="square">
            <a:spAutoFit/>
          </a:bodyPr>
          <a:lstStyle/>
          <a:p>
            <a:pPr algn="just"/>
            <a:r>
              <a:rPr lang="pt-BR" b="1" dirty="0"/>
              <a:t>In Croatia, sweet wormwood belongs to the group of non-native flora, naturalized species with numerous fortified sites from east to south. The seeds are very small, weighing an average of 2.7x10-</a:t>
            </a:r>
            <a:r>
              <a:rPr lang="pt-BR" b="1" baseline="30000" dirty="0"/>
              <a:t>5</a:t>
            </a:r>
            <a:r>
              <a:rPr lang="pt-BR" b="1" dirty="0"/>
              <a:t> g. It belongs to the group of microbiotic, Orthodox, positive photoblastic seeds with epigeic germination and a germination percentage of 79%. Almost all seeds germinate within 7 days. </a:t>
            </a:r>
            <a:endParaRPr lang="hr-HR" dirty="0"/>
          </a:p>
        </p:txBody>
      </p:sp>
      <p:pic>
        <p:nvPicPr>
          <p:cNvPr id="5" name="Picture 4" descr="9.jpg"/>
          <p:cNvPicPr>
            <a:picLocks noChangeAspect="1"/>
          </p:cNvPicPr>
          <p:nvPr/>
        </p:nvPicPr>
        <p:blipFill>
          <a:blip r:embed="rId2" cstate="print"/>
          <a:stretch>
            <a:fillRect/>
          </a:stretch>
        </p:blipFill>
        <p:spPr>
          <a:xfrm>
            <a:off x="357158" y="1785926"/>
            <a:ext cx="3454953" cy="2763962"/>
          </a:xfrm>
          <a:prstGeom prst="rect">
            <a:avLst/>
          </a:prstGeom>
        </p:spPr>
      </p:pic>
      <p:graphicFrame>
        <p:nvGraphicFramePr>
          <p:cNvPr id="6" name="Chart 5"/>
          <p:cNvGraphicFramePr>
            <a:graphicFrameLocks/>
          </p:cNvGraphicFramePr>
          <p:nvPr/>
        </p:nvGraphicFramePr>
        <p:xfrm>
          <a:off x="3929058" y="1785926"/>
          <a:ext cx="4598505"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785786" y="4572008"/>
            <a:ext cx="2726452" cy="369332"/>
          </a:xfrm>
          <a:prstGeom prst="rect">
            <a:avLst/>
          </a:prstGeom>
        </p:spPr>
        <p:txBody>
          <a:bodyPr wrap="none">
            <a:spAutoFit/>
          </a:bodyPr>
          <a:lstStyle/>
          <a:p>
            <a:r>
              <a:rPr lang="hr-HR" b="1" dirty="0" err="1" smtClean="0"/>
              <a:t>Seed</a:t>
            </a:r>
            <a:r>
              <a:rPr lang="hr-HR" b="1" dirty="0" smtClean="0"/>
              <a:t> </a:t>
            </a:r>
            <a:r>
              <a:rPr lang="pt-BR" b="1" dirty="0" smtClean="0"/>
              <a:t>of sweet wormwood </a:t>
            </a:r>
            <a:endParaRPr lang="hr-H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71480"/>
            <a:ext cx="9144000" cy="923330"/>
          </a:xfrm>
          <a:prstGeom prst="rect">
            <a:avLst/>
          </a:prstGeom>
        </p:spPr>
        <p:txBody>
          <a:bodyPr wrap="square">
            <a:spAutoFit/>
          </a:bodyPr>
          <a:lstStyle/>
          <a:p>
            <a:pPr algn="just"/>
            <a:r>
              <a:rPr lang="pt-BR" b="1" dirty="0"/>
              <a:t>Given the global climate change and the increasing occurrence of extreme temperatures and their duration, the aim of the study was to determine the impact of extremely low (-40 °C) and extremely high (+60 °C) air temperatures on seed germination. </a:t>
            </a:r>
            <a:endParaRPr lang="hr-HR" dirty="0"/>
          </a:p>
        </p:txBody>
      </p:sp>
      <p:sp>
        <p:nvSpPr>
          <p:cNvPr id="5" name="Rectangle 4"/>
          <p:cNvSpPr/>
          <p:nvPr/>
        </p:nvSpPr>
        <p:spPr>
          <a:xfrm>
            <a:off x="3428992" y="142852"/>
            <a:ext cx="2062937" cy="369332"/>
          </a:xfrm>
          <a:prstGeom prst="rect">
            <a:avLst/>
          </a:prstGeom>
        </p:spPr>
        <p:txBody>
          <a:bodyPr wrap="none">
            <a:spAutoFit/>
          </a:bodyPr>
          <a:lstStyle/>
          <a:p>
            <a:r>
              <a:rPr lang="pt-BR" b="1" dirty="0" smtClean="0">
                <a:solidFill>
                  <a:srgbClr val="FF0000"/>
                </a:solidFill>
              </a:rPr>
              <a:t>AIM OF THE STUDY </a:t>
            </a:r>
            <a:endParaRPr lang="hr-HR" dirty="0">
              <a:solidFill>
                <a:srgbClr val="FF0000"/>
              </a:solidFill>
            </a:endParaRPr>
          </a:p>
        </p:txBody>
      </p:sp>
      <p:sp>
        <p:nvSpPr>
          <p:cNvPr id="6" name="Rectangle 5"/>
          <p:cNvSpPr/>
          <p:nvPr/>
        </p:nvSpPr>
        <p:spPr>
          <a:xfrm>
            <a:off x="0" y="2690336"/>
            <a:ext cx="9144000" cy="923330"/>
          </a:xfrm>
          <a:prstGeom prst="rect">
            <a:avLst/>
          </a:prstGeom>
        </p:spPr>
        <p:txBody>
          <a:bodyPr wrap="square">
            <a:spAutoFit/>
          </a:bodyPr>
          <a:lstStyle/>
          <a:p>
            <a:pPr algn="just"/>
            <a:r>
              <a:rPr lang="pt-BR" b="1" dirty="0"/>
              <a:t>The seeds were treated at a temperature of -40 °C and +60 °C for 72 hours before germination in distilled water in PVC Petri dishes. Seed germination was recorded every day, for a total of seven days. </a:t>
            </a:r>
            <a:endParaRPr lang="hr-HR" dirty="0"/>
          </a:p>
        </p:txBody>
      </p:sp>
      <p:sp>
        <p:nvSpPr>
          <p:cNvPr id="7" name="Rectangle 6"/>
          <p:cNvSpPr/>
          <p:nvPr/>
        </p:nvSpPr>
        <p:spPr>
          <a:xfrm>
            <a:off x="3071802" y="2143116"/>
            <a:ext cx="2798780" cy="369332"/>
          </a:xfrm>
          <a:prstGeom prst="rect">
            <a:avLst/>
          </a:prstGeom>
        </p:spPr>
        <p:txBody>
          <a:bodyPr wrap="none">
            <a:spAutoFit/>
          </a:bodyPr>
          <a:lstStyle/>
          <a:p>
            <a:r>
              <a:rPr lang="hr-HR" b="1" dirty="0" smtClean="0">
                <a:solidFill>
                  <a:srgbClr val="FF0000"/>
                </a:solidFill>
              </a:rPr>
              <a:t>MATERIALS AND METHODS</a:t>
            </a:r>
            <a:endParaRPr lang="hr-HR" b="1" dirty="0">
              <a:solidFill>
                <a:srgbClr val="FF0000"/>
              </a:solidFill>
            </a:endParaRPr>
          </a:p>
        </p:txBody>
      </p:sp>
      <p:pic>
        <p:nvPicPr>
          <p:cNvPr id="8" name="Picture 7" descr="20.JPG"/>
          <p:cNvPicPr>
            <a:picLocks noChangeAspect="1"/>
          </p:cNvPicPr>
          <p:nvPr/>
        </p:nvPicPr>
        <p:blipFill>
          <a:blip r:embed="rId2" cstate="print"/>
          <a:stretch>
            <a:fillRect/>
          </a:stretch>
        </p:blipFill>
        <p:spPr>
          <a:xfrm>
            <a:off x="2214546" y="3571876"/>
            <a:ext cx="4190997" cy="314324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43372" y="285728"/>
            <a:ext cx="986680" cy="369332"/>
          </a:xfrm>
          <a:prstGeom prst="rect">
            <a:avLst/>
          </a:prstGeom>
        </p:spPr>
        <p:txBody>
          <a:bodyPr wrap="none">
            <a:spAutoFit/>
          </a:bodyPr>
          <a:lstStyle/>
          <a:p>
            <a:r>
              <a:rPr lang="hr-HR" b="1" dirty="0" smtClean="0">
                <a:solidFill>
                  <a:srgbClr val="FF0000"/>
                </a:solidFill>
              </a:rPr>
              <a:t>RESULTS</a:t>
            </a:r>
            <a:endParaRPr lang="hr-HR" b="1" dirty="0">
              <a:solidFill>
                <a:srgbClr val="FF0000"/>
              </a:solidFill>
            </a:endParaRPr>
          </a:p>
        </p:txBody>
      </p:sp>
      <p:sp>
        <p:nvSpPr>
          <p:cNvPr id="5" name="Rectangle 4"/>
          <p:cNvSpPr/>
          <p:nvPr/>
        </p:nvSpPr>
        <p:spPr>
          <a:xfrm>
            <a:off x="0" y="1166843"/>
            <a:ext cx="9144000" cy="2031325"/>
          </a:xfrm>
          <a:prstGeom prst="rect">
            <a:avLst/>
          </a:prstGeom>
        </p:spPr>
        <p:txBody>
          <a:bodyPr wrap="square">
            <a:spAutoFit/>
          </a:bodyPr>
          <a:lstStyle/>
          <a:p>
            <a:pPr algn="just"/>
            <a:r>
              <a:rPr lang="pt-BR" b="1" dirty="0"/>
              <a:t>Seeds treated at high temperatures after two days began to germinate in terms of penetrating the radicals through the seed coat in a higher percentage compared to seeds treated at low temperatures. The results of this study show greater adaptability of sweet wormwood seeds to higher temperatures and, accordingly, greater potential of habitat suitability for growth in the event of an increase in average temperatures, temperature extremes and heat waves. On the seventh day, the seeds treated at high temperatures had the same germination as on the fourth day in the amount of 90%. All seedlings were regular developed. </a:t>
            </a:r>
            <a:endParaRPr lang="hr-HR" dirty="0"/>
          </a:p>
        </p:txBody>
      </p:sp>
      <p:graphicFrame>
        <p:nvGraphicFramePr>
          <p:cNvPr id="7" name="Chart 6"/>
          <p:cNvGraphicFramePr>
            <a:graphicFrameLocks/>
          </p:cNvGraphicFramePr>
          <p:nvPr/>
        </p:nvGraphicFramePr>
        <p:xfrm>
          <a:off x="214282" y="3357562"/>
          <a:ext cx="4608030" cy="2733675"/>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4357686" y="5143512"/>
            <a:ext cx="4572000" cy="1200329"/>
          </a:xfrm>
          <a:prstGeom prst="rect">
            <a:avLst/>
          </a:prstGeom>
        </p:spPr>
        <p:txBody>
          <a:bodyPr>
            <a:spAutoFit/>
          </a:bodyPr>
          <a:lstStyle/>
          <a:p>
            <a:r>
              <a:rPr lang="hr-HR" u="sng" dirty="0" err="1" smtClean="0">
                <a:solidFill>
                  <a:schemeClr val="tx2">
                    <a:lumMod val="60000"/>
                    <a:lumOff val="40000"/>
                  </a:schemeClr>
                </a:solidFill>
              </a:rPr>
              <a:t>Legend</a:t>
            </a:r>
            <a:r>
              <a:rPr lang="hr-HR" u="sng" dirty="0" smtClean="0">
                <a:solidFill>
                  <a:schemeClr val="tx2">
                    <a:lumMod val="60000"/>
                    <a:lumOff val="40000"/>
                  </a:schemeClr>
                </a:solidFill>
              </a:rPr>
              <a:t>:</a:t>
            </a:r>
          </a:p>
          <a:p>
            <a:r>
              <a:rPr lang="en-US" dirty="0" smtClean="0">
                <a:solidFill>
                  <a:schemeClr val="tx2">
                    <a:lumMod val="60000"/>
                    <a:lumOff val="40000"/>
                  </a:schemeClr>
                </a:solidFill>
              </a:rPr>
              <a:t>Treatment A: +60 °C, 72 hours </a:t>
            </a:r>
            <a:endParaRPr lang="hr-HR" dirty="0" smtClean="0">
              <a:solidFill>
                <a:schemeClr val="tx2">
                  <a:lumMod val="60000"/>
                  <a:lumOff val="40000"/>
                </a:schemeClr>
              </a:solidFill>
            </a:endParaRPr>
          </a:p>
          <a:p>
            <a:r>
              <a:rPr lang="en-US" dirty="0" smtClean="0">
                <a:solidFill>
                  <a:srgbClr val="FF0000"/>
                </a:solidFill>
              </a:rPr>
              <a:t>Treatment B: -40 °C, 72 hours</a:t>
            </a:r>
            <a:endParaRPr lang="hr-HR" dirty="0" smtClean="0">
              <a:solidFill>
                <a:srgbClr val="FF0000"/>
              </a:solidFill>
            </a:endParaRPr>
          </a:p>
          <a:p>
            <a:r>
              <a:rPr lang="hr-HR" dirty="0" err="1" smtClean="0">
                <a:solidFill>
                  <a:srgbClr val="92D050"/>
                </a:solidFill>
              </a:rPr>
              <a:t>Control</a:t>
            </a:r>
            <a:r>
              <a:rPr lang="hr-HR" dirty="0" smtClean="0">
                <a:solidFill>
                  <a:srgbClr val="92D050"/>
                </a:solidFill>
              </a:rPr>
              <a:t> </a:t>
            </a:r>
            <a:r>
              <a:rPr lang="hr-HR" dirty="0" err="1" smtClean="0">
                <a:solidFill>
                  <a:srgbClr val="92D050"/>
                </a:solidFill>
              </a:rPr>
              <a:t>seeds</a:t>
            </a:r>
            <a:endParaRPr lang="hr-HR" dirty="0">
              <a:solidFill>
                <a:srgbClr val="92D05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85728"/>
            <a:ext cx="9144000" cy="1200329"/>
          </a:xfrm>
          <a:prstGeom prst="rect">
            <a:avLst/>
          </a:prstGeom>
        </p:spPr>
        <p:txBody>
          <a:bodyPr wrap="square">
            <a:spAutoFit/>
          </a:bodyPr>
          <a:lstStyle/>
          <a:p>
            <a:pPr algn="just"/>
            <a:r>
              <a:rPr lang="pt-BR" b="1" dirty="0"/>
              <a:t>There were 6.67% of brown rotted seedlings and 3.33% of non-germinated seedlings. On the seventh day, seeds treated at low temperatures had a germination of 83.33% or 6.66% more than on the fourth day. The germination of control seeds was 90%, with all seeds germinating on the third day. </a:t>
            </a:r>
            <a:endParaRPr lang="hr-HR" dirty="0"/>
          </a:p>
        </p:txBody>
      </p:sp>
      <p:sp>
        <p:nvSpPr>
          <p:cNvPr id="5" name="Rectangle 4"/>
          <p:cNvSpPr/>
          <p:nvPr/>
        </p:nvSpPr>
        <p:spPr>
          <a:xfrm>
            <a:off x="0" y="6211669"/>
            <a:ext cx="9144000" cy="646331"/>
          </a:xfrm>
          <a:prstGeom prst="rect">
            <a:avLst/>
          </a:prstGeom>
        </p:spPr>
        <p:txBody>
          <a:bodyPr wrap="square">
            <a:spAutoFit/>
          </a:bodyPr>
          <a:lstStyle/>
          <a:p>
            <a:pPr algn="just"/>
            <a:r>
              <a:rPr lang="en-GB" b="1" i="1" u="sng" dirty="0"/>
              <a:t>Keywords:</a:t>
            </a:r>
            <a:r>
              <a:rPr lang="en-GB" i="1" u="sng" dirty="0"/>
              <a:t> </a:t>
            </a:r>
            <a:r>
              <a:rPr lang="pt-BR" b="1" i="1" dirty="0"/>
              <a:t>Artemisia annua</a:t>
            </a:r>
            <a:r>
              <a:rPr lang="en-GB" b="1" i="1" dirty="0"/>
              <a:t>, </a:t>
            </a:r>
            <a:r>
              <a:rPr lang="pt-BR" b="1" i="1" dirty="0"/>
              <a:t>artemisinin</a:t>
            </a:r>
            <a:r>
              <a:rPr lang="en-GB" b="1" i="1" dirty="0"/>
              <a:t>, climate changes, </a:t>
            </a:r>
            <a:r>
              <a:rPr lang="pt-BR" b="1" i="1" dirty="0"/>
              <a:t>seed germination, </a:t>
            </a:r>
            <a:r>
              <a:rPr lang="en-GB" b="1" i="1" dirty="0"/>
              <a:t>sweet wormwood</a:t>
            </a:r>
            <a:endParaRPr lang="hr-HR" dirty="0"/>
          </a:p>
        </p:txBody>
      </p:sp>
      <p:sp>
        <p:nvSpPr>
          <p:cNvPr id="6" name="Rectangle 5"/>
          <p:cNvSpPr/>
          <p:nvPr/>
        </p:nvSpPr>
        <p:spPr>
          <a:xfrm>
            <a:off x="0" y="5143512"/>
            <a:ext cx="9144000" cy="923330"/>
          </a:xfrm>
          <a:prstGeom prst="rect">
            <a:avLst/>
          </a:prstGeom>
        </p:spPr>
        <p:txBody>
          <a:bodyPr wrap="square">
            <a:spAutoFit/>
          </a:bodyPr>
          <a:lstStyle/>
          <a:p>
            <a:pPr algn="just"/>
            <a:r>
              <a:rPr lang="pt-BR" b="1" dirty="0" smtClean="0"/>
              <a:t>Considering that some authors write about the weed and invasive character of sweet wormwood in some areas, which has not been recorded in Croatia so far, the results of this research are in favor of increasing the habitat suitability for this species in the future.</a:t>
            </a:r>
            <a:endParaRPr lang="hr-HR" dirty="0"/>
          </a:p>
        </p:txBody>
      </p:sp>
      <p:sp>
        <p:nvSpPr>
          <p:cNvPr id="7" name="Rectangle 6"/>
          <p:cNvSpPr/>
          <p:nvPr/>
        </p:nvSpPr>
        <p:spPr>
          <a:xfrm>
            <a:off x="3643306" y="4714884"/>
            <a:ext cx="1563954" cy="369332"/>
          </a:xfrm>
          <a:prstGeom prst="rect">
            <a:avLst/>
          </a:prstGeom>
        </p:spPr>
        <p:txBody>
          <a:bodyPr wrap="none">
            <a:spAutoFit/>
          </a:bodyPr>
          <a:lstStyle/>
          <a:p>
            <a:r>
              <a:rPr lang="hr-HR" b="1" dirty="0" smtClean="0">
                <a:solidFill>
                  <a:srgbClr val="FF0000"/>
                </a:solidFill>
              </a:rPr>
              <a:t>CONCLUSIONS</a:t>
            </a:r>
            <a:endParaRPr lang="hr-HR" b="1" dirty="0">
              <a:solidFill>
                <a:srgbClr val="FF0000"/>
              </a:solidFill>
            </a:endParaRPr>
          </a:p>
        </p:txBody>
      </p:sp>
      <p:pic>
        <p:nvPicPr>
          <p:cNvPr id="9" name="Picture 8" descr="3SUPKE.jpg"/>
          <p:cNvPicPr>
            <a:picLocks noChangeAspect="1"/>
          </p:cNvPicPr>
          <p:nvPr/>
        </p:nvPicPr>
        <p:blipFill>
          <a:blip r:embed="rId2"/>
          <a:stretch>
            <a:fillRect/>
          </a:stretch>
        </p:blipFill>
        <p:spPr>
          <a:xfrm>
            <a:off x="1142976" y="1643050"/>
            <a:ext cx="2036281" cy="1928826"/>
          </a:xfrm>
          <a:prstGeom prst="rect">
            <a:avLst/>
          </a:prstGeom>
        </p:spPr>
      </p:pic>
      <p:pic>
        <p:nvPicPr>
          <p:cNvPr id="10" name="Picture 9" descr="GNJILI.jpg"/>
          <p:cNvPicPr>
            <a:picLocks noChangeAspect="1"/>
          </p:cNvPicPr>
          <p:nvPr/>
        </p:nvPicPr>
        <p:blipFill>
          <a:blip r:embed="rId3"/>
          <a:stretch>
            <a:fillRect/>
          </a:stretch>
        </p:blipFill>
        <p:spPr>
          <a:xfrm>
            <a:off x="6643702" y="1643050"/>
            <a:ext cx="1211629" cy="1928827"/>
          </a:xfrm>
          <a:prstGeom prst="rect">
            <a:avLst/>
          </a:prstGeom>
        </p:spPr>
      </p:pic>
      <p:sp>
        <p:nvSpPr>
          <p:cNvPr id="12" name="Rectangle 11"/>
          <p:cNvSpPr/>
          <p:nvPr/>
        </p:nvSpPr>
        <p:spPr>
          <a:xfrm>
            <a:off x="0" y="3643314"/>
            <a:ext cx="4572000" cy="1200329"/>
          </a:xfrm>
          <a:prstGeom prst="rect">
            <a:avLst/>
          </a:prstGeom>
        </p:spPr>
        <p:txBody>
          <a:bodyPr>
            <a:spAutoFit/>
          </a:bodyPr>
          <a:lstStyle/>
          <a:p>
            <a:pPr algn="just"/>
            <a:r>
              <a:rPr lang="hr-HR" dirty="0"/>
              <a:t>S</a:t>
            </a:r>
            <a:r>
              <a:rPr lang="en-US" dirty="0" err="1" smtClean="0"/>
              <a:t>eedling</a:t>
            </a:r>
            <a:r>
              <a:rPr lang="en-US" dirty="0" smtClean="0"/>
              <a:t> of sweet wormwood with two </a:t>
            </a:r>
            <a:r>
              <a:rPr lang="hr-HR" dirty="0" err="1" smtClean="0"/>
              <a:t>cotyledons</a:t>
            </a:r>
            <a:r>
              <a:rPr lang="en-US" dirty="0" smtClean="0"/>
              <a:t> and one primary leaf grown from treatment A (</a:t>
            </a:r>
            <a:r>
              <a:rPr lang="en-US" dirty="0" smtClean="0">
                <a:solidFill>
                  <a:schemeClr val="tx2">
                    <a:lumMod val="60000"/>
                    <a:lumOff val="40000"/>
                  </a:schemeClr>
                </a:solidFill>
              </a:rPr>
              <a:t>+60 °C, 72 hours </a:t>
            </a:r>
            <a:r>
              <a:rPr lang="en-US" dirty="0" smtClean="0"/>
              <a:t>) taken on the fourth day after sowing</a:t>
            </a:r>
            <a:endParaRPr lang="hr-HR" dirty="0"/>
          </a:p>
        </p:txBody>
      </p:sp>
      <p:sp>
        <p:nvSpPr>
          <p:cNvPr id="13" name="Rectangle 12"/>
          <p:cNvSpPr/>
          <p:nvPr/>
        </p:nvSpPr>
        <p:spPr>
          <a:xfrm>
            <a:off x="5000628" y="3929066"/>
            <a:ext cx="4143372" cy="646331"/>
          </a:xfrm>
          <a:prstGeom prst="rect">
            <a:avLst/>
          </a:prstGeom>
        </p:spPr>
        <p:txBody>
          <a:bodyPr wrap="square">
            <a:spAutoFit/>
          </a:bodyPr>
          <a:lstStyle/>
          <a:p>
            <a:pPr algn="ctr"/>
            <a:r>
              <a:rPr lang="hr-HR" dirty="0"/>
              <a:t>R</a:t>
            </a:r>
            <a:r>
              <a:rPr lang="en-US" dirty="0" err="1" smtClean="0"/>
              <a:t>otten</a:t>
            </a:r>
            <a:r>
              <a:rPr lang="en-US" dirty="0" smtClean="0"/>
              <a:t> and </a:t>
            </a:r>
            <a:r>
              <a:rPr lang="hr-HR" dirty="0" err="1" smtClean="0"/>
              <a:t>abnormal</a:t>
            </a:r>
            <a:r>
              <a:rPr lang="en-US" dirty="0" smtClean="0"/>
              <a:t> seedling of sweet wormwood</a:t>
            </a:r>
            <a:endParaRPr lang="hr-HR"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TotalTime>
  <Words>650</Words>
  <Application>Microsoft Office PowerPoint</Application>
  <PresentationFormat>On-screen Show (4:3)</PresentationFormat>
  <Paragraphs>50</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Slide 1</vt:lpstr>
      <vt:lpstr>Slide 2</vt:lpstr>
      <vt:lpstr>Slide 3</vt:lpstr>
      <vt:lpstr>Slide 4</vt:lpstr>
      <vt:lpstr>Slide 5</vt:lpstr>
      <vt:lpstr>Slide 6</vt:lpstr>
      <vt:lpstr>Slide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Damir</dc:creator>
  <cp:lastModifiedBy>Damir</cp:lastModifiedBy>
  <cp:revision>11</cp:revision>
  <dcterms:created xsi:type="dcterms:W3CDTF">2022-09-05T10:37:53Z</dcterms:created>
  <dcterms:modified xsi:type="dcterms:W3CDTF">2022-09-05T11:54:10Z</dcterms:modified>
</cp:coreProperties>
</file>