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notesSlides/notesSlide1.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2"/>
  </p:notesMasterIdLst>
  <p:sldIdLst>
    <p:sldId id="256" r:id="rId2"/>
    <p:sldId id="257" r:id="rId3"/>
    <p:sldId id="286" r:id="rId4"/>
    <p:sldId id="287" r:id="rId5"/>
    <p:sldId id="288" r:id="rId6"/>
    <p:sldId id="289" r:id="rId7"/>
    <p:sldId id="290" r:id="rId8"/>
    <p:sldId id="291" r:id="rId9"/>
    <p:sldId id="292" r:id="rId10"/>
    <p:sldId id="293" r:id="rId11"/>
    <p:sldId id="294" r:id="rId12"/>
    <p:sldId id="295" r:id="rId13"/>
    <p:sldId id="298" r:id="rId14"/>
    <p:sldId id="299" r:id="rId15"/>
    <p:sldId id="301" r:id="rId16"/>
    <p:sldId id="300" r:id="rId17"/>
    <p:sldId id="266" r:id="rId18"/>
    <p:sldId id="267" r:id="rId19"/>
    <p:sldId id="268" r:id="rId20"/>
    <p:sldId id="274" r:id="rId21"/>
  </p:sldIdLst>
  <p:sldSz cx="9144000" cy="6858000" type="screen4x3"/>
  <p:notesSz cx="6858000" cy="9144000"/>
  <p:defaultTextStyle>
    <a:defPPr>
      <a:defRPr lang="sr-Latn-C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varScale="1">
        <p:scale>
          <a:sx n="110" d="100"/>
          <a:sy n="110" d="100"/>
        </p:scale>
        <p:origin x="-1644" y="-90"/>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hr-HR"/>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8B1F57E-93C2-44FC-AE8B-378BF700D668}" type="datetimeFigureOut">
              <a:rPr lang="sr-Latn-CS" smtClean="0"/>
              <a:pPr/>
              <a:t>11.12.2020</a:t>
            </a:fld>
            <a:endParaRPr lang="hr-HR"/>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hr-HR"/>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hr-H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hr-HR"/>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5D34222-490B-4A01-9916-9EB54AA3A360}" type="slidenum">
              <a:rPr lang="hr-HR" smtClean="0"/>
              <a:pPr/>
              <a:t>‹#›</a:t>
            </a:fld>
            <a:endParaRPr lang="hr-HR"/>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hr-HR" dirty="0"/>
          </a:p>
        </p:txBody>
      </p:sp>
      <p:sp>
        <p:nvSpPr>
          <p:cNvPr id="4" name="Slide Number Placeholder 3"/>
          <p:cNvSpPr>
            <a:spLocks noGrp="1"/>
          </p:cNvSpPr>
          <p:nvPr>
            <p:ph type="sldNum" sz="quarter" idx="10"/>
          </p:nvPr>
        </p:nvSpPr>
        <p:spPr/>
        <p:txBody>
          <a:bodyPr/>
          <a:lstStyle/>
          <a:p>
            <a:fld id="{45D34222-490B-4A01-9916-9EB54AA3A360}" type="slidenum">
              <a:rPr lang="hr-HR" smtClean="0"/>
              <a:pPr/>
              <a:t>14</a:t>
            </a:fld>
            <a:endParaRPr lang="hr-H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hr-H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hr-HR"/>
          </a:p>
        </p:txBody>
      </p:sp>
      <p:sp>
        <p:nvSpPr>
          <p:cNvPr id="4" name="Date Placeholder 3"/>
          <p:cNvSpPr>
            <a:spLocks noGrp="1"/>
          </p:cNvSpPr>
          <p:nvPr>
            <p:ph type="dt" sz="half" idx="10"/>
          </p:nvPr>
        </p:nvSpPr>
        <p:spPr/>
        <p:txBody>
          <a:bodyPr/>
          <a:lstStyle/>
          <a:p>
            <a:fld id="{8F8FC08D-9F31-40F0-9E00-84B8182A9917}" type="datetimeFigureOut">
              <a:rPr lang="sr-Latn-CS" smtClean="0"/>
              <a:pPr/>
              <a:t>11.12.2020</a:t>
            </a:fld>
            <a:endParaRPr lang="hr-HR"/>
          </a:p>
        </p:txBody>
      </p:sp>
      <p:sp>
        <p:nvSpPr>
          <p:cNvPr id="5" name="Footer Placeholder 4"/>
          <p:cNvSpPr>
            <a:spLocks noGrp="1"/>
          </p:cNvSpPr>
          <p:nvPr>
            <p:ph type="ftr" sz="quarter" idx="11"/>
          </p:nvPr>
        </p:nvSpPr>
        <p:spPr/>
        <p:txBody>
          <a:bodyPr/>
          <a:lstStyle/>
          <a:p>
            <a:endParaRPr lang="hr-HR"/>
          </a:p>
        </p:txBody>
      </p:sp>
      <p:sp>
        <p:nvSpPr>
          <p:cNvPr id="6" name="Slide Number Placeholder 5"/>
          <p:cNvSpPr>
            <a:spLocks noGrp="1"/>
          </p:cNvSpPr>
          <p:nvPr>
            <p:ph type="sldNum" sz="quarter" idx="12"/>
          </p:nvPr>
        </p:nvSpPr>
        <p:spPr/>
        <p:txBody>
          <a:bodyPr/>
          <a:lstStyle/>
          <a:p>
            <a:fld id="{8E85E7C6-2B65-4177-B429-31A25E8548D2}" type="slidenum">
              <a:rPr lang="hr-HR" smtClean="0"/>
              <a:pPr/>
              <a:t>‹#›</a:t>
            </a:fld>
            <a:endParaRPr lang="hr-H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hr-HR"/>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hr-HR"/>
          </a:p>
        </p:txBody>
      </p:sp>
      <p:sp>
        <p:nvSpPr>
          <p:cNvPr id="4" name="Date Placeholder 3"/>
          <p:cNvSpPr>
            <a:spLocks noGrp="1"/>
          </p:cNvSpPr>
          <p:nvPr>
            <p:ph type="dt" sz="half" idx="10"/>
          </p:nvPr>
        </p:nvSpPr>
        <p:spPr/>
        <p:txBody>
          <a:bodyPr/>
          <a:lstStyle/>
          <a:p>
            <a:fld id="{8F8FC08D-9F31-40F0-9E00-84B8182A9917}" type="datetimeFigureOut">
              <a:rPr lang="sr-Latn-CS" smtClean="0"/>
              <a:pPr/>
              <a:t>11.12.2020</a:t>
            </a:fld>
            <a:endParaRPr lang="hr-HR"/>
          </a:p>
        </p:txBody>
      </p:sp>
      <p:sp>
        <p:nvSpPr>
          <p:cNvPr id="5" name="Footer Placeholder 4"/>
          <p:cNvSpPr>
            <a:spLocks noGrp="1"/>
          </p:cNvSpPr>
          <p:nvPr>
            <p:ph type="ftr" sz="quarter" idx="11"/>
          </p:nvPr>
        </p:nvSpPr>
        <p:spPr/>
        <p:txBody>
          <a:bodyPr/>
          <a:lstStyle/>
          <a:p>
            <a:endParaRPr lang="hr-HR"/>
          </a:p>
        </p:txBody>
      </p:sp>
      <p:sp>
        <p:nvSpPr>
          <p:cNvPr id="6" name="Slide Number Placeholder 5"/>
          <p:cNvSpPr>
            <a:spLocks noGrp="1"/>
          </p:cNvSpPr>
          <p:nvPr>
            <p:ph type="sldNum" sz="quarter" idx="12"/>
          </p:nvPr>
        </p:nvSpPr>
        <p:spPr/>
        <p:txBody>
          <a:bodyPr/>
          <a:lstStyle/>
          <a:p>
            <a:fld id="{8E85E7C6-2B65-4177-B429-31A25E8548D2}" type="slidenum">
              <a:rPr lang="hr-HR" smtClean="0"/>
              <a:pPr/>
              <a:t>‹#›</a:t>
            </a:fld>
            <a:endParaRPr lang="hr-H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hr-H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hr-HR"/>
          </a:p>
        </p:txBody>
      </p:sp>
      <p:sp>
        <p:nvSpPr>
          <p:cNvPr id="4" name="Date Placeholder 3"/>
          <p:cNvSpPr>
            <a:spLocks noGrp="1"/>
          </p:cNvSpPr>
          <p:nvPr>
            <p:ph type="dt" sz="half" idx="10"/>
          </p:nvPr>
        </p:nvSpPr>
        <p:spPr/>
        <p:txBody>
          <a:bodyPr/>
          <a:lstStyle/>
          <a:p>
            <a:fld id="{8F8FC08D-9F31-40F0-9E00-84B8182A9917}" type="datetimeFigureOut">
              <a:rPr lang="sr-Latn-CS" smtClean="0"/>
              <a:pPr/>
              <a:t>11.12.2020</a:t>
            </a:fld>
            <a:endParaRPr lang="hr-HR"/>
          </a:p>
        </p:txBody>
      </p:sp>
      <p:sp>
        <p:nvSpPr>
          <p:cNvPr id="5" name="Footer Placeholder 4"/>
          <p:cNvSpPr>
            <a:spLocks noGrp="1"/>
          </p:cNvSpPr>
          <p:nvPr>
            <p:ph type="ftr" sz="quarter" idx="11"/>
          </p:nvPr>
        </p:nvSpPr>
        <p:spPr/>
        <p:txBody>
          <a:bodyPr/>
          <a:lstStyle/>
          <a:p>
            <a:endParaRPr lang="hr-HR"/>
          </a:p>
        </p:txBody>
      </p:sp>
      <p:sp>
        <p:nvSpPr>
          <p:cNvPr id="6" name="Slide Number Placeholder 5"/>
          <p:cNvSpPr>
            <a:spLocks noGrp="1"/>
          </p:cNvSpPr>
          <p:nvPr>
            <p:ph type="sldNum" sz="quarter" idx="12"/>
          </p:nvPr>
        </p:nvSpPr>
        <p:spPr/>
        <p:txBody>
          <a:bodyPr/>
          <a:lstStyle/>
          <a:p>
            <a:fld id="{8E85E7C6-2B65-4177-B429-31A25E8548D2}" type="slidenum">
              <a:rPr lang="hr-HR" smtClean="0"/>
              <a:pPr/>
              <a:t>‹#›</a:t>
            </a:fld>
            <a:endParaRPr lang="hr-H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hr-HR"/>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hr-HR"/>
          </a:p>
        </p:txBody>
      </p:sp>
      <p:sp>
        <p:nvSpPr>
          <p:cNvPr id="4" name="Date Placeholder 3"/>
          <p:cNvSpPr>
            <a:spLocks noGrp="1"/>
          </p:cNvSpPr>
          <p:nvPr>
            <p:ph type="dt" sz="half" idx="10"/>
          </p:nvPr>
        </p:nvSpPr>
        <p:spPr/>
        <p:txBody>
          <a:bodyPr/>
          <a:lstStyle/>
          <a:p>
            <a:fld id="{8F8FC08D-9F31-40F0-9E00-84B8182A9917}" type="datetimeFigureOut">
              <a:rPr lang="sr-Latn-CS" smtClean="0"/>
              <a:pPr/>
              <a:t>11.12.2020</a:t>
            </a:fld>
            <a:endParaRPr lang="hr-HR"/>
          </a:p>
        </p:txBody>
      </p:sp>
      <p:sp>
        <p:nvSpPr>
          <p:cNvPr id="5" name="Footer Placeholder 4"/>
          <p:cNvSpPr>
            <a:spLocks noGrp="1"/>
          </p:cNvSpPr>
          <p:nvPr>
            <p:ph type="ftr" sz="quarter" idx="11"/>
          </p:nvPr>
        </p:nvSpPr>
        <p:spPr/>
        <p:txBody>
          <a:bodyPr/>
          <a:lstStyle/>
          <a:p>
            <a:endParaRPr lang="hr-HR"/>
          </a:p>
        </p:txBody>
      </p:sp>
      <p:sp>
        <p:nvSpPr>
          <p:cNvPr id="6" name="Slide Number Placeholder 5"/>
          <p:cNvSpPr>
            <a:spLocks noGrp="1"/>
          </p:cNvSpPr>
          <p:nvPr>
            <p:ph type="sldNum" sz="quarter" idx="12"/>
          </p:nvPr>
        </p:nvSpPr>
        <p:spPr/>
        <p:txBody>
          <a:bodyPr/>
          <a:lstStyle/>
          <a:p>
            <a:fld id="{8E85E7C6-2B65-4177-B429-31A25E8548D2}" type="slidenum">
              <a:rPr lang="hr-HR" smtClean="0"/>
              <a:pPr/>
              <a:t>‹#›</a:t>
            </a:fld>
            <a:endParaRPr lang="hr-H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hr-H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F8FC08D-9F31-40F0-9E00-84B8182A9917}" type="datetimeFigureOut">
              <a:rPr lang="sr-Latn-CS" smtClean="0"/>
              <a:pPr/>
              <a:t>11.12.2020</a:t>
            </a:fld>
            <a:endParaRPr lang="hr-HR"/>
          </a:p>
        </p:txBody>
      </p:sp>
      <p:sp>
        <p:nvSpPr>
          <p:cNvPr id="5" name="Footer Placeholder 4"/>
          <p:cNvSpPr>
            <a:spLocks noGrp="1"/>
          </p:cNvSpPr>
          <p:nvPr>
            <p:ph type="ftr" sz="quarter" idx="11"/>
          </p:nvPr>
        </p:nvSpPr>
        <p:spPr/>
        <p:txBody>
          <a:bodyPr/>
          <a:lstStyle/>
          <a:p>
            <a:endParaRPr lang="hr-HR"/>
          </a:p>
        </p:txBody>
      </p:sp>
      <p:sp>
        <p:nvSpPr>
          <p:cNvPr id="6" name="Slide Number Placeholder 5"/>
          <p:cNvSpPr>
            <a:spLocks noGrp="1"/>
          </p:cNvSpPr>
          <p:nvPr>
            <p:ph type="sldNum" sz="quarter" idx="12"/>
          </p:nvPr>
        </p:nvSpPr>
        <p:spPr/>
        <p:txBody>
          <a:bodyPr/>
          <a:lstStyle/>
          <a:p>
            <a:fld id="{8E85E7C6-2B65-4177-B429-31A25E8548D2}" type="slidenum">
              <a:rPr lang="hr-HR" smtClean="0"/>
              <a:pPr/>
              <a:t>‹#›</a:t>
            </a:fld>
            <a:endParaRPr lang="hr-H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hr-H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hr-H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hr-HR"/>
          </a:p>
        </p:txBody>
      </p:sp>
      <p:sp>
        <p:nvSpPr>
          <p:cNvPr id="5" name="Date Placeholder 4"/>
          <p:cNvSpPr>
            <a:spLocks noGrp="1"/>
          </p:cNvSpPr>
          <p:nvPr>
            <p:ph type="dt" sz="half" idx="10"/>
          </p:nvPr>
        </p:nvSpPr>
        <p:spPr/>
        <p:txBody>
          <a:bodyPr/>
          <a:lstStyle/>
          <a:p>
            <a:fld id="{8F8FC08D-9F31-40F0-9E00-84B8182A9917}" type="datetimeFigureOut">
              <a:rPr lang="sr-Latn-CS" smtClean="0"/>
              <a:pPr/>
              <a:t>11.12.2020</a:t>
            </a:fld>
            <a:endParaRPr lang="hr-HR"/>
          </a:p>
        </p:txBody>
      </p:sp>
      <p:sp>
        <p:nvSpPr>
          <p:cNvPr id="6" name="Footer Placeholder 5"/>
          <p:cNvSpPr>
            <a:spLocks noGrp="1"/>
          </p:cNvSpPr>
          <p:nvPr>
            <p:ph type="ftr" sz="quarter" idx="11"/>
          </p:nvPr>
        </p:nvSpPr>
        <p:spPr/>
        <p:txBody>
          <a:bodyPr/>
          <a:lstStyle/>
          <a:p>
            <a:endParaRPr lang="hr-HR"/>
          </a:p>
        </p:txBody>
      </p:sp>
      <p:sp>
        <p:nvSpPr>
          <p:cNvPr id="7" name="Slide Number Placeholder 6"/>
          <p:cNvSpPr>
            <a:spLocks noGrp="1"/>
          </p:cNvSpPr>
          <p:nvPr>
            <p:ph type="sldNum" sz="quarter" idx="12"/>
          </p:nvPr>
        </p:nvSpPr>
        <p:spPr/>
        <p:txBody>
          <a:bodyPr/>
          <a:lstStyle/>
          <a:p>
            <a:fld id="{8E85E7C6-2B65-4177-B429-31A25E8548D2}" type="slidenum">
              <a:rPr lang="hr-HR" smtClean="0"/>
              <a:pPr/>
              <a:t>‹#›</a:t>
            </a:fld>
            <a:endParaRPr lang="hr-H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hr-H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hr-H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hr-HR"/>
          </a:p>
        </p:txBody>
      </p:sp>
      <p:sp>
        <p:nvSpPr>
          <p:cNvPr id="7" name="Date Placeholder 6"/>
          <p:cNvSpPr>
            <a:spLocks noGrp="1"/>
          </p:cNvSpPr>
          <p:nvPr>
            <p:ph type="dt" sz="half" idx="10"/>
          </p:nvPr>
        </p:nvSpPr>
        <p:spPr/>
        <p:txBody>
          <a:bodyPr/>
          <a:lstStyle/>
          <a:p>
            <a:fld id="{8F8FC08D-9F31-40F0-9E00-84B8182A9917}" type="datetimeFigureOut">
              <a:rPr lang="sr-Latn-CS" smtClean="0"/>
              <a:pPr/>
              <a:t>11.12.2020</a:t>
            </a:fld>
            <a:endParaRPr lang="hr-HR"/>
          </a:p>
        </p:txBody>
      </p:sp>
      <p:sp>
        <p:nvSpPr>
          <p:cNvPr id="8" name="Footer Placeholder 7"/>
          <p:cNvSpPr>
            <a:spLocks noGrp="1"/>
          </p:cNvSpPr>
          <p:nvPr>
            <p:ph type="ftr" sz="quarter" idx="11"/>
          </p:nvPr>
        </p:nvSpPr>
        <p:spPr/>
        <p:txBody>
          <a:bodyPr/>
          <a:lstStyle/>
          <a:p>
            <a:endParaRPr lang="hr-HR"/>
          </a:p>
        </p:txBody>
      </p:sp>
      <p:sp>
        <p:nvSpPr>
          <p:cNvPr id="9" name="Slide Number Placeholder 8"/>
          <p:cNvSpPr>
            <a:spLocks noGrp="1"/>
          </p:cNvSpPr>
          <p:nvPr>
            <p:ph type="sldNum" sz="quarter" idx="12"/>
          </p:nvPr>
        </p:nvSpPr>
        <p:spPr/>
        <p:txBody>
          <a:bodyPr/>
          <a:lstStyle/>
          <a:p>
            <a:fld id="{8E85E7C6-2B65-4177-B429-31A25E8548D2}" type="slidenum">
              <a:rPr lang="hr-HR" smtClean="0"/>
              <a:pPr/>
              <a:t>‹#›</a:t>
            </a:fld>
            <a:endParaRPr lang="hr-H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hr-HR"/>
          </a:p>
        </p:txBody>
      </p:sp>
      <p:sp>
        <p:nvSpPr>
          <p:cNvPr id="3" name="Date Placeholder 2"/>
          <p:cNvSpPr>
            <a:spLocks noGrp="1"/>
          </p:cNvSpPr>
          <p:nvPr>
            <p:ph type="dt" sz="half" idx="10"/>
          </p:nvPr>
        </p:nvSpPr>
        <p:spPr/>
        <p:txBody>
          <a:bodyPr/>
          <a:lstStyle/>
          <a:p>
            <a:fld id="{8F8FC08D-9F31-40F0-9E00-84B8182A9917}" type="datetimeFigureOut">
              <a:rPr lang="sr-Latn-CS" smtClean="0"/>
              <a:pPr/>
              <a:t>11.12.2020</a:t>
            </a:fld>
            <a:endParaRPr lang="hr-HR"/>
          </a:p>
        </p:txBody>
      </p:sp>
      <p:sp>
        <p:nvSpPr>
          <p:cNvPr id="4" name="Footer Placeholder 3"/>
          <p:cNvSpPr>
            <a:spLocks noGrp="1"/>
          </p:cNvSpPr>
          <p:nvPr>
            <p:ph type="ftr" sz="quarter" idx="11"/>
          </p:nvPr>
        </p:nvSpPr>
        <p:spPr/>
        <p:txBody>
          <a:bodyPr/>
          <a:lstStyle/>
          <a:p>
            <a:endParaRPr lang="hr-HR"/>
          </a:p>
        </p:txBody>
      </p:sp>
      <p:sp>
        <p:nvSpPr>
          <p:cNvPr id="5" name="Slide Number Placeholder 4"/>
          <p:cNvSpPr>
            <a:spLocks noGrp="1"/>
          </p:cNvSpPr>
          <p:nvPr>
            <p:ph type="sldNum" sz="quarter" idx="12"/>
          </p:nvPr>
        </p:nvSpPr>
        <p:spPr/>
        <p:txBody>
          <a:bodyPr/>
          <a:lstStyle/>
          <a:p>
            <a:fld id="{8E85E7C6-2B65-4177-B429-31A25E8548D2}" type="slidenum">
              <a:rPr lang="hr-HR" smtClean="0"/>
              <a:pPr/>
              <a:t>‹#›</a:t>
            </a:fld>
            <a:endParaRPr lang="hr-H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F8FC08D-9F31-40F0-9E00-84B8182A9917}" type="datetimeFigureOut">
              <a:rPr lang="sr-Latn-CS" smtClean="0"/>
              <a:pPr/>
              <a:t>11.12.2020</a:t>
            </a:fld>
            <a:endParaRPr lang="hr-HR"/>
          </a:p>
        </p:txBody>
      </p:sp>
      <p:sp>
        <p:nvSpPr>
          <p:cNvPr id="3" name="Footer Placeholder 2"/>
          <p:cNvSpPr>
            <a:spLocks noGrp="1"/>
          </p:cNvSpPr>
          <p:nvPr>
            <p:ph type="ftr" sz="quarter" idx="11"/>
          </p:nvPr>
        </p:nvSpPr>
        <p:spPr/>
        <p:txBody>
          <a:bodyPr/>
          <a:lstStyle/>
          <a:p>
            <a:endParaRPr lang="hr-HR"/>
          </a:p>
        </p:txBody>
      </p:sp>
      <p:sp>
        <p:nvSpPr>
          <p:cNvPr id="4" name="Slide Number Placeholder 3"/>
          <p:cNvSpPr>
            <a:spLocks noGrp="1"/>
          </p:cNvSpPr>
          <p:nvPr>
            <p:ph type="sldNum" sz="quarter" idx="12"/>
          </p:nvPr>
        </p:nvSpPr>
        <p:spPr/>
        <p:txBody>
          <a:bodyPr/>
          <a:lstStyle/>
          <a:p>
            <a:fld id="{8E85E7C6-2B65-4177-B429-31A25E8548D2}" type="slidenum">
              <a:rPr lang="hr-HR" smtClean="0"/>
              <a:pPr/>
              <a:t>‹#›</a:t>
            </a:fld>
            <a:endParaRPr lang="hr-H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hr-H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hr-H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F8FC08D-9F31-40F0-9E00-84B8182A9917}" type="datetimeFigureOut">
              <a:rPr lang="sr-Latn-CS" smtClean="0"/>
              <a:pPr/>
              <a:t>11.12.2020</a:t>
            </a:fld>
            <a:endParaRPr lang="hr-HR"/>
          </a:p>
        </p:txBody>
      </p:sp>
      <p:sp>
        <p:nvSpPr>
          <p:cNvPr id="6" name="Footer Placeholder 5"/>
          <p:cNvSpPr>
            <a:spLocks noGrp="1"/>
          </p:cNvSpPr>
          <p:nvPr>
            <p:ph type="ftr" sz="quarter" idx="11"/>
          </p:nvPr>
        </p:nvSpPr>
        <p:spPr/>
        <p:txBody>
          <a:bodyPr/>
          <a:lstStyle/>
          <a:p>
            <a:endParaRPr lang="hr-HR"/>
          </a:p>
        </p:txBody>
      </p:sp>
      <p:sp>
        <p:nvSpPr>
          <p:cNvPr id="7" name="Slide Number Placeholder 6"/>
          <p:cNvSpPr>
            <a:spLocks noGrp="1"/>
          </p:cNvSpPr>
          <p:nvPr>
            <p:ph type="sldNum" sz="quarter" idx="12"/>
          </p:nvPr>
        </p:nvSpPr>
        <p:spPr/>
        <p:txBody>
          <a:bodyPr/>
          <a:lstStyle/>
          <a:p>
            <a:fld id="{8E85E7C6-2B65-4177-B429-31A25E8548D2}" type="slidenum">
              <a:rPr lang="hr-HR" smtClean="0"/>
              <a:pPr/>
              <a:t>‹#›</a:t>
            </a:fld>
            <a:endParaRPr lang="hr-H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hr-H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hr-H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F8FC08D-9F31-40F0-9E00-84B8182A9917}" type="datetimeFigureOut">
              <a:rPr lang="sr-Latn-CS" smtClean="0"/>
              <a:pPr/>
              <a:t>11.12.2020</a:t>
            </a:fld>
            <a:endParaRPr lang="hr-HR"/>
          </a:p>
        </p:txBody>
      </p:sp>
      <p:sp>
        <p:nvSpPr>
          <p:cNvPr id="6" name="Footer Placeholder 5"/>
          <p:cNvSpPr>
            <a:spLocks noGrp="1"/>
          </p:cNvSpPr>
          <p:nvPr>
            <p:ph type="ftr" sz="quarter" idx="11"/>
          </p:nvPr>
        </p:nvSpPr>
        <p:spPr/>
        <p:txBody>
          <a:bodyPr/>
          <a:lstStyle/>
          <a:p>
            <a:endParaRPr lang="hr-HR"/>
          </a:p>
        </p:txBody>
      </p:sp>
      <p:sp>
        <p:nvSpPr>
          <p:cNvPr id="7" name="Slide Number Placeholder 6"/>
          <p:cNvSpPr>
            <a:spLocks noGrp="1"/>
          </p:cNvSpPr>
          <p:nvPr>
            <p:ph type="sldNum" sz="quarter" idx="12"/>
          </p:nvPr>
        </p:nvSpPr>
        <p:spPr/>
        <p:txBody>
          <a:bodyPr/>
          <a:lstStyle/>
          <a:p>
            <a:fld id="{8E85E7C6-2B65-4177-B429-31A25E8548D2}" type="slidenum">
              <a:rPr lang="hr-HR" smtClean="0"/>
              <a:pPr/>
              <a:t>‹#›</a:t>
            </a:fld>
            <a:endParaRPr lang="hr-H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hr-H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hr-H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F8FC08D-9F31-40F0-9E00-84B8182A9917}" type="datetimeFigureOut">
              <a:rPr lang="sr-Latn-CS" smtClean="0"/>
              <a:pPr/>
              <a:t>11.12.2020</a:t>
            </a:fld>
            <a:endParaRPr lang="hr-H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hr-H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E85E7C6-2B65-4177-B429-31A25E8548D2}" type="slidenum">
              <a:rPr lang="hr-HR" smtClean="0"/>
              <a:pPr/>
              <a:t>‹#›</a:t>
            </a:fld>
            <a:endParaRPr lang="hr-H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sr-Latn-C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Layout" Target="../slideLayouts/slideLayout1.xml"/><Relationship Id="rId4" Type="http://schemas.openxmlformats.org/officeDocument/2006/relationships/image" Target="../media/image22.jpeg"/></Relationships>
</file>

<file path=ppt/slides/_rels/slide17.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jpe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6.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2.xml"/><Relationship Id="rId4" Type="http://schemas.openxmlformats.org/officeDocument/2006/relationships/image" Target="../media/image6.jpeg"/></Relationships>
</file>

<file path=ppt/slides/_rels/slide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1.xml"/><Relationship Id="rId5" Type="http://schemas.openxmlformats.org/officeDocument/2006/relationships/image" Target="../media/image13.jpeg"/><Relationship Id="rId4" Type="http://schemas.openxmlformats.org/officeDocument/2006/relationships/image" Target="../media/image12.jpeg"/></Relationships>
</file>

<file path=ppt/slides/_rels/slide9.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Zaglavlje"/>
          <p:cNvPicPr>
            <a:picLocks noChangeAspect="1" noChangeArrowheads="1"/>
          </p:cNvPicPr>
          <p:nvPr/>
        </p:nvPicPr>
        <p:blipFill>
          <a:blip r:embed="rId2"/>
          <a:srcRect/>
          <a:stretch>
            <a:fillRect/>
          </a:stretch>
        </p:blipFill>
        <p:spPr bwMode="auto">
          <a:xfrm>
            <a:off x="0" y="0"/>
            <a:ext cx="9144000" cy="1714488"/>
          </a:xfrm>
          <a:prstGeom prst="rect">
            <a:avLst/>
          </a:prstGeom>
          <a:noFill/>
        </p:spPr>
      </p:pic>
      <p:sp>
        <p:nvSpPr>
          <p:cNvPr id="5" name="TextBox 4"/>
          <p:cNvSpPr txBox="1"/>
          <p:nvPr/>
        </p:nvSpPr>
        <p:spPr>
          <a:xfrm>
            <a:off x="0" y="2285992"/>
            <a:ext cx="9144000" cy="830997"/>
          </a:xfrm>
          <a:prstGeom prst="rect">
            <a:avLst/>
          </a:prstGeom>
          <a:effectLst>
            <a:innerShdw blurRad="63500" dist="50800" dir="8100000">
              <a:prstClr val="black">
                <a:alpha val="50000"/>
              </a:prstClr>
            </a:innerShdw>
          </a:effectLst>
        </p:spPr>
        <p:style>
          <a:lnRef idx="1">
            <a:schemeClr val="accent3"/>
          </a:lnRef>
          <a:fillRef idx="3">
            <a:schemeClr val="accent3"/>
          </a:fillRef>
          <a:effectRef idx="2">
            <a:schemeClr val="accent3"/>
          </a:effectRef>
          <a:fontRef idx="minor">
            <a:schemeClr val="lt1"/>
          </a:fontRef>
        </p:style>
        <p:txBody>
          <a:bodyPr wrap="square" rtlCol="0">
            <a:spAutoFit/>
          </a:bodyPr>
          <a:lstStyle/>
          <a:p>
            <a:pPr algn="ctr"/>
            <a:r>
              <a:rPr lang="hr-HR" sz="2400" b="1" dirty="0" smtClean="0"/>
              <a:t>Razmnožavanje </a:t>
            </a:r>
            <a:r>
              <a:rPr lang="hr-HR" sz="2400" b="1" dirty="0"/>
              <a:t>vrijednih a malo korištenih hortikulturnih vrsta i </a:t>
            </a:r>
            <a:r>
              <a:rPr lang="hr-HR" sz="2400" b="1" dirty="0" err="1"/>
              <a:t>kultivara</a:t>
            </a:r>
            <a:r>
              <a:rPr lang="hr-HR" sz="2400" b="1" dirty="0"/>
              <a:t> u Hrvatskoj</a:t>
            </a:r>
            <a:endParaRPr lang="hr-HR"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6" name="TextBox 5"/>
          <p:cNvSpPr txBox="1"/>
          <p:nvPr/>
        </p:nvSpPr>
        <p:spPr>
          <a:xfrm>
            <a:off x="3786182" y="4214818"/>
            <a:ext cx="184731" cy="369332"/>
          </a:xfrm>
          <a:prstGeom prst="rect">
            <a:avLst/>
          </a:prstGeom>
          <a:noFill/>
        </p:spPr>
        <p:txBody>
          <a:bodyPr wrap="none" rtlCol="0">
            <a:spAutoFit/>
          </a:bodyPr>
          <a:lstStyle/>
          <a:p>
            <a:endParaRPr lang="hr-HR" dirty="0"/>
          </a:p>
        </p:txBody>
      </p:sp>
      <p:sp>
        <p:nvSpPr>
          <p:cNvPr id="7" name="TextBox 6"/>
          <p:cNvSpPr txBox="1"/>
          <p:nvPr/>
        </p:nvSpPr>
        <p:spPr>
          <a:xfrm>
            <a:off x="0" y="4429132"/>
            <a:ext cx="9144000" cy="1323439"/>
          </a:xfrm>
          <a:prstGeom prst="rect">
            <a:avLst/>
          </a:prstGeom>
          <a:noFill/>
        </p:spPr>
        <p:txBody>
          <a:bodyPr wrap="square" rtlCol="0">
            <a:spAutoFit/>
          </a:bodyPr>
          <a:lstStyle/>
          <a:p>
            <a:pPr algn="ctr"/>
            <a:r>
              <a:rPr lang="hr-HR" sz="2000" b="1" dirty="0" err="1" smtClean="0"/>
              <a:t>doc</a:t>
            </a:r>
            <a:r>
              <a:rPr lang="hr-HR" sz="2000" b="1" dirty="0" smtClean="0"/>
              <a:t>. dr. </a:t>
            </a:r>
            <a:r>
              <a:rPr lang="hr-HR" sz="2000" b="1" dirty="0" err="1" smtClean="0"/>
              <a:t>sc</a:t>
            </a:r>
            <a:r>
              <a:rPr lang="hr-HR" sz="2000" b="1" dirty="0" smtClean="0"/>
              <a:t>. Damir </a:t>
            </a:r>
            <a:r>
              <a:rPr lang="hr-HR" sz="2000" b="1" dirty="0" err="1" smtClean="0"/>
              <a:t>Drvodelić</a:t>
            </a:r>
            <a:endParaRPr lang="hr-HR" sz="2000" b="1" dirty="0" smtClean="0"/>
          </a:p>
          <a:p>
            <a:pPr algn="ctr"/>
            <a:r>
              <a:rPr lang="hr-HR" sz="2000" dirty="0" smtClean="0"/>
              <a:t>Zavod za ekologiju i uzgajanje šuma </a:t>
            </a:r>
          </a:p>
          <a:p>
            <a:pPr algn="ctr"/>
            <a:r>
              <a:rPr lang="hr-HR" sz="2000" dirty="0" smtClean="0"/>
              <a:t>Šumarski fakultet </a:t>
            </a:r>
          </a:p>
          <a:p>
            <a:pPr algn="ctr"/>
            <a:r>
              <a:rPr lang="hr-HR" sz="2000" dirty="0" err="1" smtClean="0"/>
              <a:t>Svetošimunska</a:t>
            </a:r>
            <a:r>
              <a:rPr lang="hr-HR" sz="2000" dirty="0" smtClean="0"/>
              <a:t> 25, 10 000 Zagreb</a:t>
            </a:r>
          </a:p>
        </p:txBody>
      </p:sp>
      <p:sp>
        <p:nvSpPr>
          <p:cNvPr id="8" name="TextBox 7"/>
          <p:cNvSpPr txBox="1"/>
          <p:nvPr/>
        </p:nvSpPr>
        <p:spPr>
          <a:xfrm>
            <a:off x="0" y="5929330"/>
            <a:ext cx="9144000" cy="369332"/>
          </a:xfrm>
          <a:prstGeom prst="rect">
            <a:avLst/>
          </a:prstGeom>
          <a:noFill/>
        </p:spPr>
        <p:txBody>
          <a:bodyPr wrap="square" rtlCol="0">
            <a:spAutoFit/>
          </a:bodyPr>
          <a:lstStyle/>
          <a:p>
            <a:pPr algn="ctr"/>
            <a:r>
              <a:rPr lang="hr-HR" b="1" dirty="0" smtClean="0"/>
              <a:t>Osijek, 15.11.2019.</a:t>
            </a:r>
            <a:endParaRPr lang="hr-HR" b="1" dirty="0"/>
          </a:p>
        </p:txBody>
      </p:sp>
      <p:sp>
        <p:nvSpPr>
          <p:cNvPr id="9" name="Rectangle 8"/>
          <p:cNvSpPr/>
          <p:nvPr/>
        </p:nvSpPr>
        <p:spPr>
          <a:xfrm>
            <a:off x="0" y="3643314"/>
            <a:ext cx="9144000" cy="369332"/>
          </a:xfrm>
          <a:prstGeom prst="rect">
            <a:avLst/>
          </a:prstGeom>
        </p:spPr>
        <p:txBody>
          <a:bodyPr wrap="square">
            <a:spAutoFit/>
          </a:bodyPr>
          <a:lstStyle/>
          <a:p>
            <a:pPr algn="ctr"/>
            <a:r>
              <a:rPr lang="hr-HR" b="1" u="sng" dirty="0" smtClean="0"/>
              <a:t>1</a:t>
            </a:r>
            <a:r>
              <a:rPr lang="hr-HR" b="1" u="sng" dirty="0"/>
              <a:t>. </a:t>
            </a:r>
            <a:r>
              <a:rPr lang="hr-HR" b="1" u="sng" dirty="0" smtClean="0"/>
              <a:t>hrvatski stručni skup </a:t>
            </a:r>
            <a:r>
              <a:rPr lang="hr-HR" b="1" u="sng" dirty="0"/>
              <a:t>o urbanome šumarstvu</a:t>
            </a:r>
            <a:r>
              <a:rPr lang="hr-HR" dirty="0"/>
              <a:t> </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428604"/>
            <a:ext cx="9144000" cy="923330"/>
          </a:xfrm>
          <a:prstGeom prst="rect">
            <a:avLst/>
          </a:prstGeom>
        </p:spPr>
        <p:txBody>
          <a:bodyPr wrap="square">
            <a:spAutoFit/>
          </a:bodyPr>
          <a:lstStyle/>
          <a:p>
            <a:pPr algn="just"/>
            <a:r>
              <a:rPr lang="hr-HR" b="1" dirty="0" smtClean="0"/>
              <a:t>Prekrasna je penjačica za prekrivanje sjenica, stvaranja lukova, pergola ili ostalih vrtnih elemenata koje brzo prekriva svojim vazdazelenim lišćem</a:t>
            </a:r>
            <a:r>
              <a:rPr lang="hr-HR" b="1" dirty="0" smtClean="0">
                <a:cs typeface="Arial" pitchFamily="34" charset="0"/>
              </a:rPr>
              <a:t>.</a:t>
            </a:r>
            <a:r>
              <a:rPr lang="hr-HR" dirty="0" smtClean="0">
                <a:cs typeface="Arial" pitchFamily="34" charset="0"/>
              </a:rPr>
              <a:t> </a:t>
            </a:r>
            <a:r>
              <a:rPr lang="hr-HR" b="1" dirty="0" smtClean="0">
                <a:solidFill>
                  <a:srgbClr val="FF0000"/>
                </a:solidFill>
                <a:cs typeface="Arial" pitchFamily="34" charset="0"/>
              </a:rPr>
              <a:t>Na slici je prikazana </a:t>
            </a:r>
            <a:r>
              <a:rPr lang="hr-HR" b="1" i="1" dirty="0" smtClean="0">
                <a:solidFill>
                  <a:srgbClr val="FF0000"/>
                </a:solidFill>
                <a:ea typeface="Times New Roman" pitchFamily="18" charset="0"/>
                <a:cs typeface="Arial" pitchFamily="34" charset="0"/>
              </a:rPr>
              <a:t>Rosa </a:t>
            </a:r>
            <a:r>
              <a:rPr lang="hr-HR" b="1" i="1" dirty="0" err="1" smtClean="0">
                <a:solidFill>
                  <a:srgbClr val="FF0000"/>
                </a:solidFill>
                <a:ea typeface="Times New Roman" pitchFamily="18" charset="0"/>
                <a:cs typeface="Arial" pitchFamily="34" charset="0"/>
              </a:rPr>
              <a:t>banksiae</a:t>
            </a:r>
            <a:r>
              <a:rPr lang="hr-HR" b="1" dirty="0" smtClean="0">
                <a:solidFill>
                  <a:srgbClr val="FF0000"/>
                </a:solidFill>
                <a:ea typeface="Times New Roman" pitchFamily="18" charset="0"/>
                <a:cs typeface="Arial" pitchFamily="34" charset="0"/>
              </a:rPr>
              <a:t> ˈ</a:t>
            </a:r>
            <a:r>
              <a:rPr lang="hr-HR" b="1" dirty="0" err="1" smtClean="0">
                <a:solidFill>
                  <a:srgbClr val="FF0000"/>
                </a:solidFill>
                <a:ea typeface="Times New Roman" pitchFamily="18" charset="0"/>
                <a:cs typeface="Arial" pitchFamily="34" charset="0"/>
              </a:rPr>
              <a:t>Lutea</a:t>
            </a:r>
            <a:r>
              <a:rPr lang="hr-HR" b="1" dirty="0" smtClean="0">
                <a:solidFill>
                  <a:srgbClr val="FF0000"/>
                </a:solidFill>
                <a:ea typeface="Times New Roman" pitchFamily="18" charset="0"/>
                <a:cs typeface="Arial" pitchFamily="34" charset="0"/>
              </a:rPr>
              <a:t>ˈ stara 32 godine. </a:t>
            </a:r>
            <a:endParaRPr lang="hr-HR" b="1" dirty="0">
              <a:solidFill>
                <a:srgbClr val="FF0000"/>
              </a:solidFill>
              <a:cs typeface="Arial" pitchFamily="34" charset="0"/>
            </a:endParaRPr>
          </a:p>
        </p:txBody>
      </p:sp>
      <p:pic>
        <p:nvPicPr>
          <p:cNvPr id="21506" name="Picture 2" descr="D:\Moji dokumenti\stručni skupovi\Osijek14_15112019\1 stručni skup o urbanom šumarstvu_Osijek14_15_10_2019\banksova ruza\banksova ruza_Borzan_uzgojena1987.JPG"/>
          <p:cNvPicPr>
            <a:picLocks noChangeAspect="1" noChangeArrowheads="1"/>
          </p:cNvPicPr>
          <p:nvPr/>
        </p:nvPicPr>
        <p:blipFill>
          <a:blip r:embed="rId2" cstate="print"/>
          <a:srcRect/>
          <a:stretch>
            <a:fillRect/>
          </a:stretch>
        </p:blipFill>
        <p:spPr bwMode="auto">
          <a:xfrm>
            <a:off x="1000100" y="1428736"/>
            <a:ext cx="7095983" cy="5319856"/>
          </a:xfrm>
          <a:prstGeom prst="rect">
            <a:avLst/>
          </a:prstGeom>
          <a:noFill/>
        </p:spPr>
      </p:pic>
      <p:sp>
        <p:nvSpPr>
          <p:cNvPr id="5" name="TextBox 4"/>
          <p:cNvSpPr txBox="1"/>
          <p:nvPr/>
        </p:nvSpPr>
        <p:spPr>
          <a:xfrm>
            <a:off x="4357686" y="1428736"/>
            <a:ext cx="3719160" cy="369332"/>
          </a:xfrm>
          <a:prstGeom prst="rect">
            <a:avLst/>
          </a:prstGeom>
          <a:noFill/>
        </p:spPr>
        <p:txBody>
          <a:bodyPr wrap="none" rtlCol="0">
            <a:spAutoFit/>
          </a:bodyPr>
          <a:lstStyle/>
          <a:p>
            <a:r>
              <a:rPr lang="hr-HR" dirty="0" smtClean="0"/>
              <a:t>Fotografija: </a:t>
            </a:r>
            <a:r>
              <a:rPr lang="hr-HR" dirty="0" err="1" smtClean="0"/>
              <a:t>prof</a:t>
            </a:r>
            <a:r>
              <a:rPr lang="hr-HR" dirty="0" smtClean="0"/>
              <a:t>. dr. </a:t>
            </a:r>
            <a:r>
              <a:rPr lang="hr-HR" dirty="0" err="1" smtClean="0"/>
              <a:t>sc</a:t>
            </a:r>
            <a:r>
              <a:rPr lang="hr-HR" dirty="0" smtClean="0"/>
              <a:t>. Želimir Borzan</a:t>
            </a:r>
            <a:endParaRPr lang="hr-HR"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1"/>
          <p:cNvSpPr>
            <a:spLocks noChangeArrowheads="1"/>
          </p:cNvSpPr>
          <p:nvPr/>
        </p:nvSpPr>
        <p:spPr bwMode="auto">
          <a:xfrm>
            <a:off x="0" y="142852"/>
            <a:ext cx="9144000" cy="36933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hr-HR" b="1" i="0" u="sng" strike="noStrike" cap="none" normalizeH="0" baseline="0" dirty="0" smtClean="0">
                <a:ln>
                  <a:noFill/>
                </a:ln>
                <a:solidFill>
                  <a:schemeClr val="tx1"/>
                </a:solidFill>
                <a:effectLst/>
                <a:latin typeface="Arial" pitchFamily="34" charset="0"/>
                <a:ea typeface="Times New Roman" pitchFamily="18" charset="0"/>
                <a:cs typeface="Arial" pitchFamily="34" charset="0"/>
              </a:rPr>
              <a:t>Rasadnička iskustva u rasadnicima Šumarskog fakulteta Sveučilišta u Zagrebu</a:t>
            </a:r>
            <a:endParaRPr kumimoji="0" lang="hr-HR" b="0" i="0" u="sng" strike="noStrike" cap="none" normalizeH="0" baseline="0" dirty="0" smtClean="0">
              <a:ln>
                <a:noFill/>
              </a:ln>
              <a:solidFill>
                <a:schemeClr val="tx1"/>
              </a:solidFill>
              <a:effectLst/>
              <a:latin typeface="Arial" pitchFamily="34" charset="0"/>
              <a:cs typeface="Arial" pitchFamily="34" charset="0"/>
            </a:endParaRPr>
          </a:p>
        </p:txBody>
      </p:sp>
      <p:sp>
        <p:nvSpPr>
          <p:cNvPr id="5" name="Rectangle 4"/>
          <p:cNvSpPr/>
          <p:nvPr/>
        </p:nvSpPr>
        <p:spPr>
          <a:xfrm>
            <a:off x="0" y="1000108"/>
            <a:ext cx="5000596" cy="5632311"/>
          </a:xfrm>
          <a:prstGeom prst="rect">
            <a:avLst/>
          </a:prstGeom>
        </p:spPr>
        <p:txBody>
          <a:bodyPr wrap="square">
            <a:spAutoFit/>
          </a:bodyPr>
          <a:lstStyle/>
          <a:p>
            <a:pPr algn="just"/>
            <a:r>
              <a:rPr lang="hr-HR" b="1" dirty="0" err="1" smtClean="0"/>
              <a:t>Kultivar</a:t>
            </a:r>
            <a:r>
              <a:rPr lang="hr-HR" b="1" dirty="0" smtClean="0"/>
              <a:t> </a:t>
            </a:r>
            <a:r>
              <a:rPr lang="hr-HR" b="1" dirty="0" err="1" smtClean="0"/>
              <a:t>banksove</a:t>
            </a:r>
            <a:r>
              <a:rPr lang="hr-HR" b="1" dirty="0" smtClean="0"/>
              <a:t> ruže ˈ</a:t>
            </a:r>
            <a:r>
              <a:rPr lang="hr-HR" b="1" dirty="0" err="1" smtClean="0"/>
              <a:t>Lutea</a:t>
            </a:r>
            <a:r>
              <a:rPr lang="hr-HR" b="1" dirty="0" smtClean="0"/>
              <a:t>ˈ razmnožava se </a:t>
            </a:r>
            <a:r>
              <a:rPr lang="hr-HR" b="1" dirty="0" err="1" smtClean="0"/>
              <a:t>autovegetativno</a:t>
            </a:r>
            <a:r>
              <a:rPr lang="hr-HR" b="1" dirty="0" smtClean="0"/>
              <a:t> reznicama uzetim s matičnih biljaka u kasno proljeće (kraj svibnja). Koristi se </a:t>
            </a:r>
            <a:r>
              <a:rPr lang="hr-HR" b="1" dirty="0" err="1" smtClean="0"/>
              <a:t>fitohormon</a:t>
            </a:r>
            <a:r>
              <a:rPr lang="hr-HR" b="1" dirty="0" smtClean="0"/>
              <a:t> </a:t>
            </a:r>
            <a:r>
              <a:rPr lang="hr-HR" b="1" dirty="0" err="1" smtClean="0"/>
              <a:t>Plantella</a:t>
            </a:r>
            <a:r>
              <a:rPr lang="hr-HR" b="1" dirty="0" smtClean="0"/>
              <a:t> </a:t>
            </a:r>
            <a:r>
              <a:rPr lang="hr-HR" b="1" dirty="0" err="1" smtClean="0"/>
              <a:t>Rhizopon</a:t>
            </a:r>
            <a:r>
              <a:rPr lang="hr-HR" b="1" dirty="0" smtClean="0"/>
              <a:t> I za zelene reznice, grijani staklenik, zamagljivanje i supstrat </a:t>
            </a:r>
            <a:r>
              <a:rPr lang="hr-HR" b="1" dirty="0" err="1" smtClean="0"/>
              <a:t>Klasmann</a:t>
            </a:r>
            <a:r>
              <a:rPr lang="hr-HR" b="1" dirty="0" smtClean="0"/>
              <a:t> </a:t>
            </a:r>
            <a:r>
              <a:rPr lang="hr-HR" b="1" dirty="0" err="1" smtClean="0"/>
              <a:t>Steckmedium</a:t>
            </a:r>
            <a:r>
              <a:rPr lang="hr-HR" b="1" dirty="0" smtClean="0"/>
              <a:t>. Preko zime staklenik se grije na 21 °C. Postotak </a:t>
            </a:r>
            <a:r>
              <a:rPr lang="hr-HR" b="1" dirty="0" err="1" smtClean="0"/>
              <a:t>zakorijenjivanja</a:t>
            </a:r>
            <a:r>
              <a:rPr lang="hr-HR" b="1" dirty="0" smtClean="0"/>
              <a:t> je 100 %.</a:t>
            </a:r>
            <a:r>
              <a:rPr lang="hr-HR" dirty="0" smtClean="0"/>
              <a:t> </a:t>
            </a:r>
            <a:r>
              <a:rPr lang="hr-HR" b="1" dirty="0" err="1" smtClean="0"/>
              <a:t>Zakorijenjene</a:t>
            </a:r>
            <a:r>
              <a:rPr lang="hr-HR" b="1" dirty="0" smtClean="0"/>
              <a:t> reznice se presađuju slijedeće proljeće u kontejnere minimalnog volumena od 3 litre.</a:t>
            </a:r>
            <a:r>
              <a:rPr lang="hr-HR" dirty="0" smtClean="0"/>
              <a:t> </a:t>
            </a:r>
            <a:r>
              <a:rPr lang="hr-HR" b="1" dirty="0" smtClean="0"/>
              <a:t>Pojedine kontejnerske sadnice </a:t>
            </a:r>
            <a:r>
              <a:rPr lang="hr-HR" b="1" dirty="0" err="1" smtClean="0"/>
              <a:t>kultivara</a:t>
            </a:r>
            <a:r>
              <a:rPr lang="hr-HR" b="1" dirty="0" smtClean="0"/>
              <a:t> </a:t>
            </a:r>
            <a:r>
              <a:rPr lang="hr-HR" b="1" i="1" dirty="0" smtClean="0"/>
              <a:t>Rosa </a:t>
            </a:r>
            <a:r>
              <a:rPr lang="hr-HR" b="1" i="1" dirty="0" err="1" smtClean="0"/>
              <a:t>banksiae</a:t>
            </a:r>
            <a:r>
              <a:rPr lang="hr-HR" b="1" dirty="0" smtClean="0"/>
              <a:t> ˈ</a:t>
            </a:r>
            <a:r>
              <a:rPr lang="hr-HR" b="1" dirty="0" err="1" smtClean="0"/>
              <a:t>Lutea</a:t>
            </a:r>
            <a:r>
              <a:rPr lang="hr-HR" b="1" dirty="0" smtClean="0"/>
              <a:t>ˈ razmnožene ovom rasadničkom tehnologijom počinju cvasti već u proljeće druge godine uzgoja u kontejnerima. Ruža je kraljica cvijeća i mora se naći u svakom gradskom parku ili privatnom vrtu gdje svojim bojama i mirisima (osjetilni parkovi za slijepe i slabovidne osobe) unosi živost i ugodu u okoliš. Ruže se prodaju i kao rezano cvijeće, bilo pojedinačno, u buketima, aranžmanima, vijencima ili raznim cvjetnim instalacijama.</a:t>
            </a:r>
            <a:r>
              <a:rPr lang="hr-HR" dirty="0" smtClean="0"/>
              <a:t> </a:t>
            </a:r>
            <a:endParaRPr lang="hr-HR" dirty="0"/>
          </a:p>
        </p:txBody>
      </p:sp>
      <p:pic>
        <p:nvPicPr>
          <p:cNvPr id="22530" name="Picture 2" descr="D:\Moji dokumenti\stručni skupovi\Osijek14_15112019\fotografije\73321162_761069281013177_1037933822659788800_n.jpg"/>
          <p:cNvPicPr>
            <a:picLocks noChangeAspect="1" noChangeArrowheads="1"/>
          </p:cNvPicPr>
          <p:nvPr/>
        </p:nvPicPr>
        <p:blipFill>
          <a:blip r:embed="rId2" cstate="print"/>
          <a:srcRect/>
          <a:stretch>
            <a:fillRect/>
          </a:stretch>
        </p:blipFill>
        <p:spPr bwMode="auto">
          <a:xfrm>
            <a:off x="5000628" y="642918"/>
            <a:ext cx="3810026" cy="2857520"/>
          </a:xfrm>
          <a:prstGeom prst="rect">
            <a:avLst/>
          </a:prstGeom>
          <a:noFill/>
        </p:spPr>
      </p:pic>
      <p:pic>
        <p:nvPicPr>
          <p:cNvPr id="22531" name="Picture 3" descr="D:\Moji dokumenti\stručni skupovi\Osijek14_15112019\fotografije\DSCF0296.JPG"/>
          <p:cNvPicPr>
            <a:picLocks noChangeAspect="1" noChangeArrowheads="1"/>
          </p:cNvPicPr>
          <p:nvPr/>
        </p:nvPicPr>
        <p:blipFill>
          <a:blip r:embed="rId3" cstate="print"/>
          <a:srcRect/>
          <a:stretch>
            <a:fillRect/>
          </a:stretch>
        </p:blipFill>
        <p:spPr bwMode="auto">
          <a:xfrm>
            <a:off x="5000628" y="3643314"/>
            <a:ext cx="3810027" cy="2857520"/>
          </a:xfrm>
          <a:prstGeom prst="rect">
            <a:avLst/>
          </a:prstGeom>
          <a:noFill/>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Rectangle 1"/>
          <p:cNvSpPr>
            <a:spLocks noChangeArrowheads="1"/>
          </p:cNvSpPr>
          <p:nvPr/>
        </p:nvSpPr>
        <p:spPr bwMode="auto">
          <a:xfrm>
            <a:off x="0" y="214290"/>
            <a:ext cx="9144000" cy="36933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hr-HR" b="1" i="1" u="none" strike="noStrike" cap="none" normalizeH="0" baseline="0" dirty="0" err="1" smtClean="0">
                <a:ln>
                  <a:noFill/>
                </a:ln>
                <a:solidFill>
                  <a:srgbClr val="FF0000"/>
                </a:solidFill>
                <a:effectLst/>
                <a:latin typeface="Arial" pitchFamily="34" charset="0"/>
                <a:ea typeface="Times New Roman" pitchFamily="18" charset="0"/>
                <a:cs typeface="Arial" pitchFamily="34" charset="0"/>
              </a:rPr>
              <a:t>Syringa</a:t>
            </a:r>
            <a:r>
              <a:rPr kumimoji="0" lang="hr-HR" b="1" i="0" u="none" strike="noStrike" cap="none" normalizeH="0" baseline="0" dirty="0" smtClean="0">
                <a:ln>
                  <a:noFill/>
                </a:ln>
                <a:solidFill>
                  <a:srgbClr val="FF0000"/>
                </a:solidFill>
                <a:effectLst/>
                <a:latin typeface="Arial" pitchFamily="34" charset="0"/>
                <a:ea typeface="Times New Roman" pitchFamily="18" charset="0"/>
                <a:cs typeface="Arial" pitchFamily="34" charset="0"/>
              </a:rPr>
              <a:t> </a:t>
            </a:r>
            <a:r>
              <a:rPr kumimoji="0" lang="hr-HR" b="1" i="0" u="none" strike="noStrike" cap="none" normalizeH="0" baseline="0" dirty="0" err="1" smtClean="0">
                <a:ln>
                  <a:noFill/>
                </a:ln>
                <a:solidFill>
                  <a:srgbClr val="FF0000"/>
                </a:solidFill>
                <a:effectLst/>
                <a:latin typeface="Arial" pitchFamily="34" charset="0"/>
                <a:ea typeface="Times New Roman" pitchFamily="18" charset="0"/>
                <a:cs typeface="Arial" pitchFamily="34" charset="0"/>
              </a:rPr>
              <a:t>spp</a:t>
            </a:r>
            <a:r>
              <a:rPr kumimoji="0" lang="hr-HR" b="1" i="0" u="none" strike="noStrike" cap="none" normalizeH="0" baseline="0" dirty="0" smtClean="0">
                <a:ln>
                  <a:noFill/>
                </a:ln>
                <a:solidFill>
                  <a:srgbClr val="FF0000"/>
                </a:solidFill>
                <a:effectLst/>
                <a:latin typeface="Arial" pitchFamily="34" charset="0"/>
                <a:ea typeface="Times New Roman" pitchFamily="18" charset="0"/>
                <a:cs typeface="Arial" pitchFamily="34" charset="0"/>
              </a:rPr>
              <a:t>. - jorgovani</a:t>
            </a:r>
            <a:endParaRPr kumimoji="0" lang="hr-HR" b="0" i="0" u="none" strike="noStrike" cap="none" normalizeH="0" baseline="0" dirty="0" smtClean="0">
              <a:ln>
                <a:noFill/>
              </a:ln>
              <a:solidFill>
                <a:srgbClr val="FF0000"/>
              </a:solidFill>
              <a:effectLst/>
              <a:latin typeface="Arial" pitchFamily="34" charset="0"/>
              <a:cs typeface="Arial" pitchFamily="34" charset="0"/>
            </a:endParaRPr>
          </a:p>
        </p:txBody>
      </p:sp>
      <p:sp>
        <p:nvSpPr>
          <p:cNvPr id="5" name="Rectangle 4"/>
          <p:cNvSpPr/>
          <p:nvPr/>
        </p:nvSpPr>
        <p:spPr>
          <a:xfrm>
            <a:off x="0" y="714356"/>
            <a:ext cx="9144000" cy="3416320"/>
          </a:xfrm>
          <a:prstGeom prst="rect">
            <a:avLst/>
          </a:prstGeom>
        </p:spPr>
        <p:txBody>
          <a:bodyPr wrap="square">
            <a:spAutoFit/>
          </a:bodyPr>
          <a:lstStyle/>
          <a:p>
            <a:pPr algn="just"/>
            <a:r>
              <a:rPr lang="hr-HR" b="1" dirty="0" smtClean="0"/>
              <a:t>Tipične vrste jorgovana mogu se razmnožavati sjemenom (nedostatak je kasnija cvatnja u odnosu na razmnožavanje reznicama iste vrste) dok se </a:t>
            </a:r>
            <a:r>
              <a:rPr lang="hr-HR" b="1" dirty="0" err="1" smtClean="0"/>
              <a:t>kultivari</a:t>
            </a:r>
            <a:r>
              <a:rPr lang="hr-HR" b="1" dirty="0" smtClean="0"/>
              <a:t> (preko 2000) razmnožavaju uglavnom zelenim reznicama a ponekad cijepljenjem ili kulturom tkiva.  Vrlo rijetko se koristi razmnožavanje polijeganjem ili dijeljenjem. Kod jorgovana postoji toliko metoda razmnožavanja reznicama koliko i uzgajivača. Mnogi raspravljaju o optimalnom vremenu uzimanja reznica i njihovoj dužini. Reznice se uzimaju s ovogodišnjih izbojka kad dostignu dužinu od 10 do 15 cm i prije nego stabljika postane drvenasta. Neki preporučuju uzimanje reznica u trenutku početka otvaranja cvjetova ili kratko nakon toga dok drugi savjetuju uzimanje reznica prije nego vršni pup postane vidljiv. Preporučuju se zelene (proljetne) reznice koje se sakupljaju u trenutku otvaranja cvjetova i sve do  kraja sezone cvatnje. Reznice se tretiraju IBA </a:t>
            </a:r>
            <a:r>
              <a:rPr lang="hr-HR" b="1" dirty="0" err="1" smtClean="0"/>
              <a:t>fitohormonom</a:t>
            </a:r>
            <a:r>
              <a:rPr lang="hr-HR" b="1" dirty="0" smtClean="0"/>
              <a:t> koncentracije od 1 500 do 5 000 </a:t>
            </a:r>
            <a:r>
              <a:rPr lang="hr-HR" b="1" dirty="0" err="1" smtClean="0"/>
              <a:t>ppm</a:t>
            </a:r>
            <a:r>
              <a:rPr lang="hr-HR" b="1" dirty="0" smtClean="0"/>
              <a:t>, ovisno o </a:t>
            </a:r>
            <a:r>
              <a:rPr lang="hr-HR" b="1" dirty="0" err="1" smtClean="0"/>
              <a:t>kultivaru</a:t>
            </a:r>
            <a:r>
              <a:rPr lang="hr-HR" b="1" dirty="0" smtClean="0"/>
              <a:t>. Koristi se grubi pijesak ili </a:t>
            </a:r>
            <a:r>
              <a:rPr lang="hr-HR" b="1" dirty="0" err="1" smtClean="0"/>
              <a:t>perlit</a:t>
            </a:r>
            <a:r>
              <a:rPr lang="hr-HR" b="1" dirty="0" smtClean="0"/>
              <a:t> te zamagljivanje.</a:t>
            </a:r>
            <a:endParaRPr lang="hr-HR" b="1" dirty="0"/>
          </a:p>
        </p:txBody>
      </p:sp>
      <p:pic>
        <p:nvPicPr>
          <p:cNvPr id="27650" name="Picture 2" descr="D:\Moji dokumenti\stručni skupovi\Osijek14_15112019\fotografije\DSCF0240.JPG"/>
          <p:cNvPicPr>
            <a:picLocks noChangeAspect="1" noChangeArrowheads="1"/>
          </p:cNvPicPr>
          <p:nvPr/>
        </p:nvPicPr>
        <p:blipFill>
          <a:blip r:embed="rId2" cstate="print"/>
          <a:srcRect/>
          <a:stretch>
            <a:fillRect/>
          </a:stretch>
        </p:blipFill>
        <p:spPr bwMode="auto">
          <a:xfrm>
            <a:off x="1142976" y="4214818"/>
            <a:ext cx="3286148" cy="2464611"/>
          </a:xfrm>
          <a:prstGeom prst="rect">
            <a:avLst/>
          </a:prstGeom>
          <a:noFill/>
        </p:spPr>
      </p:pic>
      <p:pic>
        <p:nvPicPr>
          <p:cNvPr id="27651" name="Picture 3" descr="D:\Moje slike\slike\razne slike04052018\DSCF0010.JPG"/>
          <p:cNvPicPr>
            <a:picLocks noChangeAspect="1" noChangeArrowheads="1"/>
          </p:cNvPicPr>
          <p:nvPr/>
        </p:nvPicPr>
        <p:blipFill>
          <a:blip r:embed="rId3" cstate="print"/>
          <a:srcRect/>
          <a:stretch>
            <a:fillRect/>
          </a:stretch>
        </p:blipFill>
        <p:spPr bwMode="auto">
          <a:xfrm>
            <a:off x="4786314" y="4214818"/>
            <a:ext cx="3238523" cy="2428892"/>
          </a:xfrm>
          <a:prstGeom prst="rect">
            <a:avLst/>
          </a:prstGeom>
          <a:noFill/>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1"/>
          <p:cNvSpPr>
            <a:spLocks noChangeArrowheads="1"/>
          </p:cNvSpPr>
          <p:nvPr/>
        </p:nvSpPr>
        <p:spPr bwMode="auto">
          <a:xfrm>
            <a:off x="0" y="142852"/>
            <a:ext cx="9144000" cy="36933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hr-HR" b="1" i="0" u="sng" strike="noStrike" cap="none" normalizeH="0" baseline="0" dirty="0" smtClean="0">
                <a:ln>
                  <a:noFill/>
                </a:ln>
                <a:solidFill>
                  <a:schemeClr val="tx1"/>
                </a:solidFill>
                <a:effectLst/>
                <a:latin typeface="Arial" pitchFamily="34" charset="0"/>
                <a:ea typeface="Times New Roman" pitchFamily="18" charset="0"/>
                <a:cs typeface="Arial" pitchFamily="34" charset="0"/>
              </a:rPr>
              <a:t>Rasadnička iskustva u rasadnicima Šumarskog fakulteta Sveučilišta u Zagrebu</a:t>
            </a:r>
            <a:endParaRPr kumimoji="0" lang="hr-HR" b="0" i="0" u="sng" strike="noStrike" cap="none" normalizeH="0" baseline="0" dirty="0" smtClean="0">
              <a:ln>
                <a:noFill/>
              </a:ln>
              <a:solidFill>
                <a:schemeClr val="tx1"/>
              </a:solidFill>
              <a:effectLst/>
              <a:latin typeface="Arial" pitchFamily="34" charset="0"/>
              <a:cs typeface="Arial" pitchFamily="34" charset="0"/>
            </a:endParaRPr>
          </a:p>
        </p:txBody>
      </p:sp>
      <p:graphicFrame>
        <p:nvGraphicFramePr>
          <p:cNvPr id="5" name="Table 4"/>
          <p:cNvGraphicFramePr>
            <a:graphicFrameLocks noGrp="1"/>
          </p:cNvGraphicFramePr>
          <p:nvPr/>
        </p:nvGraphicFramePr>
        <p:xfrm>
          <a:off x="1142976" y="3214686"/>
          <a:ext cx="7000924" cy="3286140"/>
        </p:xfrm>
        <a:graphic>
          <a:graphicData uri="http://schemas.openxmlformats.org/drawingml/2006/table">
            <a:tbl>
              <a:tblPr/>
              <a:tblGrid>
                <a:gridCol w="817128"/>
                <a:gridCol w="3460033"/>
                <a:gridCol w="817128"/>
                <a:gridCol w="1906635"/>
              </a:tblGrid>
              <a:tr h="273845">
                <a:tc>
                  <a:txBody>
                    <a:bodyPr/>
                    <a:lstStyle/>
                    <a:p>
                      <a:pPr algn="ctr" fontAlgn="b"/>
                      <a:r>
                        <a:rPr lang="hr-HR" sz="1100" b="1" i="0" u="none" strike="noStrike" dirty="0">
                          <a:solidFill>
                            <a:srgbClr val="000000"/>
                          </a:solidFill>
                          <a:latin typeface="Calibri"/>
                        </a:rPr>
                        <a:t>1.</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hr-HR" sz="1100" b="1" i="0" u="none" strike="noStrike" dirty="0">
                          <a:solidFill>
                            <a:srgbClr val="000000"/>
                          </a:solidFill>
                          <a:latin typeface="Calibri"/>
                        </a:rPr>
                        <a:t>Vrsta ili </a:t>
                      </a:r>
                      <a:r>
                        <a:rPr lang="hr-HR" sz="1100" b="1" i="0" u="none" strike="noStrike" dirty="0" err="1">
                          <a:solidFill>
                            <a:srgbClr val="000000"/>
                          </a:solidFill>
                          <a:latin typeface="Calibri"/>
                        </a:rPr>
                        <a:t>kultivar</a:t>
                      </a:r>
                      <a:endParaRPr lang="hr-HR" sz="1100" b="1" i="0" u="none" strike="noStrike" dirty="0">
                        <a:solidFill>
                          <a:srgbClr val="000000"/>
                        </a:solidFill>
                        <a:latin typeface="Calibri"/>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hr-HR" sz="1100" b="1" i="0" u="none" strike="noStrike">
                          <a:solidFill>
                            <a:srgbClr val="000000"/>
                          </a:solidFill>
                          <a:latin typeface="Calibri"/>
                        </a:rPr>
                        <a:t>Komada</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hr-HR" sz="1100" b="1" i="0" u="none" strike="noStrike">
                          <a:solidFill>
                            <a:srgbClr val="000000"/>
                          </a:solidFill>
                          <a:latin typeface="Calibri"/>
                        </a:rPr>
                        <a:t>Slikanje u punom cvatu</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73845">
                <a:tc>
                  <a:txBody>
                    <a:bodyPr/>
                    <a:lstStyle/>
                    <a:p>
                      <a:pPr algn="ctr" fontAlgn="b"/>
                      <a:r>
                        <a:rPr lang="hr-HR" sz="1100" b="1" i="0" u="none" strike="noStrike">
                          <a:solidFill>
                            <a:srgbClr val="000000"/>
                          </a:solidFill>
                          <a:latin typeface="Calibri"/>
                        </a:rPr>
                        <a:t>2.</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hr-HR" sz="1100" b="1" i="1" u="none" strike="noStrike">
                          <a:solidFill>
                            <a:srgbClr val="000000"/>
                          </a:solidFill>
                          <a:latin typeface="Calibri"/>
                        </a:rPr>
                        <a:t>S. v</a:t>
                      </a:r>
                      <a:r>
                        <a:rPr lang="hr-HR" sz="1100" b="1" i="0" u="none" strike="noStrike">
                          <a:solidFill>
                            <a:srgbClr val="000000"/>
                          </a:solidFill>
                          <a:latin typeface="Calibri"/>
                        </a:rPr>
                        <a:t>. ´Primrose´</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hr-HR" sz="1100" b="1" i="0" u="none" strike="noStrike">
                          <a:solidFill>
                            <a:srgbClr val="000000"/>
                          </a:solidFill>
                          <a:latin typeface="Calibri"/>
                        </a:rPr>
                        <a:t>1</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hr-HR" sz="1100" b="1" i="0" u="none" strike="noStrike">
                          <a:solidFill>
                            <a:srgbClr val="000000"/>
                          </a:solidFill>
                          <a:latin typeface="Calibri"/>
                        </a:rPr>
                        <a:t>21.04.2018.</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73845">
                <a:tc>
                  <a:txBody>
                    <a:bodyPr/>
                    <a:lstStyle/>
                    <a:p>
                      <a:pPr algn="ctr" fontAlgn="b"/>
                      <a:r>
                        <a:rPr lang="hr-HR" sz="1100" b="1" i="0" u="none" strike="noStrike">
                          <a:solidFill>
                            <a:srgbClr val="000000"/>
                          </a:solidFill>
                          <a:latin typeface="Calibri"/>
                        </a:rPr>
                        <a:t>3.</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hr-HR" sz="1100" b="1" i="1" u="none" strike="noStrike" dirty="0">
                          <a:solidFill>
                            <a:srgbClr val="000000"/>
                          </a:solidFill>
                          <a:latin typeface="Calibri"/>
                        </a:rPr>
                        <a:t>S. </a:t>
                      </a:r>
                      <a:r>
                        <a:rPr lang="hr-HR" sz="1100" b="1" i="1" u="none" strike="noStrike" dirty="0" err="1" smtClean="0">
                          <a:solidFill>
                            <a:srgbClr val="000000"/>
                          </a:solidFill>
                          <a:latin typeface="Calibri"/>
                        </a:rPr>
                        <a:t>yunnanensis</a:t>
                      </a:r>
                      <a:r>
                        <a:rPr lang="hr-HR" sz="1100" b="1" i="0" u="none" strike="noStrike" dirty="0" smtClean="0">
                          <a:solidFill>
                            <a:srgbClr val="000000"/>
                          </a:solidFill>
                          <a:latin typeface="Calibri"/>
                        </a:rPr>
                        <a:t> </a:t>
                      </a:r>
                      <a:r>
                        <a:rPr lang="hr-HR" sz="1100" b="1" i="0" u="none" strike="noStrike" dirty="0">
                          <a:solidFill>
                            <a:srgbClr val="000000"/>
                          </a:solidFill>
                          <a:latin typeface="Calibri"/>
                        </a:rPr>
                        <a:t>´</a:t>
                      </a:r>
                      <a:r>
                        <a:rPr lang="hr-HR" sz="1100" b="1" i="0" u="none" strike="noStrike" dirty="0" err="1">
                          <a:solidFill>
                            <a:srgbClr val="000000"/>
                          </a:solidFill>
                          <a:latin typeface="Calibri"/>
                        </a:rPr>
                        <a:t>Prophecy</a:t>
                      </a:r>
                      <a:r>
                        <a:rPr lang="hr-HR" sz="1100" b="1" i="0" u="none" strike="noStrike" dirty="0">
                          <a:solidFill>
                            <a:srgbClr val="000000"/>
                          </a:solidFill>
                          <a:latin typeface="Calibri"/>
                        </a:rPr>
                        <a:t>´</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hr-HR" sz="1100" b="1" i="0" u="none" strike="noStrike">
                          <a:solidFill>
                            <a:srgbClr val="000000"/>
                          </a:solidFill>
                          <a:latin typeface="Calibri"/>
                        </a:rPr>
                        <a:t>1</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hr-HR" sz="1100" b="1" i="0" u="none" strike="noStrike">
                          <a:solidFill>
                            <a:srgbClr val="000000"/>
                          </a:solidFill>
                          <a:latin typeface="Calibri"/>
                        </a:rPr>
                        <a:t>21.04.2018.</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73845">
                <a:tc>
                  <a:txBody>
                    <a:bodyPr/>
                    <a:lstStyle/>
                    <a:p>
                      <a:pPr algn="ctr" fontAlgn="b"/>
                      <a:r>
                        <a:rPr lang="hr-HR" sz="1100" b="1" i="0" u="none" strike="noStrike">
                          <a:solidFill>
                            <a:srgbClr val="000000"/>
                          </a:solidFill>
                          <a:latin typeface="Calibri"/>
                        </a:rPr>
                        <a:t>4.</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hr-HR" sz="1100" b="1" i="1" u="none" strike="noStrike">
                          <a:solidFill>
                            <a:srgbClr val="000000"/>
                          </a:solidFill>
                          <a:latin typeface="Calibri"/>
                        </a:rPr>
                        <a:t>Syringa emodi</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hr-HR" sz="1100" b="1" i="0" u="none" strike="noStrike">
                          <a:solidFill>
                            <a:srgbClr val="000000"/>
                          </a:solidFill>
                          <a:latin typeface="Calibri"/>
                        </a:rPr>
                        <a:t>1</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hr-HR" sz="1100" b="1" i="0" u="none" strike="noStrike">
                          <a:solidFill>
                            <a:srgbClr val="000000"/>
                          </a:solidFill>
                          <a:latin typeface="Calibri"/>
                        </a:rPr>
                        <a:t>21.04.2018.</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73845">
                <a:tc>
                  <a:txBody>
                    <a:bodyPr/>
                    <a:lstStyle/>
                    <a:p>
                      <a:pPr algn="ctr" fontAlgn="b"/>
                      <a:r>
                        <a:rPr lang="hr-HR" sz="1100" b="1" i="0" u="none" strike="noStrike">
                          <a:solidFill>
                            <a:srgbClr val="000000"/>
                          </a:solidFill>
                          <a:latin typeface="Calibri"/>
                        </a:rPr>
                        <a:t>5.</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hr-HR" sz="1100" b="1" i="0" u="none" strike="noStrike" dirty="0" err="1" smtClean="0">
                          <a:solidFill>
                            <a:srgbClr val="000000"/>
                          </a:solidFill>
                          <a:latin typeface="Calibri"/>
                        </a:rPr>
                        <a:t>Sjemenjak</a:t>
                      </a:r>
                      <a:r>
                        <a:rPr lang="hr-HR" sz="1100" b="1" i="0" u="none" strike="noStrike" dirty="0" smtClean="0">
                          <a:solidFill>
                            <a:srgbClr val="000000"/>
                          </a:solidFill>
                          <a:latin typeface="Calibri"/>
                        </a:rPr>
                        <a:t> običnog jorgovana </a:t>
                      </a:r>
                      <a:r>
                        <a:rPr lang="hr-HR" sz="1100" b="1" i="1" u="none" strike="noStrike" dirty="0" smtClean="0">
                          <a:solidFill>
                            <a:srgbClr val="000000"/>
                          </a:solidFill>
                          <a:latin typeface="Calibri"/>
                        </a:rPr>
                        <a:t>S.</a:t>
                      </a:r>
                      <a:r>
                        <a:rPr lang="hr-HR" sz="1100" b="1" i="1" u="none" strike="noStrike" baseline="0" dirty="0" smtClean="0">
                          <a:solidFill>
                            <a:srgbClr val="000000"/>
                          </a:solidFill>
                          <a:latin typeface="Calibri"/>
                        </a:rPr>
                        <a:t> </a:t>
                      </a:r>
                      <a:r>
                        <a:rPr lang="hr-HR" sz="1100" b="1" i="1" u="none" strike="noStrike" baseline="0" dirty="0" err="1" smtClean="0">
                          <a:solidFill>
                            <a:srgbClr val="000000"/>
                          </a:solidFill>
                          <a:latin typeface="Calibri"/>
                        </a:rPr>
                        <a:t>vulgaris</a:t>
                      </a:r>
                      <a:endParaRPr lang="hr-HR" sz="1100" b="1" i="1" u="none" strike="noStrike" dirty="0">
                        <a:solidFill>
                          <a:srgbClr val="000000"/>
                        </a:solidFill>
                        <a:latin typeface="Calibri"/>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hr-HR" sz="1100" b="1" i="0" u="none" strike="noStrike">
                          <a:solidFill>
                            <a:srgbClr val="000000"/>
                          </a:solidFill>
                          <a:latin typeface="Calibri"/>
                        </a:rPr>
                        <a:t>1</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hr-HR" sz="1100" b="1" i="0" u="none" strike="noStrike">
                          <a:solidFill>
                            <a:srgbClr val="000000"/>
                          </a:solidFill>
                          <a:latin typeface="Calibri"/>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73845">
                <a:tc>
                  <a:txBody>
                    <a:bodyPr/>
                    <a:lstStyle/>
                    <a:p>
                      <a:pPr algn="ctr" fontAlgn="b"/>
                      <a:r>
                        <a:rPr lang="hr-HR" sz="1100" b="1" i="0" u="none" strike="noStrike">
                          <a:solidFill>
                            <a:srgbClr val="000000"/>
                          </a:solidFill>
                          <a:latin typeface="Calibri"/>
                        </a:rPr>
                        <a:t>6.</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de-DE" sz="1100" b="1" i="1" u="none" strike="noStrike">
                          <a:solidFill>
                            <a:srgbClr val="000000"/>
                          </a:solidFill>
                          <a:latin typeface="Calibri"/>
                        </a:rPr>
                        <a:t>S. v.</a:t>
                      </a:r>
                      <a:r>
                        <a:rPr lang="de-DE" sz="1100" b="1" i="0" u="none" strike="noStrike">
                          <a:solidFill>
                            <a:srgbClr val="000000"/>
                          </a:solidFill>
                          <a:latin typeface="Calibri"/>
                        </a:rPr>
                        <a:t> ´Andenken an Ludwig Späth´</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hr-HR" sz="1100" b="1" i="0" u="none" strike="noStrike">
                          <a:solidFill>
                            <a:srgbClr val="000000"/>
                          </a:solidFill>
                          <a:latin typeface="Calibri"/>
                        </a:rPr>
                        <a:t>1</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hr-HR" sz="1100" b="1" i="0" u="none" strike="noStrike">
                          <a:solidFill>
                            <a:srgbClr val="000000"/>
                          </a:solidFill>
                          <a:latin typeface="Calibri"/>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73845">
                <a:tc>
                  <a:txBody>
                    <a:bodyPr/>
                    <a:lstStyle/>
                    <a:p>
                      <a:pPr algn="ctr" fontAlgn="b"/>
                      <a:r>
                        <a:rPr lang="hr-HR" sz="1100" b="1" i="0" u="none" strike="noStrike">
                          <a:solidFill>
                            <a:srgbClr val="000000"/>
                          </a:solidFill>
                          <a:latin typeface="Calibri"/>
                        </a:rPr>
                        <a:t>7.</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hr-HR" sz="1100" b="1" i="1" u="none" strike="noStrike">
                          <a:solidFill>
                            <a:srgbClr val="000000"/>
                          </a:solidFill>
                          <a:latin typeface="Calibri"/>
                        </a:rPr>
                        <a:t>S. v.</a:t>
                      </a:r>
                      <a:r>
                        <a:rPr lang="hr-HR" sz="1100" b="1" i="0" u="none" strike="noStrike">
                          <a:solidFill>
                            <a:srgbClr val="000000"/>
                          </a:solidFill>
                          <a:latin typeface="Calibri"/>
                        </a:rPr>
                        <a:t> ´Charles Joly´</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hr-HR" sz="1100" b="1" i="0" u="none" strike="noStrike">
                          <a:solidFill>
                            <a:srgbClr val="000000"/>
                          </a:solidFill>
                          <a:latin typeface="Calibri"/>
                        </a:rPr>
                        <a:t>2</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hr-HR" sz="1100" b="1" i="0" u="none" strike="noStrike">
                          <a:solidFill>
                            <a:srgbClr val="000000"/>
                          </a:solidFill>
                          <a:latin typeface="Calibri"/>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73845">
                <a:tc>
                  <a:txBody>
                    <a:bodyPr/>
                    <a:lstStyle/>
                    <a:p>
                      <a:pPr algn="ctr" fontAlgn="b"/>
                      <a:r>
                        <a:rPr lang="hr-HR" sz="1100" b="1" i="0" u="none" strike="noStrike">
                          <a:solidFill>
                            <a:srgbClr val="000000"/>
                          </a:solidFill>
                          <a:latin typeface="Calibri"/>
                        </a:rPr>
                        <a:t>8.</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hr-HR" sz="1100" b="1" i="1" u="none" strike="noStrike">
                          <a:solidFill>
                            <a:srgbClr val="000000"/>
                          </a:solidFill>
                          <a:latin typeface="Calibri"/>
                        </a:rPr>
                        <a:t>S. v. </a:t>
                      </a:r>
                      <a:r>
                        <a:rPr lang="hr-HR" sz="1100" b="1" i="0" u="none" strike="noStrike">
                          <a:solidFill>
                            <a:srgbClr val="000000"/>
                          </a:solidFill>
                          <a:latin typeface="Calibri"/>
                        </a:rPr>
                        <a:t>´Sensation´</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hr-HR" sz="1100" b="1" i="0" u="none" strike="noStrike">
                          <a:solidFill>
                            <a:srgbClr val="000000"/>
                          </a:solidFill>
                          <a:latin typeface="Calibri"/>
                        </a:rPr>
                        <a:t>2</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hr-HR" sz="1100" b="1" i="0" u="none" strike="noStrike">
                          <a:solidFill>
                            <a:srgbClr val="000000"/>
                          </a:solidFill>
                          <a:latin typeface="Calibri"/>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73845">
                <a:tc>
                  <a:txBody>
                    <a:bodyPr/>
                    <a:lstStyle/>
                    <a:p>
                      <a:pPr algn="ctr" fontAlgn="b"/>
                      <a:r>
                        <a:rPr lang="hr-HR" sz="1100" b="1" i="0" u="none" strike="noStrike">
                          <a:solidFill>
                            <a:srgbClr val="000000"/>
                          </a:solidFill>
                          <a:latin typeface="Calibri"/>
                        </a:rPr>
                        <a:t>9.</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hr-HR" sz="1100" b="1" i="1" u="none" strike="noStrike">
                          <a:solidFill>
                            <a:srgbClr val="000000"/>
                          </a:solidFill>
                          <a:latin typeface="Calibri"/>
                        </a:rPr>
                        <a:t>S. v.</a:t>
                      </a:r>
                      <a:r>
                        <a:rPr lang="hr-HR" sz="1100" b="1" i="0" u="none" strike="noStrike">
                          <a:solidFill>
                            <a:srgbClr val="000000"/>
                          </a:solidFill>
                          <a:latin typeface="Calibri"/>
                        </a:rPr>
                        <a:t> ´Adelaide Dunbar´</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hr-HR" sz="1100" b="1" i="0" u="none" strike="noStrike">
                          <a:solidFill>
                            <a:srgbClr val="000000"/>
                          </a:solidFill>
                          <a:latin typeface="Calibri"/>
                        </a:rPr>
                        <a:t>1</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hr-HR" sz="1100" b="1" i="0" u="none" strike="noStrike">
                          <a:solidFill>
                            <a:srgbClr val="000000"/>
                          </a:solidFill>
                          <a:latin typeface="Calibri"/>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73845">
                <a:tc>
                  <a:txBody>
                    <a:bodyPr/>
                    <a:lstStyle/>
                    <a:p>
                      <a:pPr algn="ctr" fontAlgn="b"/>
                      <a:r>
                        <a:rPr lang="hr-HR" sz="1100" b="1" i="0" u="none" strike="noStrike">
                          <a:solidFill>
                            <a:srgbClr val="000000"/>
                          </a:solidFill>
                          <a:latin typeface="Calibri"/>
                        </a:rPr>
                        <a:t>10.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hr-HR" sz="1100" b="1" i="1" u="none" strike="noStrike">
                          <a:solidFill>
                            <a:srgbClr val="000000"/>
                          </a:solidFill>
                          <a:latin typeface="Calibri"/>
                        </a:rPr>
                        <a:t>S. v</a:t>
                      </a:r>
                      <a:r>
                        <a:rPr lang="hr-HR" sz="1100" b="1" i="0" u="none" strike="noStrike">
                          <a:solidFill>
                            <a:srgbClr val="000000"/>
                          </a:solidFill>
                          <a:latin typeface="Calibri"/>
                        </a:rPr>
                        <a:t>. ´Hulda´</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hr-HR" sz="1100" b="1" i="0" u="none" strike="noStrike">
                          <a:solidFill>
                            <a:srgbClr val="000000"/>
                          </a:solidFill>
                          <a:latin typeface="Calibri"/>
                        </a:rPr>
                        <a:t>1</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hr-HR" sz="1100" b="1" i="0" u="none" strike="noStrike">
                          <a:solidFill>
                            <a:srgbClr val="000000"/>
                          </a:solidFill>
                          <a:latin typeface="Calibri"/>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73845">
                <a:tc>
                  <a:txBody>
                    <a:bodyPr/>
                    <a:lstStyle/>
                    <a:p>
                      <a:pPr algn="ctr" fontAlgn="b"/>
                      <a:r>
                        <a:rPr lang="hr-HR" sz="1100" b="1" i="0" u="none" strike="noStrike">
                          <a:solidFill>
                            <a:srgbClr val="000000"/>
                          </a:solidFill>
                          <a:latin typeface="Calibri"/>
                        </a:rPr>
                        <a:t>11.</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hr-HR" sz="1100" b="1" i="1" u="none" strike="noStrike">
                          <a:solidFill>
                            <a:srgbClr val="000000"/>
                          </a:solidFill>
                          <a:latin typeface="Calibri"/>
                        </a:rPr>
                        <a:t>S. v</a:t>
                      </a:r>
                      <a:r>
                        <a:rPr lang="hr-HR" sz="1100" b="1" i="0" u="none" strike="noStrike">
                          <a:solidFill>
                            <a:srgbClr val="000000"/>
                          </a:solidFill>
                          <a:latin typeface="Calibri"/>
                        </a:rPr>
                        <a:t>. ´Krasavi</a:t>
                      </a:r>
                      <a:r>
                        <a:rPr lang="hr-HR" sz="1100" b="1" i="0" u="sng" strike="noStrike">
                          <a:solidFill>
                            <a:srgbClr val="000000"/>
                          </a:solidFill>
                          <a:latin typeface="Calibri"/>
                        </a:rPr>
                        <a:t>ts</a:t>
                      </a:r>
                      <a:r>
                        <a:rPr lang="hr-HR" sz="1100" b="1" i="0" u="none" strike="noStrike">
                          <a:solidFill>
                            <a:srgbClr val="000000"/>
                          </a:solidFill>
                          <a:latin typeface="Calibri"/>
                        </a:rPr>
                        <a:t>a Moskvy´</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hr-HR" sz="1100" b="1" i="0" u="none" strike="noStrike">
                          <a:solidFill>
                            <a:srgbClr val="000000"/>
                          </a:solidFill>
                          <a:latin typeface="Calibri"/>
                        </a:rPr>
                        <a:t>2</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hr-HR" sz="1100" b="1" i="0" u="none" strike="noStrike">
                          <a:solidFill>
                            <a:srgbClr val="000000"/>
                          </a:solidFill>
                          <a:latin typeface="Calibri"/>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73845">
                <a:tc>
                  <a:txBody>
                    <a:bodyPr/>
                    <a:lstStyle/>
                    <a:p>
                      <a:pPr algn="ctr" fontAlgn="b"/>
                      <a:r>
                        <a:rPr lang="hr-HR" sz="1100" b="1" i="0" u="none" strike="noStrike">
                          <a:solidFill>
                            <a:srgbClr val="000000"/>
                          </a:solidFill>
                          <a:latin typeface="Calibri"/>
                        </a:rPr>
                        <a:t>12.</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hr-HR" sz="1100" b="1" i="1" u="none" strike="noStrike" dirty="0">
                          <a:solidFill>
                            <a:srgbClr val="000000"/>
                          </a:solidFill>
                          <a:latin typeface="Calibri"/>
                        </a:rPr>
                        <a:t>S. </a:t>
                      </a:r>
                      <a:r>
                        <a:rPr lang="hr-HR" sz="1100" b="1" i="1" u="none" strike="noStrike" dirty="0" err="1">
                          <a:solidFill>
                            <a:srgbClr val="000000"/>
                          </a:solidFill>
                          <a:latin typeface="Calibri"/>
                        </a:rPr>
                        <a:t>meyeri</a:t>
                      </a:r>
                      <a:r>
                        <a:rPr lang="hr-HR" sz="1100" b="1" i="1" u="none" strike="noStrike" dirty="0">
                          <a:solidFill>
                            <a:srgbClr val="000000"/>
                          </a:solidFill>
                          <a:latin typeface="Calibri"/>
                        </a:rPr>
                        <a:t> </a:t>
                      </a:r>
                      <a:r>
                        <a:rPr lang="hr-HR" sz="1100" b="1" i="0" u="none" strike="noStrike" dirty="0">
                          <a:solidFill>
                            <a:srgbClr val="000000"/>
                          </a:solidFill>
                          <a:latin typeface="Calibri"/>
                        </a:rPr>
                        <a:t>´</a:t>
                      </a:r>
                      <a:r>
                        <a:rPr lang="hr-HR" sz="1100" b="1" i="0" u="none" strike="noStrike" dirty="0" err="1">
                          <a:solidFill>
                            <a:srgbClr val="000000"/>
                          </a:solidFill>
                          <a:latin typeface="Calibri"/>
                        </a:rPr>
                        <a:t>Josée</a:t>
                      </a:r>
                      <a:r>
                        <a:rPr lang="hr-HR" sz="1100" b="1" i="0" u="none" strike="noStrike" dirty="0">
                          <a:solidFill>
                            <a:srgbClr val="000000"/>
                          </a:solidFill>
                          <a:latin typeface="Calibri"/>
                        </a:rPr>
                        <a:t>´</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hr-HR" sz="1100" b="1" i="0" u="none" strike="noStrike">
                          <a:solidFill>
                            <a:srgbClr val="000000"/>
                          </a:solidFill>
                          <a:latin typeface="Calibri"/>
                        </a:rPr>
                        <a:t>2</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hr-HR" sz="1100" b="1" i="0" u="none" strike="noStrike" dirty="0">
                          <a:solidFill>
                            <a:srgbClr val="000000"/>
                          </a:solidFill>
                          <a:latin typeface="Calibri"/>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bl>
          </a:graphicData>
        </a:graphic>
      </p:graphicFrame>
      <p:sp>
        <p:nvSpPr>
          <p:cNvPr id="6" name="TextBox 5"/>
          <p:cNvSpPr txBox="1"/>
          <p:nvPr/>
        </p:nvSpPr>
        <p:spPr>
          <a:xfrm>
            <a:off x="0" y="857232"/>
            <a:ext cx="9144000" cy="2308324"/>
          </a:xfrm>
          <a:prstGeom prst="rect">
            <a:avLst/>
          </a:prstGeom>
          <a:noFill/>
        </p:spPr>
        <p:txBody>
          <a:bodyPr wrap="square" rtlCol="0">
            <a:spAutoFit/>
          </a:bodyPr>
          <a:lstStyle/>
          <a:p>
            <a:pPr algn="ctr"/>
            <a:r>
              <a:rPr lang="hr-HR" b="1" u="sng" dirty="0" smtClean="0"/>
              <a:t>Vrste i </a:t>
            </a:r>
            <a:r>
              <a:rPr lang="hr-HR" b="1" u="sng" dirty="0" err="1" smtClean="0"/>
              <a:t>kultivari</a:t>
            </a:r>
            <a:r>
              <a:rPr lang="hr-HR" b="1" u="sng" dirty="0" smtClean="0"/>
              <a:t> jorgovana u matičnjaku rasadnika Šumarskog fakulteta:</a:t>
            </a:r>
          </a:p>
          <a:p>
            <a:pPr>
              <a:buFontTx/>
              <a:buChar char="-"/>
            </a:pPr>
            <a:r>
              <a:rPr lang="hr-HR" b="1" dirty="0" smtClean="0"/>
              <a:t> ukupno 15 matičnih biljaka</a:t>
            </a:r>
          </a:p>
          <a:p>
            <a:pPr>
              <a:buFontTx/>
              <a:buChar char="-"/>
            </a:pPr>
            <a:r>
              <a:rPr lang="hr-HR" b="1" dirty="0" smtClean="0"/>
              <a:t> 1 </a:t>
            </a:r>
            <a:r>
              <a:rPr lang="hr-HR" b="1" dirty="0" err="1" smtClean="0"/>
              <a:t>sjemenjak</a:t>
            </a:r>
            <a:r>
              <a:rPr lang="hr-HR" b="1" dirty="0" smtClean="0"/>
              <a:t> običnog jorgovana</a:t>
            </a:r>
          </a:p>
          <a:p>
            <a:pPr>
              <a:buFontTx/>
              <a:buChar char="-"/>
            </a:pPr>
            <a:r>
              <a:rPr lang="hr-HR" b="1" dirty="0" smtClean="0"/>
              <a:t> 1 tipična vrsta</a:t>
            </a:r>
          </a:p>
          <a:p>
            <a:pPr>
              <a:buFontTx/>
              <a:buChar char="-"/>
            </a:pPr>
            <a:r>
              <a:rPr lang="hr-HR" b="1" dirty="0" smtClean="0"/>
              <a:t> 9 </a:t>
            </a:r>
            <a:r>
              <a:rPr lang="hr-HR" b="1" dirty="0" err="1" smtClean="0"/>
              <a:t>kultivara</a:t>
            </a:r>
            <a:endParaRPr lang="hr-HR" b="1" dirty="0" smtClean="0"/>
          </a:p>
          <a:p>
            <a:pPr>
              <a:buFontTx/>
              <a:buChar char="-"/>
            </a:pPr>
            <a:r>
              <a:rPr lang="hr-HR" b="1" dirty="0" smtClean="0"/>
              <a:t>7 </a:t>
            </a:r>
            <a:r>
              <a:rPr lang="hr-HR" b="1" dirty="0" err="1" smtClean="0"/>
              <a:t>kultivara</a:t>
            </a:r>
            <a:r>
              <a:rPr lang="hr-HR" b="1" dirty="0" smtClean="0"/>
              <a:t> </a:t>
            </a:r>
            <a:r>
              <a:rPr lang="hr-HR" b="1" i="1" dirty="0" smtClean="0"/>
              <a:t>S. </a:t>
            </a:r>
            <a:r>
              <a:rPr lang="hr-HR" b="1" i="1" dirty="0" err="1" smtClean="0"/>
              <a:t>vulgaris</a:t>
            </a:r>
            <a:endParaRPr lang="hr-HR" b="1" i="1" dirty="0" smtClean="0"/>
          </a:p>
          <a:p>
            <a:pPr>
              <a:buFontTx/>
              <a:buChar char="-"/>
            </a:pPr>
            <a:r>
              <a:rPr lang="hr-HR" b="1" i="1" dirty="0" smtClean="0"/>
              <a:t>1 </a:t>
            </a:r>
            <a:r>
              <a:rPr lang="hr-HR" b="1" i="1" dirty="0" err="1" smtClean="0"/>
              <a:t>kultivar</a:t>
            </a:r>
            <a:r>
              <a:rPr lang="hr-HR" b="1" i="1" dirty="0" smtClean="0"/>
              <a:t> S. </a:t>
            </a:r>
            <a:r>
              <a:rPr lang="hr-HR" b="1" i="1" dirty="0" err="1" smtClean="0"/>
              <a:t>yunnanensis</a:t>
            </a:r>
            <a:endParaRPr lang="hr-HR" b="1" i="1" dirty="0" smtClean="0"/>
          </a:p>
          <a:p>
            <a:pPr>
              <a:buFontTx/>
              <a:buChar char="-"/>
            </a:pPr>
            <a:r>
              <a:rPr lang="hr-HR" b="1" i="1" dirty="0" smtClean="0"/>
              <a:t>1 </a:t>
            </a:r>
            <a:r>
              <a:rPr lang="hr-HR" b="1" i="1" dirty="0" err="1" smtClean="0"/>
              <a:t>kultivar</a:t>
            </a:r>
            <a:r>
              <a:rPr lang="hr-HR" b="1" i="1" dirty="0" smtClean="0"/>
              <a:t> S. </a:t>
            </a:r>
            <a:r>
              <a:rPr lang="hr-HR" b="1" i="1" dirty="0" err="1" smtClean="0"/>
              <a:t>meyeri</a:t>
            </a:r>
            <a:endParaRPr lang="hr-HR" b="1" i="1" dirty="0" smtClean="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p:cNvGraphicFramePr>
            <a:graphicFrameLocks noGrp="1"/>
          </p:cNvGraphicFramePr>
          <p:nvPr/>
        </p:nvGraphicFramePr>
        <p:xfrm>
          <a:off x="0" y="1785926"/>
          <a:ext cx="9144000" cy="3857652"/>
        </p:xfrm>
        <a:graphic>
          <a:graphicData uri="http://schemas.openxmlformats.org/drawingml/2006/table">
            <a:tbl>
              <a:tblPr/>
              <a:tblGrid>
                <a:gridCol w="561089"/>
                <a:gridCol w="1987190"/>
                <a:gridCol w="981906"/>
                <a:gridCol w="1016975"/>
                <a:gridCol w="1753404"/>
                <a:gridCol w="1168936"/>
                <a:gridCol w="1674500"/>
              </a:tblGrid>
              <a:tr h="321471">
                <a:tc>
                  <a:txBody>
                    <a:bodyPr/>
                    <a:lstStyle/>
                    <a:p>
                      <a:pPr algn="ctr" fontAlgn="b"/>
                      <a:r>
                        <a:rPr lang="hr-HR" sz="1000" b="1" i="0" u="none" strike="noStrike" dirty="0" err="1">
                          <a:solidFill>
                            <a:srgbClr val="000000"/>
                          </a:solidFill>
                          <a:latin typeface="Calibri"/>
                        </a:rPr>
                        <a:t>R.b</a:t>
                      </a:r>
                      <a:r>
                        <a:rPr lang="hr-HR" sz="1000" b="1" i="0" u="none" strike="noStrike" dirty="0">
                          <a:solidFill>
                            <a:srgbClr val="000000"/>
                          </a:solidFill>
                          <a:latin typeface="Calibri"/>
                        </a:rPr>
                        <a:t>.</a:t>
                      </a:r>
                    </a:p>
                  </a:txBody>
                  <a:tcPr marL="5847" marR="5847" marT="5847" marB="0" anchor="b">
                    <a:lnL>
                      <a:noFill/>
                    </a:lnL>
                    <a:lnR>
                      <a:noFill/>
                    </a:lnR>
                    <a:lnT>
                      <a:noFill/>
                    </a:lnT>
                    <a:lnB>
                      <a:noFill/>
                    </a:lnB>
                  </a:tcPr>
                </a:tc>
                <a:tc>
                  <a:txBody>
                    <a:bodyPr/>
                    <a:lstStyle/>
                    <a:p>
                      <a:pPr algn="ctr" fontAlgn="b"/>
                      <a:r>
                        <a:rPr lang="hr-HR" sz="1000" b="1" i="0" u="none" strike="noStrike">
                          <a:solidFill>
                            <a:srgbClr val="000000"/>
                          </a:solidFill>
                          <a:latin typeface="Calibri"/>
                        </a:rPr>
                        <a:t>Vrsta ili kultivar</a:t>
                      </a:r>
                    </a:p>
                  </a:txBody>
                  <a:tcPr marL="5847" marR="5847" marT="5847" marB="0" anchor="b">
                    <a:lnL>
                      <a:noFill/>
                    </a:lnL>
                    <a:lnR>
                      <a:noFill/>
                    </a:lnR>
                    <a:lnT>
                      <a:noFill/>
                    </a:lnT>
                    <a:lnB>
                      <a:noFill/>
                    </a:lnB>
                  </a:tcPr>
                </a:tc>
                <a:tc>
                  <a:txBody>
                    <a:bodyPr/>
                    <a:lstStyle/>
                    <a:p>
                      <a:pPr algn="ctr" fontAlgn="b"/>
                      <a:r>
                        <a:rPr lang="hr-HR" sz="1000" b="1" i="0" u="none" strike="noStrike">
                          <a:solidFill>
                            <a:srgbClr val="000000"/>
                          </a:solidFill>
                          <a:latin typeface="Calibri"/>
                        </a:rPr>
                        <a:t>Datum pikiranja</a:t>
                      </a:r>
                    </a:p>
                  </a:txBody>
                  <a:tcPr marL="5847" marR="5847" marT="5847" marB="0" anchor="b">
                    <a:lnL>
                      <a:noFill/>
                    </a:lnL>
                    <a:lnR>
                      <a:noFill/>
                    </a:lnR>
                    <a:lnT>
                      <a:noFill/>
                    </a:lnT>
                    <a:lnB>
                      <a:noFill/>
                    </a:lnB>
                  </a:tcPr>
                </a:tc>
                <a:tc>
                  <a:txBody>
                    <a:bodyPr/>
                    <a:lstStyle/>
                    <a:p>
                      <a:pPr algn="ctr" fontAlgn="b"/>
                      <a:r>
                        <a:rPr lang="hr-HR" sz="1000" b="1" i="0" u="none" strike="noStrike">
                          <a:solidFill>
                            <a:srgbClr val="000000"/>
                          </a:solidFill>
                          <a:latin typeface="Calibri"/>
                        </a:rPr>
                        <a:t>Komada pikirano</a:t>
                      </a:r>
                    </a:p>
                  </a:txBody>
                  <a:tcPr marL="5847" marR="5847" marT="5847" marB="0" anchor="b">
                    <a:lnL>
                      <a:noFill/>
                    </a:lnL>
                    <a:lnR>
                      <a:noFill/>
                    </a:lnR>
                    <a:lnT>
                      <a:noFill/>
                    </a:lnT>
                    <a:lnB>
                      <a:noFill/>
                    </a:lnB>
                  </a:tcPr>
                </a:tc>
                <a:tc>
                  <a:txBody>
                    <a:bodyPr/>
                    <a:lstStyle/>
                    <a:p>
                      <a:pPr algn="ctr" fontAlgn="b"/>
                      <a:r>
                        <a:rPr lang="hr-HR" sz="1000" b="1" i="0" u="none" strike="noStrike" dirty="0">
                          <a:solidFill>
                            <a:srgbClr val="000000"/>
                          </a:solidFill>
                          <a:latin typeface="Calibri"/>
                        </a:rPr>
                        <a:t>Datum presadnje u kontejnere</a:t>
                      </a:r>
                    </a:p>
                  </a:txBody>
                  <a:tcPr marL="5847" marR="5847" marT="5847" marB="0" anchor="b">
                    <a:lnL>
                      <a:noFill/>
                    </a:lnL>
                    <a:lnR>
                      <a:noFill/>
                    </a:lnR>
                    <a:lnT>
                      <a:noFill/>
                    </a:lnT>
                    <a:lnB>
                      <a:noFill/>
                    </a:lnB>
                  </a:tcPr>
                </a:tc>
                <a:tc>
                  <a:txBody>
                    <a:bodyPr/>
                    <a:lstStyle/>
                    <a:p>
                      <a:pPr algn="ctr" fontAlgn="b"/>
                      <a:r>
                        <a:rPr lang="vi-VN" sz="1000" b="1" i="0" u="none" strike="noStrike">
                          <a:solidFill>
                            <a:srgbClr val="000000"/>
                          </a:solidFill>
                          <a:latin typeface="Calibri"/>
                        </a:rPr>
                        <a:t>Komada presađeno</a:t>
                      </a:r>
                    </a:p>
                  </a:txBody>
                  <a:tcPr marL="5847" marR="5847" marT="5847" marB="0" anchor="b">
                    <a:lnL>
                      <a:noFill/>
                    </a:lnL>
                    <a:lnR>
                      <a:noFill/>
                    </a:lnR>
                    <a:lnT>
                      <a:noFill/>
                    </a:lnT>
                    <a:lnB>
                      <a:noFill/>
                    </a:lnB>
                  </a:tcPr>
                </a:tc>
                <a:tc>
                  <a:txBody>
                    <a:bodyPr/>
                    <a:lstStyle/>
                    <a:p>
                      <a:pPr algn="ctr" fontAlgn="b"/>
                      <a:r>
                        <a:rPr lang="hr-HR" sz="1000" b="1" i="0" u="none" strike="noStrike">
                          <a:solidFill>
                            <a:srgbClr val="000000"/>
                          </a:solidFill>
                          <a:latin typeface="Calibri"/>
                        </a:rPr>
                        <a:t>Postotak zakojenjivanja (%)</a:t>
                      </a:r>
                    </a:p>
                  </a:txBody>
                  <a:tcPr marL="5847" marR="5847" marT="5847" marB="0" anchor="b">
                    <a:lnL>
                      <a:noFill/>
                    </a:lnL>
                    <a:lnR>
                      <a:noFill/>
                    </a:lnR>
                    <a:lnT>
                      <a:noFill/>
                    </a:lnT>
                    <a:lnB>
                      <a:noFill/>
                    </a:lnB>
                  </a:tcPr>
                </a:tc>
              </a:tr>
              <a:tr h="321471">
                <a:tc>
                  <a:txBody>
                    <a:bodyPr/>
                    <a:lstStyle/>
                    <a:p>
                      <a:pPr algn="ctr" fontAlgn="b"/>
                      <a:r>
                        <a:rPr lang="hr-HR" sz="1000" b="1" i="0" u="none" strike="noStrike">
                          <a:solidFill>
                            <a:srgbClr val="000000"/>
                          </a:solidFill>
                          <a:latin typeface="Calibri"/>
                        </a:rPr>
                        <a:t>1.</a:t>
                      </a:r>
                    </a:p>
                  </a:txBody>
                  <a:tcPr marL="5847" marR="5847" marT="5847" marB="0" anchor="b">
                    <a:lnL>
                      <a:noFill/>
                    </a:lnL>
                    <a:lnR>
                      <a:noFill/>
                    </a:lnR>
                    <a:lnT>
                      <a:noFill/>
                    </a:lnT>
                    <a:lnB>
                      <a:noFill/>
                    </a:lnB>
                  </a:tcPr>
                </a:tc>
                <a:tc>
                  <a:txBody>
                    <a:bodyPr/>
                    <a:lstStyle/>
                    <a:p>
                      <a:pPr algn="l" fontAlgn="b"/>
                      <a:r>
                        <a:rPr lang="hr-HR" sz="1000" b="1" i="0" u="none" strike="noStrike">
                          <a:solidFill>
                            <a:srgbClr val="000000"/>
                          </a:solidFill>
                          <a:latin typeface="Calibri"/>
                        </a:rPr>
                        <a:t>S. v. ´Sensation´</a:t>
                      </a:r>
                    </a:p>
                  </a:txBody>
                  <a:tcPr marL="5847" marR="5847" marT="5847" marB="0" anchor="b">
                    <a:lnL>
                      <a:noFill/>
                    </a:lnL>
                    <a:lnR>
                      <a:noFill/>
                    </a:lnR>
                    <a:lnT>
                      <a:noFill/>
                    </a:lnT>
                    <a:lnB>
                      <a:noFill/>
                    </a:lnB>
                  </a:tcPr>
                </a:tc>
                <a:tc>
                  <a:txBody>
                    <a:bodyPr/>
                    <a:lstStyle/>
                    <a:p>
                      <a:pPr algn="ctr" fontAlgn="b"/>
                      <a:r>
                        <a:rPr lang="hr-HR" sz="1000" b="1" i="0" u="none" strike="noStrike">
                          <a:solidFill>
                            <a:srgbClr val="000000"/>
                          </a:solidFill>
                          <a:latin typeface="Calibri"/>
                        </a:rPr>
                        <a:t>09.05.2017.</a:t>
                      </a:r>
                    </a:p>
                  </a:txBody>
                  <a:tcPr marL="5847" marR="5847" marT="5847" marB="0" anchor="b">
                    <a:lnL>
                      <a:noFill/>
                    </a:lnL>
                    <a:lnR>
                      <a:noFill/>
                    </a:lnR>
                    <a:lnT>
                      <a:noFill/>
                    </a:lnT>
                    <a:lnB>
                      <a:noFill/>
                    </a:lnB>
                  </a:tcPr>
                </a:tc>
                <a:tc>
                  <a:txBody>
                    <a:bodyPr/>
                    <a:lstStyle/>
                    <a:p>
                      <a:pPr algn="ctr" fontAlgn="b"/>
                      <a:r>
                        <a:rPr lang="hr-HR" sz="1000" b="1" i="0" u="none" strike="noStrike">
                          <a:solidFill>
                            <a:srgbClr val="000000"/>
                          </a:solidFill>
                          <a:latin typeface="Calibri"/>
                        </a:rPr>
                        <a:t>80</a:t>
                      </a:r>
                    </a:p>
                  </a:txBody>
                  <a:tcPr marL="5847" marR="5847" marT="5847" marB="0" anchor="b">
                    <a:lnL>
                      <a:noFill/>
                    </a:lnL>
                    <a:lnR>
                      <a:noFill/>
                    </a:lnR>
                    <a:lnT>
                      <a:noFill/>
                    </a:lnT>
                    <a:lnB>
                      <a:noFill/>
                    </a:lnB>
                  </a:tcPr>
                </a:tc>
                <a:tc>
                  <a:txBody>
                    <a:bodyPr/>
                    <a:lstStyle/>
                    <a:p>
                      <a:pPr algn="ctr" fontAlgn="b"/>
                      <a:r>
                        <a:rPr lang="hr-HR" sz="1000" b="1" i="0" u="none" strike="noStrike">
                          <a:solidFill>
                            <a:srgbClr val="000000"/>
                          </a:solidFill>
                          <a:latin typeface="Calibri"/>
                        </a:rPr>
                        <a:t>19.03.2018.</a:t>
                      </a:r>
                    </a:p>
                  </a:txBody>
                  <a:tcPr marL="5847" marR="5847" marT="5847" marB="0" anchor="b">
                    <a:lnL>
                      <a:noFill/>
                    </a:lnL>
                    <a:lnR>
                      <a:noFill/>
                    </a:lnR>
                    <a:lnT>
                      <a:noFill/>
                    </a:lnT>
                    <a:lnB>
                      <a:noFill/>
                    </a:lnB>
                  </a:tcPr>
                </a:tc>
                <a:tc>
                  <a:txBody>
                    <a:bodyPr/>
                    <a:lstStyle/>
                    <a:p>
                      <a:pPr algn="ctr" fontAlgn="b"/>
                      <a:r>
                        <a:rPr lang="hr-HR" sz="1000" b="1" i="0" u="none" strike="noStrike">
                          <a:solidFill>
                            <a:srgbClr val="000000"/>
                          </a:solidFill>
                          <a:latin typeface="Calibri"/>
                        </a:rPr>
                        <a:t>2</a:t>
                      </a:r>
                    </a:p>
                  </a:txBody>
                  <a:tcPr marL="5847" marR="5847" marT="5847" marB="0" anchor="b">
                    <a:lnL>
                      <a:noFill/>
                    </a:lnL>
                    <a:lnR>
                      <a:noFill/>
                    </a:lnR>
                    <a:lnT>
                      <a:noFill/>
                    </a:lnT>
                    <a:lnB>
                      <a:noFill/>
                    </a:lnB>
                  </a:tcPr>
                </a:tc>
                <a:tc>
                  <a:txBody>
                    <a:bodyPr/>
                    <a:lstStyle/>
                    <a:p>
                      <a:pPr algn="ctr" fontAlgn="b"/>
                      <a:r>
                        <a:rPr lang="hr-HR" sz="1000" b="1" i="0" u="none" strike="noStrike">
                          <a:solidFill>
                            <a:srgbClr val="000000"/>
                          </a:solidFill>
                          <a:latin typeface="Calibri"/>
                        </a:rPr>
                        <a:t>2,50</a:t>
                      </a:r>
                    </a:p>
                  </a:txBody>
                  <a:tcPr marL="5847" marR="5847" marT="5847" marB="0" anchor="b">
                    <a:lnL>
                      <a:noFill/>
                    </a:lnL>
                    <a:lnR>
                      <a:noFill/>
                    </a:lnR>
                    <a:lnT>
                      <a:noFill/>
                    </a:lnT>
                    <a:lnB>
                      <a:noFill/>
                    </a:lnB>
                  </a:tcPr>
                </a:tc>
              </a:tr>
              <a:tr h="321471">
                <a:tc>
                  <a:txBody>
                    <a:bodyPr/>
                    <a:lstStyle/>
                    <a:p>
                      <a:pPr algn="ctr" fontAlgn="b"/>
                      <a:r>
                        <a:rPr lang="hr-HR" sz="1000" b="1" i="0" u="none" strike="noStrike">
                          <a:solidFill>
                            <a:srgbClr val="000000"/>
                          </a:solidFill>
                          <a:latin typeface="Calibri"/>
                        </a:rPr>
                        <a:t>2.</a:t>
                      </a:r>
                    </a:p>
                  </a:txBody>
                  <a:tcPr marL="5847" marR="5847" marT="5847" marB="0" anchor="b">
                    <a:lnL>
                      <a:noFill/>
                    </a:lnL>
                    <a:lnR>
                      <a:noFill/>
                    </a:lnR>
                    <a:lnT>
                      <a:noFill/>
                    </a:lnT>
                    <a:lnB>
                      <a:noFill/>
                    </a:lnB>
                  </a:tcPr>
                </a:tc>
                <a:tc>
                  <a:txBody>
                    <a:bodyPr/>
                    <a:lstStyle/>
                    <a:p>
                      <a:pPr algn="l" fontAlgn="b"/>
                      <a:r>
                        <a:rPr lang="hr-HR" sz="1000" b="1" i="0" u="none" strike="noStrike">
                          <a:solidFill>
                            <a:srgbClr val="000000"/>
                          </a:solidFill>
                          <a:latin typeface="Calibri"/>
                        </a:rPr>
                        <a:t>S. v. ´Katherine Havemeyer´</a:t>
                      </a:r>
                    </a:p>
                  </a:txBody>
                  <a:tcPr marL="5847" marR="5847" marT="5847" marB="0" anchor="b">
                    <a:lnL>
                      <a:noFill/>
                    </a:lnL>
                    <a:lnR>
                      <a:noFill/>
                    </a:lnR>
                    <a:lnT>
                      <a:noFill/>
                    </a:lnT>
                    <a:lnB>
                      <a:noFill/>
                    </a:lnB>
                  </a:tcPr>
                </a:tc>
                <a:tc>
                  <a:txBody>
                    <a:bodyPr/>
                    <a:lstStyle/>
                    <a:p>
                      <a:pPr algn="ctr" fontAlgn="b"/>
                      <a:r>
                        <a:rPr lang="hr-HR" sz="1000" b="1" i="0" u="none" strike="noStrike">
                          <a:solidFill>
                            <a:srgbClr val="000000"/>
                          </a:solidFill>
                          <a:latin typeface="Calibri"/>
                        </a:rPr>
                        <a:t>09.05.2017.</a:t>
                      </a:r>
                    </a:p>
                  </a:txBody>
                  <a:tcPr marL="5847" marR="5847" marT="5847" marB="0" anchor="b">
                    <a:lnL>
                      <a:noFill/>
                    </a:lnL>
                    <a:lnR>
                      <a:noFill/>
                    </a:lnR>
                    <a:lnT>
                      <a:noFill/>
                    </a:lnT>
                    <a:lnB>
                      <a:noFill/>
                    </a:lnB>
                  </a:tcPr>
                </a:tc>
                <a:tc>
                  <a:txBody>
                    <a:bodyPr/>
                    <a:lstStyle/>
                    <a:p>
                      <a:pPr algn="ctr" fontAlgn="b"/>
                      <a:r>
                        <a:rPr lang="hr-HR" sz="1000" b="1" i="0" u="none" strike="noStrike">
                          <a:solidFill>
                            <a:srgbClr val="000000"/>
                          </a:solidFill>
                          <a:latin typeface="Calibri"/>
                        </a:rPr>
                        <a:t>18</a:t>
                      </a:r>
                    </a:p>
                  </a:txBody>
                  <a:tcPr marL="5847" marR="5847" marT="5847" marB="0" anchor="b">
                    <a:lnL>
                      <a:noFill/>
                    </a:lnL>
                    <a:lnR>
                      <a:noFill/>
                    </a:lnR>
                    <a:lnT>
                      <a:noFill/>
                    </a:lnT>
                    <a:lnB>
                      <a:noFill/>
                    </a:lnB>
                  </a:tcPr>
                </a:tc>
                <a:tc>
                  <a:txBody>
                    <a:bodyPr/>
                    <a:lstStyle/>
                    <a:p>
                      <a:pPr algn="ctr" fontAlgn="b"/>
                      <a:r>
                        <a:rPr lang="hr-HR" sz="1000" b="1" i="0" u="none" strike="noStrike">
                          <a:solidFill>
                            <a:srgbClr val="000000"/>
                          </a:solidFill>
                          <a:latin typeface="Calibri"/>
                        </a:rPr>
                        <a:t>19.03.2018.</a:t>
                      </a:r>
                    </a:p>
                  </a:txBody>
                  <a:tcPr marL="5847" marR="5847" marT="5847" marB="0" anchor="b">
                    <a:lnL>
                      <a:noFill/>
                    </a:lnL>
                    <a:lnR>
                      <a:noFill/>
                    </a:lnR>
                    <a:lnT>
                      <a:noFill/>
                    </a:lnT>
                    <a:lnB>
                      <a:noFill/>
                    </a:lnB>
                  </a:tcPr>
                </a:tc>
                <a:tc>
                  <a:txBody>
                    <a:bodyPr/>
                    <a:lstStyle/>
                    <a:p>
                      <a:pPr algn="ctr" fontAlgn="b"/>
                      <a:r>
                        <a:rPr lang="hr-HR" sz="1000" b="1" i="0" u="none" strike="noStrike">
                          <a:solidFill>
                            <a:srgbClr val="000000"/>
                          </a:solidFill>
                          <a:latin typeface="Calibri"/>
                        </a:rPr>
                        <a:t>2</a:t>
                      </a:r>
                    </a:p>
                  </a:txBody>
                  <a:tcPr marL="5847" marR="5847" marT="5847" marB="0" anchor="b">
                    <a:lnL>
                      <a:noFill/>
                    </a:lnL>
                    <a:lnR>
                      <a:noFill/>
                    </a:lnR>
                    <a:lnT>
                      <a:noFill/>
                    </a:lnT>
                    <a:lnB>
                      <a:noFill/>
                    </a:lnB>
                  </a:tcPr>
                </a:tc>
                <a:tc>
                  <a:txBody>
                    <a:bodyPr/>
                    <a:lstStyle/>
                    <a:p>
                      <a:pPr algn="ctr" fontAlgn="b"/>
                      <a:r>
                        <a:rPr lang="hr-HR" sz="1000" b="1" i="0" u="none" strike="noStrike">
                          <a:solidFill>
                            <a:srgbClr val="000000"/>
                          </a:solidFill>
                          <a:latin typeface="Calibri"/>
                        </a:rPr>
                        <a:t>11,11</a:t>
                      </a:r>
                    </a:p>
                  </a:txBody>
                  <a:tcPr marL="5847" marR="5847" marT="5847" marB="0" anchor="b">
                    <a:lnL>
                      <a:noFill/>
                    </a:lnL>
                    <a:lnR>
                      <a:noFill/>
                    </a:lnR>
                    <a:lnT>
                      <a:noFill/>
                    </a:lnT>
                    <a:lnB>
                      <a:noFill/>
                    </a:lnB>
                  </a:tcPr>
                </a:tc>
              </a:tr>
              <a:tr h="321471">
                <a:tc>
                  <a:txBody>
                    <a:bodyPr/>
                    <a:lstStyle/>
                    <a:p>
                      <a:pPr algn="ctr" fontAlgn="b"/>
                      <a:r>
                        <a:rPr lang="hr-HR" sz="1000" b="1" i="0" u="none" strike="noStrike" dirty="0">
                          <a:solidFill>
                            <a:srgbClr val="FF0000"/>
                          </a:solidFill>
                          <a:latin typeface="Calibri"/>
                        </a:rPr>
                        <a:t>3.</a:t>
                      </a:r>
                    </a:p>
                  </a:txBody>
                  <a:tcPr marL="5847" marR="5847" marT="5847" marB="0" anchor="b">
                    <a:lnL>
                      <a:noFill/>
                    </a:lnL>
                    <a:lnR>
                      <a:noFill/>
                    </a:lnR>
                    <a:lnT>
                      <a:noFill/>
                    </a:lnT>
                    <a:lnB>
                      <a:noFill/>
                    </a:lnB>
                  </a:tcPr>
                </a:tc>
                <a:tc>
                  <a:txBody>
                    <a:bodyPr/>
                    <a:lstStyle/>
                    <a:p>
                      <a:pPr algn="l" fontAlgn="b"/>
                      <a:r>
                        <a:rPr lang="hr-HR" sz="1000" b="1" i="1" u="none" strike="noStrike" dirty="0" err="1">
                          <a:solidFill>
                            <a:srgbClr val="FF0000"/>
                          </a:solidFill>
                          <a:latin typeface="Calibri"/>
                        </a:rPr>
                        <a:t>Syringa</a:t>
                      </a:r>
                      <a:r>
                        <a:rPr lang="hr-HR" sz="1000" b="1" i="1" u="none" strike="noStrike" dirty="0">
                          <a:solidFill>
                            <a:srgbClr val="FF0000"/>
                          </a:solidFill>
                          <a:latin typeface="Calibri"/>
                        </a:rPr>
                        <a:t> </a:t>
                      </a:r>
                      <a:r>
                        <a:rPr lang="hr-HR" sz="1000" b="1" i="1" u="none" strike="noStrike" dirty="0" err="1">
                          <a:solidFill>
                            <a:srgbClr val="FF0000"/>
                          </a:solidFill>
                          <a:latin typeface="Calibri"/>
                        </a:rPr>
                        <a:t>emodi</a:t>
                      </a:r>
                      <a:endParaRPr lang="hr-HR" sz="1000" b="1" i="1" u="none" strike="noStrike" dirty="0">
                        <a:solidFill>
                          <a:srgbClr val="FF0000"/>
                        </a:solidFill>
                        <a:latin typeface="Calibri"/>
                      </a:endParaRPr>
                    </a:p>
                  </a:txBody>
                  <a:tcPr marL="5847" marR="5847" marT="5847" marB="0" anchor="b">
                    <a:lnL>
                      <a:noFill/>
                    </a:lnL>
                    <a:lnR>
                      <a:noFill/>
                    </a:lnR>
                    <a:lnT>
                      <a:noFill/>
                    </a:lnT>
                    <a:lnB>
                      <a:noFill/>
                    </a:lnB>
                  </a:tcPr>
                </a:tc>
                <a:tc>
                  <a:txBody>
                    <a:bodyPr/>
                    <a:lstStyle/>
                    <a:p>
                      <a:pPr algn="ctr" fontAlgn="b"/>
                      <a:r>
                        <a:rPr lang="hr-HR" sz="1000" b="1" i="0" u="none" strike="noStrike" dirty="0">
                          <a:solidFill>
                            <a:srgbClr val="FF0000"/>
                          </a:solidFill>
                          <a:latin typeface="Calibri"/>
                        </a:rPr>
                        <a:t>09.05.2017.</a:t>
                      </a:r>
                    </a:p>
                  </a:txBody>
                  <a:tcPr marL="5847" marR="5847" marT="5847" marB="0" anchor="b">
                    <a:lnL>
                      <a:noFill/>
                    </a:lnL>
                    <a:lnR>
                      <a:noFill/>
                    </a:lnR>
                    <a:lnT>
                      <a:noFill/>
                    </a:lnT>
                    <a:lnB>
                      <a:noFill/>
                    </a:lnB>
                  </a:tcPr>
                </a:tc>
                <a:tc>
                  <a:txBody>
                    <a:bodyPr/>
                    <a:lstStyle/>
                    <a:p>
                      <a:pPr algn="ctr" fontAlgn="b"/>
                      <a:r>
                        <a:rPr lang="hr-HR" sz="1000" b="1" i="0" u="none" strike="noStrike" dirty="0">
                          <a:solidFill>
                            <a:srgbClr val="FF0000"/>
                          </a:solidFill>
                          <a:latin typeface="Calibri"/>
                        </a:rPr>
                        <a:t>10</a:t>
                      </a:r>
                    </a:p>
                  </a:txBody>
                  <a:tcPr marL="5847" marR="5847" marT="5847" marB="0" anchor="b">
                    <a:lnL>
                      <a:noFill/>
                    </a:lnL>
                    <a:lnR>
                      <a:noFill/>
                    </a:lnR>
                    <a:lnT>
                      <a:noFill/>
                    </a:lnT>
                    <a:lnB>
                      <a:noFill/>
                    </a:lnB>
                  </a:tcPr>
                </a:tc>
                <a:tc>
                  <a:txBody>
                    <a:bodyPr/>
                    <a:lstStyle/>
                    <a:p>
                      <a:pPr algn="ctr" fontAlgn="b"/>
                      <a:r>
                        <a:rPr lang="hr-HR" sz="1000" b="1" i="0" u="none" strike="noStrike" dirty="0">
                          <a:solidFill>
                            <a:srgbClr val="FF0000"/>
                          </a:solidFill>
                          <a:latin typeface="Calibri"/>
                        </a:rPr>
                        <a:t>19.03.2018.</a:t>
                      </a:r>
                    </a:p>
                  </a:txBody>
                  <a:tcPr marL="5847" marR="5847" marT="5847" marB="0" anchor="b">
                    <a:lnL>
                      <a:noFill/>
                    </a:lnL>
                    <a:lnR>
                      <a:noFill/>
                    </a:lnR>
                    <a:lnT>
                      <a:noFill/>
                    </a:lnT>
                    <a:lnB>
                      <a:noFill/>
                    </a:lnB>
                  </a:tcPr>
                </a:tc>
                <a:tc>
                  <a:txBody>
                    <a:bodyPr/>
                    <a:lstStyle/>
                    <a:p>
                      <a:pPr algn="ctr" fontAlgn="b"/>
                      <a:r>
                        <a:rPr lang="hr-HR" sz="1000" b="1" i="0" u="none" strike="noStrike" dirty="0">
                          <a:solidFill>
                            <a:srgbClr val="FF0000"/>
                          </a:solidFill>
                          <a:latin typeface="Calibri"/>
                        </a:rPr>
                        <a:t>0</a:t>
                      </a:r>
                    </a:p>
                  </a:txBody>
                  <a:tcPr marL="5847" marR="5847" marT="5847" marB="0" anchor="b">
                    <a:lnL>
                      <a:noFill/>
                    </a:lnL>
                    <a:lnR>
                      <a:noFill/>
                    </a:lnR>
                    <a:lnT>
                      <a:noFill/>
                    </a:lnT>
                    <a:lnB>
                      <a:noFill/>
                    </a:lnB>
                  </a:tcPr>
                </a:tc>
                <a:tc>
                  <a:txBody>
                    <a:bodyPr/>
                    <a:lstStyle/>
                    <a:p>
                      <a:pPr algn="ctr" fontAlgn="b"/>
                      <a:r>
                        <a:rPr lang="hr-HR" sz="1000" b="1" i="0" u="none" strike="noStrike" dirty="0">
                          <a:solidFill>
                            <a:srgbClr val="FF0000"/>
                          </a:solidFill>
                          <a:latin typeface="Calibri"/>
                        </a:rPr>
                        <a:t>0,00</a:t>
                      </a:r>
                    </a:p>
                  </a:txBody>
                  <a:tcPr marL="5847" marR="5847" marT="5847" marB="0" anchor="b">
                    <a:lnL>
                      <a:noFill/>
                    </a:lnL>
                    <a:lnR>
                      <a:noFill/>
                    </a:lnR>
                    <a:lnT>
                      <a:noFill/>
                    </a:lnT>
                    <a:lnB>
                      <a:noFill/>
                    </a:lnB>
                  </a:tcPr>
                </a:tc>
              </a:tr>
              <a:tr h="321471">
                <a:tc>
                  <a:txBody>
                    <a:bodyPr/>
                    <a:lstStyle/>
                    <a:p>
                      <a:pPr algn="ctr" fontAlgn="b"/>
                      <a:r>
                        <a:rPr lang="hr-HR" sz="1000" b="1" i="0" u="none" strike="noStrike">
                          <a:solidFill>
                            <a:srgbClr val="000000"/>
                          </a:solidFill>
                          <a:latin typeface="Calibri"/>
                        </a:rPr>
                        <a:t>4.</a:t>
                      </a:r>
                    </a:p>
                  </a:txBody>
                  <a:tcPr marL="5847" marR="5847" marT="5847" marB="0" anchor="b">
                    <a:lnL>
                      <a:noFill/>
                    </a:lnL>
                    <a:lnR>
                      <a:noFill/>
                    </a:lnR>
                    <a:lnT>
                      <a:noFill/>
                    </a:lnT>
                    <a:lnB>
                      <a:noFill/>
                    </a:lnB>
                  </a:tcPr>
                </a:tc>
                <a:tc>
                  <a:txBody>
                    <a:bodyPr/>
                    <a:lstStyle/>
                    <a:p>
                      <a:pPr algn="l" fontAlgn="b"/>
                      <a:r>
                        <a:rPr lang="hr-HR" sz="1000" b="1" i="0" u="none" strike="noStrike">
                          <a:solidFill>
                            <a:srgbClr val="000000"/>
                          </a:solidFill>
                          <a:latin typeface="Calibri"/>
                        </a:rPr>
                        <a:t>S. v. ´Nadezhda´</a:t>
                      </a:r>
                    </a:p>
                  </a:txBody>
                  <a:tcPr marL="5847" marR="5847" marT="5847" marB="0" anchor="b">
                    <a:lnL>
                      <a:noFill/>
                    </a:lnL>
                    <a:lnR>
                      <a:noFill/>
                    </a:lnR>
                    <a:lnT>
                      <a:noFill/>
                    </a:lnT>
                    <a:lnB>
                      <a:noFill/>
                    </a:lnB>
                  </a:tcPr>
                </a:tc>
                <a:tc>
                  <a:txBody>
                    <a:bodyPr/>
                    <a:lstStyle/>
                    <a:p>
                      <a:pPr algn="ctr" fontAlgn="b"/>
                      <a:r>
                        <a:rPr lang="hr-HR" sz="1000" b="1" i="0" u="none" strike="noStrike">
                          <a:solidFill>
                            <a:srgbClr val="000000"/>
                          </a:solidFill>
                          <a:latin typeface="Calibri"/>
                        </a:rPr>
                        <a:t>16.05.2017.</a:t>
                      </a:r>
                    </a:p>
                  </a:txBody>
                  <a:tcPr marL="5847" marR="5847" marT="5847" marB="0" anchor="b">
                    <a:lnL>
                      <a:noFill/>
                    </a:lnL>
                    <a:lnR>
                      <a:noFill/>
                    </a:lnR>
                    <a:lnT>
                      <a:noFill/>
                    </a:lnT>
                    <a:lnB>
                      <a:noFill/>
                    </a:lnB>
                  </a:tcPr>
                </a:tc>
                <a:tc>
                  <a:txBody>
                    <a:bodyPr/>
                    <a:lstStyle/>
                    <a:p>
                      <a:pPr algn="ctr" fontAlgn="b"/>
                      <a:r>
                        <a:rPr lang="hr-HR" sz="1000" b="1" i="0" u="none" strike="noStrike">
                          <a:solidFill>
                            <a:srgbClr val="000000"/>
                          </a:solidFill>
                          <a:latin typeface="Calibri"/>
                        </a:rPr>
                        <a:t>28</a:t>
                      </a:r>
                    </a:p>
                  </a:txBody>
                  <a:tcPr marL="5847" marR="5847" marT="5847" marB="0" anchor="b">
                    <a:lnL>
                      <a:noFill/>
                    </a:lnL>
                    <a:lnR>
                      <a:noFill/>
                    </a:lnR>
                    <a:lnT>
                      <a:noFill/>
                    </a:lnT>
                    <a:lnB>
                      <a:noFill/>
                    </a:lnB>
                  </a:tcPr>
                </a:tc>
                <a:tc>
                  <a:txBody>
                    <a:bodyPr/>
                    <a:lstStyle/>
                    <a:p>
                      <a:pPr algn="ctr" fontAlgn="b"/>
                      <a:r>
                        <a:rPr lang="hr-HR" sz="1000" b="1" i="0" u="none" strike="noStrike">
                          <a:solidFill>
                            <a:srgbClr val="000000"/>
                          </a:solidFill>
                          <a:latin typeface="Calibri"/>
                        </a:rPr>
                        <a:t>19.03.2018.</a:t>
                      </a:r>
                    </a:p>
                  </a:txBody>
                  <a:tcPr marL="5847" marR="5847" marT="5847" marB="0" anchor="b">
                    <a:lnL>
                      <a:noFill/>
                    </a:lnL>
                    <a:lnR>
                      <a:noFill/>
                    </a:lnR>
                    <a:lnT>
                      <a:noFill/>
                    </a:lnT>
                    <a:lnB>
                      <a:noFill/>
                    </a:lnB>
                  </a:tcPr>
                </a:tc>
                <a:tc>
                  <a:txBody>
                    <a:bodyPr/>
                    <a:lstStyle/>
                    <a:p>
                      <a:pPr algn="ctr" fontAlgn="b"/>
                      <a:r>
                        <a:rPr lang="hr-HR" sz="1000" b="1" i="0" u="none" strike="noStrike">
                          <a:solidFill>
                            <a:srgbClr val="000000"/>
                          </a:solidFill>
                          <a:latin typeface="Calibri"/>
                        </a:rPr>
                        <a:t>2</a:t>
                      </a:r>
                    </a:p>
                  </a:txBody>
                  <a:tcPr marL="5847" marR="5847" marT="5847" marB="0" anchor="b">
                    <a:lnL>
                      <a:noFill/>
                    </a:lnL>
                    <a:lnR>
                      <a:noFill/>
                    </a:lnR>
                    <a:lnT>
                      <a:noFill/>
                    </a:lnT>
                    <a:lnB>
                      <a:noFill/>
                    </a:lnB>
                  </a:tcPr>
                </a:tc>
                <a:tc>
                  <a:txBody>
                    <a:bodyPr/>
                    <a:lstStyle/>
                    <a:p>
                      <a:pPr algn="ctr" fontAlgn="b"/>
                      <a:r>
                        <a:rPr lang="hr-HR" sz="1000" b="1" i="0" u="none" strike="noStrike" dirty="0">
                          <a:solidFill>
                            <a:srgbClr val="000000"/>
                          </a:solidFill>
                          <a:latin typeface="Calibri"/>
                        </a:rPr>
                        <a:t>7,14</a:t>
                      </a:r>
                    </a:p>
                  </a:txBody>
                  <a:tcPr marL="5847" marR="5847" marT="5847" marB="0" anchor="b">
                    <a:lnL>
                      <a:noFill/>
                    </a:lnL>
                    <a:lnR>
                      <a:noFill/>
                    </a:lnR>
                    <a:lnT>
                      <a:noFill/>
                    </a:lnT>
                    <a:lnB>
                      <a:noFill/>
                    </a:lnB>
                  </a:tcPr>
                </a:tc>
              </a:tr>
              <a:tr h="321471">
                <a:tc>
                  <a:txBody>
                    <a:bodyPr/>
                    <a:lstStyle/>
                    <a:p>
                      <a:pPr algn="ctr" fontAlgn="b"/>
                      <a:r>
                        <a:rPr lang="hr-HR" sz="1000" b="1" i="0" u="none" strike="noStrike">
                          <a:solidFill>
                            <a:srgbClr val="000000"/>
                          </a:solidFill>
                          <a:latin typeface="Calibri"/>
                        </a:rPr>
                        <a:t>5.</a:t>
                      </a:r>
                    </a:p>
                  </a:txBody>
                  <a:tcPr marL="5847" marR="5847" marT="5847" marB="0" anchor="b">
                    <a:lnL>
                      <a:noFill/>
                    </a:lnL>
                    <a:lnR>
                      <a:noFill/>
                    </a:lnR>
                    <a:lnT>
                      <a:noFill/>
                    </a:lnT>
                    <a:lnB>
                      <a:noFill/>
                    </a:lnB>
                  </a:tcPr>
                </a:tc>
                <a:tc>
                  <a:txBody>
                    <a:bodyPr/>
                    <a:lstStyle/>
                    <a:p>
                      <a:pPr algn="l" fontAlgn="b"/>
                      <a:r>
                        <a:rPr lang="hr-HR" sz="1000" b="1" i="0" u="none" strike="noStrike">
                          <a:solidFill>
                            <a:srgbClr val="000000"/>
                          </a:solidFill>
                          <a:latin typeface="Calibri"/>
                        </a:rPr>
                        <a:t>S. v. ´Madame Lemoine´</a:t>
                      </a:r>
                    </a:p>
                  </a:txBody>
                  <a:tcPr marL="5847" marR="5847" marT="5847" marB="0" anchor="b">
                    <a:lnL>
                      <a:noFill/>
                    </a:lnL>
                    <a:lnR>
                      <a:noFill/>
                    </a:lnR>
                    <a:lnT>
                      <a:noFill/>
                    </a:lnT>
                    <a:lnB>
                      <a:noFill/>
                    </a:lnB>
                  </a:tcPr>
                </a:tc>
                <a:tc>
                  <a:txBody>
                    <a:bodyPr/>
                    <a:lstStyle/>
                    <a:p>
                      <a:pPr algn="ctr" fontAlgn="b"/>
                      <a:r>
                        <a:rPr lang="hr-HR" sz="1000" b="1" i="0" u="none" strike="noStrike">
                          <a:solidFill>
                            <a:srgbClr val="000000"/>
                          </a:solidFill>
                          <a:latin typeface="Calibri"/>
                        </a:rPr>
                        <a:t>16.05.2017.</a:t>
                      </a:r>
                    </a:p>
                  </a:txBody>
                  <a:tcPr marL="5847" marR="5847" marT="5847" marB="0" anchor="b">
                    <a:lnL>
                      <a:noFill/>
                    </a:lnL>
                    <a:lnR>
                      <a:noFill/>
                    </a:lnR>
                    <a:lnT>
                      <a:noFill/>
                    </a:lnT>
                    <a:lnB>
                      <a:noFill/>
                    </a:lnB>
                  </a:tcPr>
                </a:tc>
                <a:tc>
                  <a:txBody>
                    <a:bodyPr/>
                    <a:lstStyle/>
                    <a:p>
                      <a:pPr algn="ctr" fontAlgn="b"/>
                      <a:r>
                        <a:rPr lang="hr-HR" sz="1000" b="1" i="0" u="none" strike="noStrike">
                          <a:solidFill>
                            <a:srgbClr val="000000"/>
                          </a:solidFill>
                          <a:latin typeface="Calibri"/>
                        </a:rPr>
                        <a:t>16</a:t>
                      </a:r>
                    </a:p>
                  </a:txBody>
                  <a:tcPr marL="5847" marR="5847" marT="5847" marB="0" anchor="b">
                    <a:lnL>
                      <a:noFill/>
                    </a:lnL>
                    <a:lnR>
                      <a:noFill/>
                    </a:lnR>
                    <a:lnT>
                      <a:noFill/>
                    </a:lnT>
                    <a:lnB>
                      <a:noFill/>
                    </a:lnB>
                  </a:tcPr>
                </a:tc>
                <a:tc>
                  <a:txBody>
                    <a:bodyPr/>
                    <a:lstStyle/>
                    <a:p>
                      <a:pPr algn="ctr" fontAlgn="b"/>
                      <a:r>
                        <a:rPr lang="hr-HR" sz="1000" b="1" i="0" u="none" strike="noStrike">
                          <a:solidFill>
                            <a:srgbClr val="000000"/>
                          </a:solidFill>
                          <a:latin typeface="Calibri"/>
                        </a:rPr>
                        <a:t>19.03.2018.</a:t>
                      </a:r>
                    </a:p>
                  </a:txBody>
                  <a:tcPr marL="5847" marR="5847" marT="5847" marB="0" anchor="b">
                    <a:lnL>
                      <a:noFill/>
                    </a:lnL>
                    <a:lnR>
                      <a:noFill/>
                    </a:lnR>
                    <a:lnT>
                      <a:noFill/>
                    </a:lnT>
                    <a:lnB>
                      <a:noFill/>
                    </a:lnB>
                  </a:tcPr>
                </a:tc>
                <a:tc>
                  <a:txBody>
                    <a:bodyPr/>
                    <a:lstStyle/>
                    <a:p>
                      <a:pPr algn="ctr" fontAlgn="b"/>
                      <a:r>
                        <a:rPr lang="hr-HR" sz="1000" b="1" i="0" u="none" strike="noStrike">
                          <a:solidFill>
                            <a:srgbClr val="000000"/>
                          </a:solidFill>
                          <a:latin typeface="Calibri"/>
                        </a:rPr>
                        <a:t>4</a:t>
                      </a:r>
                    </a:p>
                  </a:txBody>
                  <a:tcPr marL="5847" marR="5847" marT="5847" marB="0" anchor="b">
                    <a:lnL>
                      <a:noFill/>
                    </a:lnL>
                    <a:lnR>
                      <a:noFill/>
                    </a:lnR>
                    <a:lnT>
                      <a:noFill/>
                    </a:lnT>
                    <a:lnB>
                      <a:noFill/>
                    </a:lnB>
                  </a:tcPr>
                </a:tc>
                <a:tc>
                  <a:txBody>
                    <a:bodyPr/>
                    <a:lstStyle/>
                    <a:p>
                      <a:pPr algn="ctr" fontAlgn="b"/>
                      <a:r>
                        <a:rPr lang="hr-HR" sz="1000" b="1" i="0" u="none" strike="noStrike">
                          <a:solidFill>
                            <a:srgbClr val="000000"/>
                          </a:solidFill>
                          <a:latin typeface="Calibri"/>
                        </a:rPr>
                        <a:t>25,00</a:t>
                      </a:r>
                    </a:p>
                  </a:txBody>
                  <a:tcPr marL="5847" marR="5847" marT="5847" marB="0" anchor="b">
                    <a:lnL>
                      <a:noFill/>
                    </a:lnL>
                    <a:lnR>
                      <a:noFill/>
                    </a:lnR>
                    <a:lnT>
                      <a:noFill/>
                    </a:lnT>
                    <a:lnB>
                      <a:noFill/>
                    </a:lnB>
                  </a:tcPr>
                </a:tc>
              </a:tr>
              <a:tr h="321471">
                <a:tc>
                  <a:txBody>
                    <a:bodyPr/>
                    <a:lstStyle/>
                    <a:p>
                      <a:pPr algn="ctr" fontAlgn="b"/>
                      <a:r>
                        <a:rPr lang="hr-HR" sz="1000" b="1" i="0" u="none" strike="noStrike" dirty="0">
                          <a:solidFill>
                            <a:srgbClr val="FF0000"/>
                          </a:solidFill>
                          <a:latin typeface="Calibri"/>
                        </a:rPr>
                        <a:t>6.</a:t>
                      </a:r>
                    </a:p>
                  </a:txBody>
                  <a:tcPr marL="5847" marR="5847" marT="5847" marB="0" anchor="b">
                    <a:lnL>
                      <a:noFill/>
                    </a:lnL>
                    <a:lnR>
                      <a:noFill/>
                    </a:lnR>
                    <a:lnT>
                      <a:noFill/>
                    </a:lnT>
                    <a:lnB>
                      <a:noFill/>
                    </a:lnB>
                  </a:tcPr>
                </a:tc>
                <a:tc>
                  <a:txBody>
                    <a:bodyPr/>
                    <a:lstStyle/>
                    <a:p>
                      <a:pPr algn="l" fontAlgn="b"/>
                      <a:r>
                        <a:rPr lang="hr-HR" sz="1000" b="1" i="0" u="none" strike="noStrike" dirty="0">
                          <a:solidFill>
                            <a:srgbClr val="FF0000"/>
                          </a:solidFill>
                          <a:latin typeface="Calibri"/>
                        </a:rPr>
                        <a:t>S. v. ´</a:t>
                      </a:r>
                      <a:r>
                        <a:rPr lang="hr-HR" sz="1000" b="1" i="0" u="none" strike="noStrike" dirty="0" err="1">
                          <a:solidFill>
                            <a:srgbClr val="FF0000"/>
                          </a:solidFill>
                          <a:latin typeface="Calibri"/>
                        </a:rPr>
                        <a:t>Krasavitsa</a:t>
                      </a:r>
                      <a:r>
                        <a:rPr lang="hr-HR" sz="1000" b="1" i="0" u="none" strike="noStrike" dirty="0">
                          <a:solidFill>
                            <a:srgbClr val="FF0000"/>
                          </a:solidFill>
                          <a:latin typeface="Calibri"/>
                        </a:rPr>
                        <a:t> </a:t>
                      </a:r>
                      <a:r>
                        <a:rPr lang="hr-HR" sz="1000" b="1" i="0" u="none" strike="noStrike" dirty="0" err="1">
                          <a:solidFill>
                            <a:srgbClr val="FF0000"/>
                          </a:solidFill>
                          <a:latin typeface="Calibri"/>
                        </a:rPr>
                        <a:t>Moskvy</a:t>
                      </a:r>
                      <a:r>
                        <a:rPr lang="hr-HR" sz="1000" b="1" i="0" u="none" strike="noStrike" dirty="0">
                          <a:solidFill>
                            <a:srgbClr val="FF0000"/>
                          </a:solidFill>
                          <a:latin typeface="Calibri"/>
                        </a:rPr>
                        <a:t>´</a:t>
                      </a:r>
                    </a:p>
                  </a:txBody>
                  <a:tcPr marL="5847" marR="5847" marT="5847" marB="0" anchor="b">
                    <a:lnL>
                      <a:noFill/>
                    </a:lnL>
                    <a:lnR>
                      <a:noFill/>
                    </a:lnR>
                    <a:lnT>
                      <a:noFill/>
                    </a:lnT>
                    <a:lnB>
                      <a:noFill/>
                    </a:lnB>
                  </a:tcPr>
                </a:tc>
                <a:tc>
                  <a:txBody>
                    <a:bodyPr/>
                    <a:lstStyle/>
                    <a:p>
                      <a:pPr algn="ctr" fontAlgn="b"/>
                      <a:r>
                        <a:rPr lang="hr-HR" sz="1000" b="1" i="0" u="none" strike="noStrike">
                          <a:solidFill>
                            <a:srgbClr val="FF0000"/>
                          </a:solidFill>
                          <a:latin typeface="Calibri"/>
                        </a:rPr>
                        <a:t>16.05.2017.</a:t>
                      </a:r>
                    </a:p>
                  </a:txBody>
                  <a:tcPr marL="5847" marR="5847" marT="5847" marB="0" anchor="b">
                    <a:lnL>
                      <a:noFill/>
                    </a:lnL>
                    <a:lnR>
                      <a:noFill/>
                    </a:lnR>
                    <a:lnT>
                      <a:noFill/>
                    </a:lnT>
                    <a:lnB>
                      <a:noFill/>
                    </a:lnB>
                  </a:tcPr>
                </a:tc>
                <a:tc>
                  <a:txBody>
                    <a:bodyPr/>
                    <a:lstStyle/>
                    <a:p>
                      <a:pPr algn="ctr" fontAlgn="b"/>
                      <a:r>
                        <a:rPr lang="hr-HR" sz="1000" b="1" i="0" u="none" strike="noStrike">
                          <a:solidFill>
                            <a:srgbClr val="FF0000"/>
                          </a:solidFill>
                          <a:latin typeface="Calibri"/>
                        </a:rPr>
                        <a:t>7</a:t>
                      </a:r>
                    </a:p>
                  </a:txBody>
                  <a:tcPr marL="5847" marR="5847" marT="5847" marB="0" anchor="b">
                    <a:lnL>
                      <a:noFill/>
                    </a:lnL>
                    <a:lnR>
                      <a:noFill/>
                    </a:lnR>
                    <a:lnT>
                      <a:noFill/>
                    </a:lnT>
                    <a:lnB>
                      <a:noFill/>
                    </a:lnB>
                  </a:tcPr>
                </a:tc>
                <a:tc>
                  <a:txBody>
                    <a:bodyPr/>
                    <a:lstStyle/>
                    <a:p>
                      <a:pPr algn="ctr" fontAlgn="b"/>
                      <a:r>
                        <a:rPr lang="hr-HR" sz="1000" b="1" i="0" u="none" strike="noStrike" dirty="0">
                          <a:solidFill>
                            <a:srgbClr val="FF0000"/>
                          </a:solidFill>
                          <a:latin typeface="Calibri"/>
                        </a:rPr>
                        <a:t>19.03.2018.</a:t>
                      </a:r>
                    </a:p>
                  </a:txBody>
                  <a:tcPr marL="5847" marR="5847" marT="5847" marB="0" anchor="b">
                    <a:lnL>
                      <a:noFill/>
                    </a:lnL>
                    <a:lnR>
                      <a:noFill/>
                    </a:lnR>
                    <a:lnT>
                      <a:noFill/>
                    </a:lnT>
                    <a:lnB>
                      <a:noFill/>
                    </a:lnB>
                  </a:tcPr>
                </a:tc>
                <a:tc>
                  <a:txBody>
                    <a:bodyPr/>
                    <a:lstStyle/>
                    <a:p>
                      <a:pPr algn="ctr" fontAlgn="b"/>
                      <a:r>
                        <a:rPr lang="hr-HR" sz="1000" b="1" i="0" u="none" strike="noStrike">
                          <a:solidFill>
                            <a:srgbClr val="FF0000"/>
                          </a:solidFill>
                          <a:latin typeface="Calibri"/>
                        </a:rPr>
                        <a:t>0</a:t>
                      </a:r>
                    </a:p>
                  </a:txBody>
                  <a:tcPr marL="5847" marR="5847" marT="5847" marB="0" anchor="b">
                    <a:lnL>
                      <a:noFill/>
                    </a:lnL>
                    <a:lnR>
                      <a:noFill/>
                    </a:lnR>
                    <a:lnT>
                      <a:noFill/>
                    </a:lnT>
                    <a:lnB>
                      <a:noFill/>
                    </a:lnB>
                  </a:tcPr>
                </a:tc>
                <a:tc>
                  <a:txBody>
                    <a:bodyPr/>
                    <a:lstStyle/>
                    <a:p>
                      <a:pPr algn="ctr" fontAlgn="b"/>
                      <a:r>
                        <a:rPr lang="hr-HR" sz="1000" b="1" i="0" u="none" strike="noStrike" dirty="0">
                          <a:solidFill>
                            <a:srgbClr val="FF0000"/>
                          </a:solidFill>
                          <a:latin typeface="Calibri"/>
                        </a:rPr>
                        <a:t>0,00</a:t>
                      </a:r>
                    </a:p>
                  </a:txBody>
                  <a:tcPr marL="5847" marR="5847" marT="5847" marB="0" anchor="b">
                    <a:lnL>
                      <a:noFill/>
                    </a:lnL>
                    <a:lnR>
                      <a:noFill/>
                    </a:lnR>
                    <a:lnT>
                      <a:noFill/>
                    </a:lnT>
                    <a:lnB>
                      <a:noFill/>
                    </a:lnB>
                  </a:tcPr>
                </a:tc>
              </a:tr>
              <a:tr h="321471">
                <a:tc>
                  <a:txBody>
                    <a:bodyPr/>
                    <a:lstStyle/>
                    <a:p>
                      <a:pPr algn="ctr" fontAlgn="b"/>
                      <a:r>
                        <a:rPr lang="hr-HR" sz="1000" b="1" i="0" u="none" strike="noStrike">
                          <a:solidFill>
                            <a:srgbClr val="000000"/>
                          </a:solidFill>
                          <a:latin typeface="Calibri"/>
                        </a:rPr>
                        <a:t>7.</a:t>
                      </a:r>
                    </a:p>
                  </a:txBody>
                  <a:tcPr marL="5847" marR="5847" marT="5847" marB="0" anchor="b">
                    <a:lnL>
                      <a:noFill/>
                    </a:lnL>
                    <a:lnR>
                      <a:noFill/>
                    </a:lnR>
                    <a:lnT>
                      <a:noFill/>
                    </a:lnT>
                    <a:lnB>
                      <a:noFill/>
                    </a:lnB>
                  </a:tcPr>
                </a:tc>
                <a:tc>
                  <a:txBody>
                    <a:bodyPr/>
                    <a:lstStyle/>
                    <a:p>
                      <a:pPr algn="l" fontAlgn="b"/>
                      <a:r>
                        <a:rPr lang="hr-HR" sz="1000" b="1" i="0" u="none" strike="noStrike" dirty="0">
                          <a:solidFill>
                            <a:srgbClr val="000000"/>
                          </a:solidFill>
                          <a:latin typeface="Calibri"/>
                        </a:rPr>
                        <a:t>S. x </a:t>
                      </a:r>
                      <a:r>
                        <a:rPr lang="hr-HR" sz="1000" b="1" i="0" u="none" strike="noStrike" dirty="0" err="1">
                          <a:solidFill>
                            <a:srgbClr val="000000"/>
                          </a:solidFill>
                          <a:latin typeface="Calibri"/>
                        </a:rPr>
                        <a:t>hyacinthiflora</a:t>
                      </a:r>
                      <a:r>
                        <a:rPr lang="hr-HR" sz="1000" b="1" i="0" u="none" strike="noStrike" dirty="0">
                          <a:solidFill>
                            <a:srgbClr val="000000"/>
                          </a:solidFill>
                          <a:latin typeface="Calibri"/>
                        </a:rPr>
                        <a:t>  ´</a:t>
                      </a:r>
                      <a:r>
                        <a:rPr lang="hr-HR" sz="1000" b="1" i="0" u="none" strike="noStrike" dirty="0" err="1">
                          <a:solidFill>
                            <a:srgbClr val="000000"/>
                          </a:solidFill>
                          <a:latin typeface="Calibri"/>
                        </a:rPr>
                        <a:t>Maiden</a:t>
                      </a:r>
                      <a:r>
                        <a:rPr lang="hr-HR" sz="1000" b="1" i="0" u="none" strike="noStrike" dirty="0">
                          <a:solidFill>
                            <a:srgbClr val="000000"/>
                          </a:solidFill>
                          <a:latin typeface="Calibri"/>
                        </a:rPr>
                        <a:t>´s </a:t>
                      </a:r>
                      <a:r>
                        <a:rPr lang="hr-HR" sz="1000" b="1" i="0" u="none" strike="noStrike" dirty="0" err="1">
                          <a:solidFill>
                            <a:srgbClr val="000000"/>
                          </a:solidFill>
                          <a:latin typeface="Calibri"/>
                        </a:rPr>
                        <a:t>Blush</a:t>
                      </a:r>
                      <a:r>
                        <a:rPr lang="hr-HR" sz="1000" b="1" i="0" u="none" strike="noStrike" dirty="0">
                          <a:solidFill>
                            <a:srgbClr val="000000"/>
                          </a:solidFill>
                          <a:latin typeface="Calibri"/>
                        </a:rPr>
                        <a:t>´</a:t>
                      </a:r>
                    </a:p>
                  </a:txBody>
                  <a:tcPr marL="5847" marR="5847" marT="5847" marB="0" anchor="b">
                    <a:lnL>
                      <a:noFill/>
                    </a:lnL>
                    <a:lnR>
                      <a:noFill/>
                    </a:lnR>
                    <a:lnT>
                      <a:noFill/>
                    </a:lnT>
                    <a:lnB>
                      <a:noFill/>
                    </a:lnB>
                  </a:tcPr>
                </a:tc>
                <a:tc>
                  <a:txBody>
                    <a:bodyPr/>
                    <a:lstStyle/>
                    <a:p>
                      <a:pPr algn="ctr" fontAlgn="b"/>
                      <a:r>
                        <a:rPr lang="hr-HR" sz="1000" b="1" i="0" u="none" strike="noStrike" dirty="0">
                          <a:solidFill>
                            <a:srgbClr val="000000"/>
                          </a:solidFill>
                          <a:latin typeface="Calibri"/>
                        </a:rPr>
                        <a:t>16.05.2017.</a:t>
                      </a:r>
                    </a:p>
                  </a:txBody>
                  <a:tcPr marL="5847" marR="5847" marT="5847" marB="0" anchor="b">
                    <a:lnL>
                      <a:noFill/>
                    </a:lnL>
                    <a:lnR>
                      <a:noFill/>
                    </a:lnR>
                    <a:lnT>
                      <a:noFill/>
                    </a:lnT>
                    <a:lnB>
                      <a:noFill/>
                    </a:lnB>
                  </a:tcPr>
                </a:tc>
                <a:tc>
                  <a:txBody>
                    <a:bodyPr/>
                    <a:lstStyle/>
                    <a:p>
                      <a:pPr algn="ctr" fontAlgn="b"/>
                      <a:r>
                        <a:rPr lang="hr-HR" sz="1000" b="1" i="0" u="none" strike="noStrike" dirty="0">
                          <a:solidFill>
                            <a:srgbClr val="000000"/>
                          </a:solidFill>
                          <a:latin typeface="Calibri"/>
                        </a:rPr>
                        <a:t>39</a:t>
                      </a:r>
                    </a:p>
                  </a:txBody>
                  <a:tcPr marL="5847" marR="5847" marT="5847" marB="0" anchor="b">
                    <a:lnL>
                      <a:noFill/>
                    </a:lnL>
                    <a:lnR>
                      <a:noFill/>
                    </a:lnR>
                    <a:lnT>
                      <a:noFill/>
                    </a:lnT>
                    <a:lnB>
                      <a:noFill/>
                    </a:lnB>
                  </a:tcPr>
                </a:tc>
                <a:tc>
                  <a:txBody>
                    <a:bodyPr/>
                    <a:lstStyle/>
                    <a:p>
                      <a:pPr algn="ctr" fontAlgn="b"/>
                      <a:r>
                        <a:rPr lang="hr-HR" sz="1000" b="1" i="0" u="none" strike="noStrike" dirty="0">
                          <a:solidFill>
                            <a:srgbClr val="000000"/>
                          </a:solidFill>
                          <a:latin typeface="Calibri"/>
                        </a:rPr>
                        <a:t>19.03.2018.</a:t>
                      </a:r>
                    </a:p>
                  </a:txBody>
                  <a:tcPr marL="5847" marR="5847" marT="5847" marB="0" anchor="b">
                    <a:lnL>
                      <a:noFill/>
                    </a:lnL>
                    <a:lnR>
                      <a:noFill/>
                    </a:lnR>
                    <a:lnT>
                      <a:noFill/>
                    </a:lnT>
                    <a:lnB>
                      <a:noFill/>
                    </a:lnB>
                  </a:tcPr>
                </a:tc>
                <a:tc>
                  <a:txBody>
                    <a:bodyPr/>
                    <a:lstStyle/>
                    <a:p>
                      <a:pPr algn="ctr" fontAlgn="b"/>
                      <a:r>
                        <a:rPr lang="hr-HR" sz="1000" b="1" i="0" u="none" strike="noStrike" dirty="0">
                          <a:solidFill>
                            <a:srgbClr val="000000"/>
                          </a:solidFill>
                          <a:latin typeface="Calibri"/>
                        </a:rPr>
                        <a:t>6</a:t>
                      </a:r>
                    </a:p>
                  </a:txBody>
                  <a:tcPr marL="5847" marR="5847" marT="5847" marB="0" anchor="b">
                    <a:lnL>
                      <a:noFill/>
                    </a:lnL>
                    <a:lnR>
                      <a:noFill/>
                    </a:lnR>
                    <a:lnT>
                      <a:noFill/>
                    </a:lnT>
                    <a:lnB>
                      <a:noFill/>
                    </a:lnB>
                  </a:tcPr>
                </a:tc>
                <a:tc>
                  <a:txBody>
                    <a:bodyPr/>
                    <a:lstStyle/>
                    <a:p>
                      <a:pPr algn="ctr" fontAlgn="b"/>
                      <a:r>
                        <a:rPr lang="hr-HR" sz="1000" b="1" i="0" u="none" strike="noStrike" dirty="0">
                          <a:solidFill>
                            <a:srgbClr val="000000"/>
                          </a:solidFill>
                          <a:latin typeface="Calibri"/>
                        </a:rPr>
                        <a:t>15,38</a:t>
                      </a:r>
                    </a:p>
                  </a:txBody>
                  <a:tcPr marL="5847" marR="5847" marT="5847" marB="0" anchor="b">
                    <a:lnL>
                      <a:noFill/>
                    </a:lnL>
                    <a:lnR>
                      <a:noFill/>
                    </a:lnR>
                    <a:lnT>
                      <a:noFill/>
                    </a:lnT>
                    <a:lnB>
                      <a:noFill/>
                    </a:lnB>
                  </a:tcPr>
                </a:tc>
              </a:tr>
              <a:tr h="321471">
                <a:tc>
                  <a:txBody>
                    <a:bodyPr/>
                    <a:lstStyle/>
                    <a:p>
                      <a:pPr algn="ctr" fontAlgn="b"/>
                      <a:r>
                        <a:rPr lang="hr-HR" sz="1000" b="1" i="0" u="none" strike="noStrike">
                          <a:solidFill>
                            <a:srgbClr val="000000"/>
                          </a:solidFill>
                          <a:latin typeface="Calibri"/>
                        </a:rPr>
                        <a:t>8.</a:t>
                      </a:r>
                    </a:p>
                  </a:txBody>
                  <a:tcPr marL="5847" marR="5847" marT="5847" marB="0" anchor="b">
                    <a:lnL>
                      <a:noFill/>
                    </a:lnL>
                    <a:lnR>
                      <a:noFill/>
                    </a:lnR>
                    <a:lnT>
                      <a:noFill/>
                    </a:lnT>
                    <a:lnB>
                      <a:noFill/>
                    </a:lnB>
                  </a:tcPr>
                </a:tc>
                <a:tc>
                  <a:txBody>
                    <a:bodyPr/>
                    <a:lstStyle/>
                    <a:p>
                      <a:pPr algn="l" fontAlgn="b"/>
                      <a:r>
                        <a:rPr lang="hr-HR" sz="1000" b="1" i="0" u="none" strike="noStrike">
                          <a:solidFill>
                            <a:srgbClr val="000000"/>
                          </a:solidFill>
                          <a:latin typeface="Calibri"/>
                        </a:rPr>
                        <a:t>S. x hyacinthiflora  ´Ester Staley´</a:t>
                      </a:r>
                    </a:p>
                  </a:txBody>
                  <a:tcPr marL="5847" marR="5847" marT="5847" marB="0" anchor="b">
                    <a:lnL>
                      <a:noFill/>
                    </a:lnL>
                    <a:lnR>
                      <a:noFill/>
                    </a:lnR>
                    <a:lnT>
                      <a:noFill/>
                    </a:lnT>
                    <a:lnB>
                      <a:noFill/>
                    </a:lnB>
                  </a:tcPr>
                </a:tc>
                <a:tc>
                  <a:txBody>
                    <a:bodyPr/>
                    <a:lstStyle/>
                    <a:p>
                      <a:pPr algn="ctr" fontAlgn="b"/>
                      <a:r>
                        <a:rPr lang="hr-HR" sz="1000" b="1" i="0" u="none" strike="noStrike">
                          <a:solidFill>
                            <a:srgbClr val="000000"/>
                          </a:solidFill>
                          <a:latin typeface="Calibri"/>
                        </a:rPr>
                        <a:t>16.05.2017.</a:t>
                      </a:r>
                    </a:p>
                  </a:txBody>
                  <a:tcPr marL="5847" marR="5847" marT="5847" marB="0" anchor="b">
                    <a:lnL>
                      <a:noFill/>
                    </a:lnL>
                    <a:lnR>
                      <a:noFill/>
                    </a:lnR>
                    <a:lnT>
                      <a:noFill/>
                    </a:lnT>
                    <a:lnB>
                      <a:noFill/>
                    </a:lnB>
                  </a:tcPr>
                </a:tc>
                <a:tc>
                  <a:txBody>
                    <a:bodyPr/>
                    <a:lstStyle/>
                    <a:p>
                      <a:pPr algn="ctr" fontAlgn="b"/>
                      <a:r>
                        <a:rPr lang="hr-HR" sz="1000" b="1" i="0" u="none" strike="noStrike">
                          <a:solidFill>
                            <a:srgbClr val="000000"/>
                          </a:solidFill>
                          <a:latin typeface="Calibri"/>
                        </a:rPr>
                        <a:t>56</a:t>
                      </a:r>
                    </a:p>
                  </a:txBody>
                  <a:tcPr marL="5847" marR="5847" marT="5847" marB="0" anchor="b">
                    <a:lnL>
                      <a:noFill/>
                    </a:lnL>
                    <a:lnR>
                      <a:noFill/>
                    </a:lnR>
                    <a:lnT>
                      <a:noFill/>
                    </a:lnT>
                    <a:lnB>
                      <a:noFill/>
                    </a:lnB>
                  </a:tcPr>
                </a:tc>
                <a:tc>
                  <a:txBody>
                    <a:bodyPr/>
                    <a:lstStyle/>
                    <a:p>
                      <a:pPr algn="ctr" fontAlgn="b"/>
                      <a:r>
                        <a:rPr lang="hr-HR" sz="1000" b="1" i="0" u="none" strike="noStrike">
                          <a:solidFill>
                            <a:srgbClr val="000000"/>
                          </a:solidFill>
                          <a:latin typeface="Calibri"/>
                        </a:rPr>
                        <a:t>19.03.2018.</a:t>
                      </a:r>
                    </a:p>
                  </a:txBody>
                  <a:tcPr marL="5847" marR="5847" marT="5847" marB="0" anchor="b">
                    <a:lnL>
                      <a:noFill/>
                    </a:lnL>
                    <a:lnR>
                      <a:noFill/>
                    </a:lnR>
                    <a:lnT>
                      <a:noFill/>
                    </a:lnT>
                    <a:lnB>
                      <a:noFill/>
                    </a:lnB>
                  </a:tcPr>
                </a:tc>
                <a:tc>
                  <a:txBody>
                    <a:bodyPr/>
                    <a:lstStyle/>
                    <a:p>
                      <a:pPr algn="ctr" fontAlgn="b"/>
                      <a:r>
                        <a:rPr lang="hr-HR" sz="1000" b="1" i="0" u="none" strike="noStrike">
                          <a:solidFill>
                            <a:srgbClr val="000000"/>
                          </a:solidFill>
                          <a:latin typeface="Calibri"/>
                        </a:rPr>
                        <a:t>24</a:t>
                      </a:r>
                    </a:p>
                  </a:txBody>
                  <a:tcPr marL="5847" marR="5847" marT="5847" marB="0" anchor="b">
                    <a:lnL>
                      <a:noFill/>
                    </a:lnL>
                    <a:lnR>
                      <a:noFill/>
                    </a:lnR>
                    <a:lnT>
                      <a:noFill/>
                    </a:lnT>
                    <a:lnB>
                      <a:noFill/>
                    </a:lnB>
                  </a:tcPr>
                </a:tc>
                <a:tc>
                  <a:txBody>
                    <a:bodyPr/>
                    <a:lstStyle/>
                    <a:p>
                      <a:pPr algn="ctr" fontAlgn="b"/>
                      <a:r>
                        <a:rPr lang="hr-HR" sz="1000" b="1" i="0" u="none" strike="noStrike">
                          <a:solidFill>
                            <a:srgbClr val="000000"/>
                          </a:solidFill>
                          <a:latin typeface="Calibri"/>
                        </a:rPr>
                        <a:t>42,86</a:t>
                      </a:r>
                    </a:p>
                  </a:txBody>
                  <a:tcPr marL="5847" marR="5847" marT="5847" marB="0" anchor="b">
                    <a:lnL>
                      <a:noFill/>
                    </a:lnL>
                    <a:lnR>
                      <a:noFill/>
                    </a:lnR>
                    <a:lnT>
                      <a:noFill/>
                    </a:lnT>
                    <a:lnB>
                      <a:noFill/>
                    </a:lnB>
                  </a:tcPr>
                </a:tc>
              </a:tr>
              <a:tr h="321471">
                <a:tc>
                  <a:txBody>
                    <a:bodyPr/>
                    <a:lstStyle/>
                    <a:p>
                      <a:pPr algn="ctr" fontAlgn="b"/>
                      <a:r>
                        <a:rPr lang="hr-HR" sz="1000" b="1" i="0" u="none" strike="noStrike">
                          <a:solidFill>
                            <a:srgbClr val="000000"/>
                          </a:solidFill>
                          <a:latin typeface="Calibri"/>
                        </a:rPr>
                        <a:t>9.</a:t>
                      </a:r>
                    </a:p>
                  </a:txBody>
                  <a:tcPr marL="5847" marR="5847" marT="5847" marB="0" anchor="b">
                    <a:lnL>
                      <a:noFill/>
                    </a:lnL>
                    <a:lnR>
                      <a:noFill/>
                    </a:lnR>
                    <a:lnT>
                      <a:noFill/>
                    </a:lnT>
                    <a:lnB>
                      <a:noFill/>
                    </a:lnB>
                  </a:tcPr>
                </a:tc>
                <a:tc>
                  <a:txBody>
                    <a:bodyPr/>
                    <a:lstStyle/>
                    <a:p>
                      <a:pPr algn="l" fontAlgn="b"/>
                      <a:r>
                        <a:rPr lang="hr-HR" sz="1000" b="1" i="0" u="none" strike="noStrike">
                          <a:solidFill>
                            <a:srgbClr val="000000"/>
                          </a:solidFill>
                          <a:latin typeface="Calibri"/>
                        </a:rPr>
                        <a:t>S. v. ´Sensation´</a:t>
                      </a:r>
                    </a:p>
                  </a:txBody>
                  <a:tcPr marL="5847" marR="5847" marT="5847" marB="0" anchor="b">
                    <a:lnL>
                      <a:noFill/>
                    </a:lnL>
                    <a:lnR>
                      <a:noFill/>
                    </a:lnR>
                    <a:lnT>
                      <a:noFill/>
                    </a:lnT>
                    <a:lnB>
                      <a:noFill/>
                    </a:lnB>
                  </a:tcPr>
                </a:tc>
                <a:tc>
                  <a:txBody>
                    <a:bodyPr/>
                    <a:lstStyle/>
                    <a:p>
                      <a:pPr algn="ctr" fontAlgn="b"/>
                      <a:r>
                        <a:rPr lang="hr-HR" sz="1000" b="1" i="0" u="none" strike="noStrike">
                          <a:solidFill>
                            <a:srgbClr val="000000"/>
                          </a:solidFill>
                          <a:latin typeface="Calibri"/>
                        </a:rPr>
                        <a:t>23.05.2017.</a:t>
                      </a:r>
                    </a:p>
                  </a:txBody>
                  <a:tcPr marL="5847" marR="5847" marT="5847" marB="0" anchor="b">
                    <a:lnL>
                      <a:noFill/>
                    </a:lnL>
                    <a:lnR>
                      <a:noFill/>
                    </a:lnR>
                    <a:lnT>
                      <a:noFill/>
                    </a:lnT>
                    <a:lnB>
                      <a:noFill/>
                    </a:lnB>
                  </a:tcPr>
                </a:tc>
                <a:tc>
                  <a:txBody>
                    <a:bodyPr/>
                    <a:lstStyle/>
                    <a:p>
                      <a:pPr algn="ctr" fontAlgn="b"/>
                      <a:r>
                        <a:rPr lang="hr-HR" sz="1000" b="1" i="0" u="none" strike="noStrike">
                          <a:solidFill>
                            <a:srgbClr val="000000"/>
                          </a:solidFill>
                          <a:latin typeface="Calibri"/>
                        </a:rPr>
                        <a:t>18</a:t>
                      </a:r>
                    </a:p>
                  </a:txBody>
                  <a:tcPr marL="5847" marR="5847" marT="5847" marB="0" anchor="b">
                    <a:lnL>
                      <a:noFill/>
                    </a:lnL>
                    <a:lnR>
                      <a:noFill/>
                    </a:lnR>
                    <a:lnT>
                      <a:noFill/>
                    </a:lnT>
                    <a:lnB>
                      <a:noFill/>
                    </a:lnB>
                  </a:tcPr>
                </a:tc>
                <a:tc>
                  <a:txBody>
                    <a:bodyPr/>
                    <a:lstStyle/>
                    <a:p>
                      <a:pPr algn="ctr" fontAlgn="b"/>
                      <a:r>
                        <a:rPr lang="hr-HR" sz="1000" b="1" i="0" u="none" strike="noStrike">
                          <a:solidFill>
                            <a:srgbClr val="000000"/>
                          </a:solidFill>
                          <a:latin typeface="Calibri"/>
                        </a:rPr>
                        <a:t>19.03.2018.</a:t>
                      </a:r>
                    </a:p>
                  </a:txBody>
                  <a:tcPr marL="5847" marR="5847" marT="5847" marB="0" anchor="b">
                    <a:lnL>
                      <a:noFill/>
                    </a:lnL>
                    <a:lnR>
                      <a:noFill/>
                    </a:lnR>
                    <a:lnT>
                      <a:noFill/>
                    </a:lnT>
                    <a:lnB>
                      <a:noFill/>
                    </a:lnB>
                  </a:tcPr>
                </a:tc>
                <a:tc>
                  <a:txBody>
                    <a:bodyPr/>
                    <a:lstStyle/>
                    <a:p>
                      <a:pPr algn="ctr" fontAlgn="b"/>
                      <a:r>
                        <a:rPr lang="hr-HR" sz="1000" b="1" i="0" u="none" strike="noStrike">
                          <a:solidFill>
                            <a:srgbClr val="000000"/>
                          </a:solidFill>
                          <a:latin typeface="Calibri"/>
                        </a:rPr>
                        <a:t>4</a:t>
                      </a:r>
                    </a:p>
                  </a:txBody>
                  <a:tcPr marL="5847" marR="5847" marT="5847" marB="0" anchor="b">
                    <a:lnL>
                      <a:noFill/>
                    </a:lnL>
                    <a:lnR>
                      <a:noFill/>
                    </a:lnR>
                    <a:lnT>
                      <a:noFill/>
                    </a:lnT>
                    <a:lnB>
                      <a:noFill/>
                    </a:lnB>
                  </a:tcPr>
                </a:tc>
                <a:tc>
                  <a:txBody>
                    <a:bodyPr/>
                    <a:lstStyle/>
                    <a:p>
                      <a:pPr algn="ctr" fontAlgn="b"/>
                      <a:r>
                        <a:rPr lang="hr-HR" sz="1000" b="1" i="0" u="none" strike="noStrike">
                          <a:solidFill>
                            <a:srgbClr val="000000"/>
                          </a:solidFill>
                          <a:latin typeface="Calibri"/>
                        </a:rPr>
                        <a:t>22,22</a:t>
                      </a:r>
                    </a:p>
                  </a:txBody>
                  <a:tcPr marL="5847" marR="5847" marT="5847" marB="0" anchor="b">
                    <a:lnL>
                      <a:noFill/>
                    </a:lnL>
                    <a:lnR>
                      <a:noFill/>
                    </a:lnR>
                    <a:lnT>
                      <a:noFill/>
                    </a:lnT>
                    <a:lnB>
                      <a:noFill/>
                    </a:lnB>
                  </a:tcPr>
                </a:tc>
              </a:tr>
              <a:tr h="321471">
                <a:tc>
                  <a:txBody>
                    <a:bodyPr/>
                    <a:lstStyle/>
                    <a:p>
                      <a:pPr algn="ctr" fontAlgn="b"/>
                      <a:r>
                        <a:rPr lang="hr-HR" sz="1000" b="1" i="0" u="none" strike="noStrike" dirty="0">
                          <a:solidFill>
                            <a:srgbClr val="00B050"/>
                          </a:solidFill>
                          <a:latin typeface="Calibri"/>
                        </a:rPr>
                        <a:t>10.</a:t>
                      </a:r>
                    </a:p>
                  </a:txBody>
                  <a:tcPr marL="5847" marR="5847" marT="5847" marB="0" anchor="b">
                    <a:lnL>
                      <a:noFill/>
                    </a:lnL>
                    <a:lnR>
                      <a:noFill/>
                    </a:lnR>
                    <a:lnT>
                      <a:noFill/>
                    </a:lnT>
                    <a:lnB>
                      <a:noFill/>
                    </a:lnB>
                  </a:tcPr>
                </a:tc>
                <a:tc>
                  <a:txBody>
                    <a:bodyPr/>
                    <a:lstStyle/>
                    <a:p>
                      <a:pPr algn="l" fontAlgn="b"/>
                      <a:r>
                        <a:rPr lang="hr-HR" sz="1000" b="1" i="0" u="none" strike="noStrike" dirty="0">
                          <a:solidFill>
                            <a:srgbClr val="00B050"/>
                          </a:solidFill>
                          <a:latin typeface="Calibri"/>
                        </a:rPr>
                        <a:t>S. </a:t>
                      </a:r>
                      <a:r>
                        <a:rPr lang="hr-HR" sz="1000" b="1" i="0" u="none" strike="noStrike" dirty="0" err="1">
                          <a:solidFill>
                            <a:srgbClr val="00B050"/>
                          </a:solidFill>
                          <a:latin typeface="Calibri"/>
                        </a:rPr>
                        <a:t>yunnanensis</a:t>
                      </a:r>
                      <a:r>
                        <a:rPr lang="hr-HR" sz="1000" b="1" i="0" u="none" strike="noStrike" dirty="0">
                          <a:solidFill>
                            <a:srgbClr val="00B050"/>
                          </a:solidFill>
                          <a:latin typeface="Calibri"/>
                        </a:rPr>
                        <a:t> ´</a:t>
                      </a:r>
                      <a:r>
                        <a:rPr lang="hr-HR" sz="1000" b="1" i="0" u="none" strike="noStrike" dirty="0" err="1">
                          <a:solidFill>
                            <a:srgbClr val="00B050"/>
                          </a:solidFill>
                          <a:latin typeface="Calibri"/>
                        </a:rPr>
                        <a:t>Prophecy</a:t>
                      </a:r>
                      <a:r>
                        <a:rPr lang="hr-HR" sz="1000" b="1" i="0" u="none" strike="noStrike" dirty="0">
                          <a:solidFill>
                            <a:srgbClr val="00B050"/>
                          </a:solidFill>
                          <a:latin typeface="Calibri"/>
                        </a:rPr>
                        <a:t>´</a:t>
                      </a:r>
                    </a:p>
                  </a:txBody>
                  <a:tcPr marL="5847" marR="5847" marT="5847" marB="0" anchor="b">
                    <a:lnL>
                      <a:noFill/>
                    </a:lnL>
                    <a:lnR>
                      <a:noFill/>
                    </a:lnR>
                    <a:lnT>
                      <a:noFill/>
                    </a:lnT>
                    <a:lnB>
                      <a:noFill/>
                    </a:lnB>
                  </a:tcPr>
                </a:tc>
                <a:tc>
                  <a:txBody>
                    <a:bodyPr/>
                    <a:lstStyle/>
                    <a:p>
                      <a:pPr algn="ctr" fontAlgn="b"/>
                      <a:r>
                        <a:rPr lang="hr-HR" sz="1000" b="1" i="0" u="none" strike="noStrike" dirty="0">
                          <a:solidFill>
                            <a:srgbClr val="00B050"/>
                          </a:solidFill>
                          <a:latin typeface="Calibri"/>
                        </a:rPr>
                        <a:t>23.05.2017.</a:t>
                      </a:r>
                    </a:p>
                  </a:txBody>
                  <a:tcPr marL="5847" marR="5847" marT="5847" marB="0" anchor="b">
                    <a:lnL>
                      <a:noFill/>
                    </a:lnL>
                    <a:lnR>
                      <a:noFill/>
                    </a:lnR>
                    <a:lnT>
                      <a:noFill/>
                    </a:lnT>
                    <a:lnB>
                      <a:noFill/>
                    </a:lnB>
                  </a:tcPr>
                </a:tc>
                <a:tc>
                  <a:txBody>
                    <a:bodyPr/>
                    <a:lstStyle/>
                    <a:p>
                      <a:pPr algn="ctr" fontAlgn="b"/>
                      <a:r>
                        <a:rPr lang="hr-HR" sz="1000" b="1" i="0" u="none" strike="noStrike">
                          <a:solidFill>
                            <a:srgbClr val="00B050"/>
                          </a:solidFill>
                          <a:latin typeface="Calibri"/>
                        </a:rPr>
                        <a:t>46</a:t>
                      </a:r>
                    </a:p>
                  </a:txBody>
                  <a:tcPr marL="5847" marR="5847" marT="5847" marB="0" anchor="b">
                    <a:lnL>
                      <a:noFill/>
                    </a:lnL>
                    <a:lnR>
                      <a:noFill/>
                    </a:lnR>
                    <a:lnT>
                      <a:noFill/>
                    </a:lnT>
                    <a:lnB>
                      <a:noFill/>
                    </a:lnB>
                  </a:tcPr>
                </a:tc>
                <a:tc>
                  <a:txBody>
                    <a:bodyPr/>
                    <a:lstStyle/>
                    <a:p>
                      <a:pPr algn="ctr" fontAlgn="b"/>
                      <a:r>
                        <a:rPr lang="hr-HR" sz="1000" b="1" i="0" u="none" strike="noStrike">
                          <a:solidFill>
                            <a:srgbClr val="00B050"/>
                          </a:solidFill>
                          <a:latin typeface="Calibri"/>
                        </a:rPr>
                        <a:t>19.03.2018.</a:t>
                      </a:r>
                    </a:p>
                  </a:txBody>
                  <a:tcPr marL="5847" marR="5847" marT="5847" marB="0" anchor="b">
                    <a:lnL>
                      <a:noFill/>
                    </a:lnL>
                    <a:lnR>
                      <a:noFill/>
                    </a:lnR>
                    <a:lnT>
                      <a:noFill/>
                    </a:lnT>
                    <a:lnB>
                      <a:noFill/>
                    </a:lnB>
                  </a:tcPr>
                </a:tc>
                <a:tc>
                  <a:txBody>
                    <a:bodyPr/>
                    <a:lstStyle/>
                    <a:p>
                      <a:pPr algn="ctr" fontAlgn="b"/>
                      <a:r>
                        <a:rPr lang="hr-HR" sz="1000" b="1" i="0" u="none" strike="noStrike">
                          <a:solidFill>
                            <a:srgbClr val="00B050"/>
                          </a:solidFill>
                          <a:latin typeface="Calibri"/>
                        </a:rPr>
                        <a:t>23</a:t>
                      </a:r>
                    </a:p>
                  </a:txBody>
                  <a:tcPr marL="5847" marR="5847" marT="5847" marB="0" anchor="b">
                    <a:lnL>
                      <a:noFill/>
                    </a:lnL>
                    <a:lnR>
                      <a:noFill/>
                    </a:lnR>
                    <a:lnT>
                      <a:noFill/>
                    </a:lnT>
                    <a:lnB>
                      <a:noFill/>
                    </a:lnB>
                  </a:tcPr>
                </a:tc>
                <a:tc>
                  <a:txBody>
                    <a:bodyPr/>
                    <a:lstStyle/>
                    <a:p>
                      <a:pPr algn="ctr" fontAlgn="b"/>
                      <a:r>
                        <a:rPr lang="hr-HR" sz="1000" b="1" i="0" u="none" strike="noStrike" dirty="0">
                          <a:solidFill>
                            <a:srgbClr val="00B050"/>
                          </a:solidFill>
                          <a:latin typeface="Calibri"/>
                        </a:rPr>
                        <a:t>50,00</a:t>
                      </a:r>
                    </a:p>
                  </a:txBody>
                  <a:tcPr marL="5847" marR="5847" marT="5847" marB="0" anchor="b">
                    <a:lnL>
                      <a:noFill/>
                    </a:lnL>
                    <a:lnR>
                      <a:noFill/>
                    </a:lnR>
                    <a:lnT>
                      <a:noFill/>
                    </a:lnT>
                    <a:lnB>
                      <a:noFill/>
                    </a:lnB>
                  </a:tcPr>
                </a:tc>
              </a:tr>
              <a:tr h="321471">
                <a:tc>
                  <a:txBody>
                    <a:bodyPr/>
                    <a:lstStyle/>
                    <a:p>
                      <a:pPr algn="ctr" fontAlgn="b"/>
                      <a:r>
                        <a:rPr lang="hr-HR" sz="1000" b="1" i="0" u="none" strike="noStrike">
                          <a:solidFill>
                            <a:srgbClr val="000000"/>
                          </a:solidFill>
                          <a:latin typeface="Calibri"/>
                        </a:rPr>
                        <a:t>11.</a:t>
                      </a:r>
                    </a:p>
                  </a:txBody>
                  <a:tcPr marL="5847" marR="5847" marT="5847" marB="0" anchor="b">
                    <a:lnL>
                      <a:noFill/>
                    </a:lnL>
                    <a:lnR>
                      <a:noFill/>
                    </a:lnR>
                    <a:lnT>
                      <a:noFill/>
                    </a:lnT>
                    <a:lnB>
                      <a:noFill/>
                    </a:lnB>
                  </a:tcPr>
                </a:tc>
                <a:tc>
                  <a:txBody>
                    <a:bodyPr/>
                    <a:lstStyle/>
                    <a:p>
                      <a:pPr algn="l" fontAlgn="b"/>
                      <a:r>
                        <a:rPr lang="hr-HR" sz="1000" b="1" i="1" u="none" strike="noStrike" dirty="0">
                          <a:solidFill>
                            <a:srgbClr val="000000"/>
                          </a:solidFill>
                          <a:latin typeface="Calibri"/>
                        </a:rPr>
                        <a:t>S. </a:t>
                      </a:r>
                      <a:r>
                        <a:rPr lang="hr-HR" sz="1000" b="1" i="1" u="none" strike="noStrike" dirty="0" err="1">
                          <a:solidFill>
                            <a:srgbClr val="000000"/>
                          </a:solidFill>
                          <a:latin typeface="Calibri"/>
                        </a:rPr>
                        <a:t>josikaea</a:t>
                      </a:r>
                      <a:endParaRPr lang="hr-HR" sz="1000" b="1" i="1" u="none" strike="noStrike" dirty="0">
                        <a:solidFill>
                          <a:srgbClr val="000000"/>
                        </a:solidFill>
                        <a:latin typeface="Calibri"/>
                      </a:endParaRPr>
                    </a:p>
                  </a:txBody>
                  <a:tcPr marL="5847" marR="5847" marT="5847" marB="0" anchor="b">
                    <a:lnL>
                      <a:noFill/>
                    </a:lnL>
                    <a:lnR>
                      <a:noFill/>
                    </a:lnR>
                    <a:lnT>
                      <a:noFill/>
                    </a:lnT>
                    <a:lnB>
                      <a:noFill/>
                    </a:lnB>
                  </a:tcPr>
                </a:tc>
                <a:tc>
                  <a:txBody>
                    <a:bodyPr/>
                    <a:lstStyle/>
                    <a:p>
                      <a:pPr algn="ctr" fontAlgn="b"/>
                      <a:r>
                        <a:rPr lang="hr-HR" sz="1000" b="1" i="0" u="none" strike="noStrike" dirty="0">
                          <a:solidFill>
                            <a:srgbClr val="000000"/>
                          </a:solidFill>
                          <a:latin typeface="Calibri"/>
                        </a:rPr>
                        <a:t>23.05.2017.</a:t>
                      </a:r>
                    </a:p>
                  </a:txBody>
                  <a:tcPr marL="5847" marR="5847" marT="5847" marB="0" anchor="b">
                    <a:lnL>
                      <a:noFill/>
                    </a:lnL>
                    <a:lnR>
                      <a:noFill/>
                    </a:lnR>
                    <a:lnT>
                      <a:noFill/>
                    </a:lnT>
                    <a:lnB>
                      <a:noFill/>
                    </a:lnB>
                  </a:tcPr>
                </a:tc>
                <a:tc>
                  <a:txBody>
                    <a:bodyPr/>
                    <a:lstStyle/>
                    <a:p>
                      <a:pPr algn="ctr" fontAlgn="b"/>
                      <a:r>
                        <a:rPr lang="hr-HR" sz="1000" b="1" i="0" u="none" strike="noStrike" dirty="0">
                          <a:solidFill>
                            <a:srgbClr val="000000"/>
                          </a:solidFill>
                          <a:latin typeface="Calibri"/>
                        </a:rPr>
                        <a:t>54</a:t>
                      </a:r>
                    </a:p>
                  </a:txBody>
                  <a:tcPr marL="5847" marR="5847" marT="5847" marB="0" anchor="b">
                    <a:lnL>
                      <a:noFill/>
                    </a:lnL>
                    <a:lnR>
                      <a:noFill/>
                    </a:lnR>
                    <a:lnT>
                      <a:noFill/>
                    </a:lnT>
                    <a:lnB>
                      <a:noFill/>
                    </a:lnB>
                  </a:tcPr>
                </a:tc>
                <a:tc>
                  <a:txBody>
                    <a:bodyPr/>
                    <a:lstStyle/>
                    <a:p>
                      <a:pPr algn="ctr" fontAlgn="b"/>
                      <a:r>
                        <a:rPr lang="hr-HR" sz="1000" b="1" i="0" u="none" strike="noStrike" dirty="0">
                          <a:solidFill>
                            <a:srgbClr val="000000"/>
                          </a:solidFill>
                          <a:latin typeface="Calibri"/>
                        </a:rPr>
                        <a:t>19.03.2018.</a:t>
                      </a:r>
                    </a:p>
                  </a:txBody>
                  <a:tcPr marL="5847" marR="5847" marT="5847" marB="0" anchor="b">
                    <a:lnL>
                      <a:noFill/>
                    </a:lnL>
                    <a:lnR>
                      <a:noFill/>
                    </a:lnR>
                    <a:lnT>
                      <a:noFill/>
                    </a:lnT>
                    <a:lnB>
                      <a:noFill/>
                    </a:lnB>
                  </a:tcPr>
                </a:tc>
                <a:tc>
                  <a:txBody>
                    <a:bodyPr/>
                    <a:lstStyle/>
                    <a:p>
                      <a:pPr algn="ctr" fontAlgn="b"/>
                      <a:r>
                        <a:rPr lang="hr-HR" sz="1000" b="1" i="0" u="none" strike="noStrike" dirty="0">
                          <a:solidFill>
                            <a:srgbClr val="000000"/>
                          </a:solidFill>
                          <a:latin typeface="Calibri"/>
                        </a:rPr>
                        <a:t>4</a:t>
                      </a:r>
                    </a:p>
                  </a:txBody>
                  <a:tcPr marL="5847" marR="5847" marT="5847" marB="0" anchor="b">
                    <a:lnL>
                      <a:noFill/>
                    </a:lnL>
                    <a:lnR>
                      <a:noFill/>
                    </a:lnR>
                    <a:lnT>
                      <a:noFill/>
                    </a:lnT>
                    <a:lnB>
                      <a:noFill/>
                    </a:lnB>
                  </a:tcPr>
                </a:tc>
                <a:tc>
                  <a:txBody>
                    <a:bodyPr/>
                    <a:lstStyle/>
                    <a:p>
                      <a:pPr algn="ctr" fontAlgn="b"/>
                      <a:r>
                        <a:rPr lang="hr-HR" sz="1000" b="1" i="0" u="none" strike="noStrike" dirty="0">
                          <a:solidFill>
                            <a:srgbClr val="000000"/>
                          </a:solidFill>
                          <a:latin typeface="Calibri"/>
                        </a:rPr>
                        <a:t>7,41</a:t>
                      </a:r>
                    </a:p>
                  </a:txBody>
                  <a:tcPr marL="5847" marR="5847" marT="5847" marB="0" anchor="b">
                    <a:lnL>
                      <a:noFill/>
                    </a:lnL>
                    <a:lnR>
                      <a:noFill/>
                    </a:lnR>
                    <a:lnT>
                      <a:noFill/>
                    </a:lnT>
                    <a:lnB>
                      <a:noFill/>
                    </a:lnB>
                  </a:tcPr>
                </a:tc>
              </a:tr>
            </a:tbl>
          </a:graphicData>
        </a:graphic>
      </p:graphicFrame>
      <p:sp>
        <p:nvSpPr>
          <p:cNvPr id="6" name="Oval 5"/>
          <p:cNvSpPr/>
          <p:nvPr/>
        </p:nvSpPr>
        <p:spPr>
          <a:xfrm>
            <a:off x="8001024" y="2786058"/>
            <a:ext cx="571504" cy="428628"/>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r-HR"/>
          </a:p>
        </p:txBody>
      </p:sp>
      <p:sp>
        <p:nvSpPr>
          <p:cNvPr id="7" name="Oval 6"/>
          <p:cNvSpPr/>
          <p:nvPr/>
        </p:nvSpPr>
        <p:spPr>
          <a:xfrm>
            <a:off x="8001024" y="3714752"/>
            <a:ext cx="571504" cy="428628"/>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r-HR"/>
          </a:p>
        </p:txBody>
      </p:sp>
      <p:sp>
        <p:nvSpPr>
          <p:cNvPr id="8" name="Oval 7"/>
          <p:cNvSpPr/>
          <p:nvPr/>
        </p:nvSpPr>
        <p:spPr>
          <a:xfrm>
            <a:off x="8001024" y="5000636"/>
            <a:ext cx="571504" cy="428628"/>
          </a:xfrm>
          <a:prstGeom prst="ellipse">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r-HR"/>
          </a:p>
        </p:txBody>
      </p:sp>
      <p:sp>
        <p:nvSpPr>
          <p:cNvPr id="9" name="TextBox 8"/>
          <p:cNvSpPr txBox="1"/>
          <p:nvPr/>
        </p:nvSpPr>
        <p:spPr>
          <a:xfrm>
            <a:off x="0" y="571480"/>
            <a:ext cx="9144000" cy="646331"/>
          </a:xfrm>
          <a:prstGeom prst="rect">
            <a:avLst/>
          </a:prstGeom>
          <a:noFill/>
        </p:spPr>
        <p:txBody>
          <a:bodyPr wrap="square" rtlCol="0">
            <a:spAutoFit/>
          </a:bodyPr>
          <a:lstStyle/>
          <a:p>
            <a:pPr algn="ctr"/>
            <a:r>
              <a:rPr lang="hr-HR" b="1" dirty="0" smtClean="0"/>
              <a:t>Rezultati </a:t>
            </a:r>
            <a:r>
              <a:rPr lang="hr-HR" b="1" dirty="0" err="1" smtClean="0"/>
              <a:t>zakorjenjivanja</a:t>
            </a:r>
            <a:r>
              <a:rPr lang="hr-HR" b="1" dirty="0" smtClean="0"/>
              <a:t> reznica nekih vrsta i </a:t>
            </a:r>
            <a:r>
              <a:rPr lang="hr-HR" b="1" dirty="0" err="1" smtClean="0"/>
              <a:t>kultivara</a:t>
            </a:r>
            <a:r>
              <a:rPr lang="hr-HR" b="1" dirty="0" smtClean="0"/>
              <a:t> jorgovana u rasadniku Šumarskog fakulteta</a:t>
            </a:r>
            <a:endParaRPr lang="hr-HR" b="1"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Rectangle 1"/>
          <p:cNvSpPr>
            <a:spLocks noChangeArrowheads="1"/>
          </p:cNvSpPr>
          <p:nvPr/>
        </p:nvSpPr>
        <p:spPr bwMode="auto">
          <a:xfrm>
            <a:off x="0" y="1785926"/>
            <a:ext cx="9144000" cy="286232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hr-HR" b="1" i="0" u="sng" strike="noStrike" cap="none" normalizeH="0" baseline="0" dirty="0" smtClean="0">
                <a:ln>
                  <a:noFill/>
                </a:ln>
                <a:solidFill>
                  <a:schemeClr val="tx1"/>
                </a:solidFill>
                <a:effectLst/>
                <a:ea typeface="Calibri" pitchFamily="34" charset="0"/>
                <a:cs typeface="Times New Roman" pitchFamily="18" charset="0"/>
              </a:rPr>
              <a:t>PRESADNJA ZAKORIJENJENIH REZNICA JORGOVANA</a:t>
            </a:r>
          </a:p>
          <a:p>
            <a:pPr marL="0" marR="0" lvl="0" indent="0" algn="just" defTabSz="914400" rtl="0" eaLnBrk="1" fontAlgn="base" latinLnBrk="0" hangingPunct="1">
              <a:lnSpc>
                <a:spcPct val="100000"/>
              </a:lnSpc>
              <a:spcBef>
                <a:spcPct val="0"/>
              </a:spcBef>
              <a:spcAft>
                <a:spcPct val="0"/>
              </a:spcAft>
              <a:buClrTx/>
              <a:buSzTx/>
              <a:buFontTx/>
              <a:buNone/>
              <a:tabLst/>
            </a:pPr>
            <a:endParaRPr kumimoji="0" lang="hr-HR" b="1" i="0" u="none" strike="noStrike" cap="none" normalizeH="0" baseline="0" dirty="0" smtClean="0">
              <a:ln>
                <a:noFill/>
              </a:ln>
              <a:solidFill>
                <a:schemeClr val="tx1"/>
              </a:solidFill>
              <a:effectLst/>
              <a:cs typeface="Arial" pitchFamily="34" charset="0"/>
            </a:endParaRPr>
          </a:p>
          <a:p>
            <a:pPr algn="just" eaLnBrk="0" fontAlgn="base" hangingPunct="0">
              <a:spcBef>
                <a:spcPct val="0"/>
              </a:spcBef>
              <a:spcAft>
                <a:spcPct val="0"/>
              </a:spcAft>
            </a:pPr>
            <a:r>
              <a:rPr kumimoji="0" lang="hr-HR" b="1" i="0" u="none" strike="noStrike" cap="none" normalizeH="0" baseline="0" dirty="0" smtClean="0">
                <a:ln>
                  <a:noFill/>
                </a:ln>
                <a:solidFill>
                  <a:schemeClr val="tx1"/>
                </a:solidFill>
                <a:effectLst/>
                <a:ea typeface="Calibri" pitchFamily="34" charset="0"/>
                <a:cs typeface="Times New Roman" pitchFamily="18" charset="0"/>
              </a:rPr>
              <a:t>Presadnja </a:t>
            </a:r>
            <a:r>
              <a:rPr kumimoji="0" lang="hr-HR" b="1" i="0" u="none" strike="noStrike" cap="none" normalizeH="0" baseline="0" dirty="0" err="1" smtClean="0">
                <a:ln>
                  <a:noFill/>
                </a:ln>
                <a:solidFill>
                  <a:schemeClr val="tx1"/>
                </a:solidFill>
                <a:effectLst/>
                <a:ea typeface="Calibri" pitchFamily="34" charset="0"/>
                <a:cs typeface="Times New Roman" pitchFamily="18" charset="0"/>
              </a:rPr>
              <a:t>zakorijenjenih</a:t>
            </a:r>
            <a:r>
              <a:rPr kumimoji="0" lang="hr-HR" b="1" i="0" u="none" strike="noStrike" cap="none" normalizeH="0" baseline="0" dirty="0" smtClean="0">
                <a:ln>
                  <a:noFill/>
                </a:ln>
                <a:solidFill>
                  <a:schemeClr val="tx1"/>
                </a:solidFill>
                <a:effectLst/>
                <a:ea typeface="Calibri" pitchFamily="34" charset="0"/>
                <a:cs typeface="Times New Roman" pitchFamily="18" charset="0"/>
              </a:rPr>
              <a:t> reznica obavlja se u pojedinačne</a:t>
            </a:r>
            <a:r>
              <a:rPr kumimoji="0" lang="hr-HR" b="1" i="0" u="none" strike="noStrike" cap="none" normalizeH="0" dirty="0" smtClean="0">
                <a:ln>
                  <a:noFill/>
                </a:ln>
                <a:solidFill>
                  <a:schemeClr val="tx1"/>
                </a:solidFill>
                <a:effectLst/>
                <a:ea typeface="Calibri" pitchFamily="34" charset="0"/>
                <a:cs typeface="Times New Roman" pitchFamily="18" charset="0"/>
              </a:rPr>
              <a:t> kontejnere </a:t>
            </a:r>
            <a:r>
              <a:rPr lang="hr-HR" b="1" dirty="0" err="1" smtClean="0">
                <a:ea typeface="Calibri" pitchFamily="34" charset="0"/>
                <a:cs typeface="Times New Roman" pitchFamily="18" charset="0"/>
              </a:rPr>
              <a:t>Koplast</a:t>
            </a:r>
            <a:r>
              <a:rPr lang="hr-HR" b="1" dirty="0" smtClean="0">
                <a:ea typeface="Calibri" pitchFamily="34" charset="0"/>
                <a:cs typeface="Times New Roman" pitchFamily="18" charset="0"/>
              </a:rPr>
              <a:t> - </a:t>
            </a:r>
            <a:r>
              <a:rPr lang="hr-HR" b="1" dirty="0" err="1" smtClean="0">
                <a:ea typeface="Calibri" pitchFamily="34" charset="0"/>
                <a:cs typeface="Times New Roman" pitchFamily="18" charset="0"/>
              </a:rPr>
              <a:t>Soparco</a:t>
            </a:r>
            <a:r>
              <a:rPr lang="hr-HR" b="1" dirty="0" smtClean="0">
                <a:ea typeface="Calibri" pitchFamily="34" charset="0"/>
                <a:cs typeface="Times New Roman" pitchFamily="18" charset="0"/>
              </a:rPr>
              <a:t> (Pazin) volumena 6 litara i dimenzija 18,3 x 18,3 x 25,5 cm.</a:t>
            </a:r>
            <a:endParaRPr lang="hr-HR" b="1" dirty="0" smtClean="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endParaRPr kumimoji="0" lang="hr-HR" b="1" i="0" u="none" strike="noStrike" cap="none" normalizeH="0" baseline="0" dirty="0" smtClean="0">
              <a:ln>
                <a:noFill/>
              </a:ln>
              <a:solidFill>
                <a:schemeClr val="tx1"/>
              </a:solidFill>
              <a:effectLst/>
              <a:ea typeface="Calibri" pitchFamily="34" charset="0"/>
              <a:cs typeface="Times New Roman"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hr-HR" b="1" i="0" u="none" strike="noStrike" cap="none" normalizeH="0" baseline="0" dirty="0" smtClean="0">
                <a:ln>
                  <a:noFill/>
                </a:ln>
                <a:solidFill>
                  <a:schemeClr val="tx1"/>
                </a:solidFill>
                <a:effectLst/>
                <a:ea typeface="Calibri" pitchFamily="34" charset="0"/>
                <a:cs typeface="Times New Roman" pitchFamily="18" charset="0"/>
              </a:rPr>
              <a:t>U </a:t>
            </a:r>
            <a:r>
              <a:rPr kumimoji="0" lang="hr-HR" b="1" i="0" u="none" strike="noStrike" cap="none" normalizeH="0" baseline="0" dirty="0" err="1" smtClean="0">
                <a:ln>
                  <a:noFill/>
                </a:ln>
                <a:solidFill>
                  <a:schemeClr val="tx1"/>
                </a:solidFill>
                <a:effectLst/>
                <a:ea typeface="Calibri" pitchFamily="34" charset="0"/>
                <a:cs typeface="Times New Roman" pitchFamily="18" charset="0"/>
              </a:rPr>
              <a:t>Container</a:t>
            </a:r>
            <a:r>
              <a:rPr kumimoji="0" lang="hr-HR" b="1" i="0" u="none" strike="noStrike" cap="none" normalizeH="0" baseline="0" dirty="0" smtClean="0">
                <a:ln>
                  <a:noFill/>
                </a:ln>
                <a:solidFill>
                  <a:schemeClr val="tx1"/>
                </a:solidFill>
                <a:effectLst/>
                <a:ea typeface="Calibri" pitchFamily="34" charset="0"/>
                <a:cs typeface="Times New Roman" pitchFamily="18" charset="0"/>
              </a:rPr>
              <a:t> </a:t>
            </a:r>
            <a:r>
              <a:rPr kumimoji="0" lang="hr-HR" b="1" i="0" u="none" strike="noStrike" cap="none" normalizeH="0" baseline="0" dirty="0" err="1" smtClean="0">
                <a:ln>
                  <a:noFill/>
                </a:ln>
                <a:solidFill>
                  <a:schemeClr val="tx1"/>
                </a:solidFill>
                <a:effectLst/>
                <a:ea typeface="Calibri" pitchFamily="34" charset="0"/>
                <a:cs typeface="Times New Roman" pitchFamily="18" charset="0"/>
              </a:rPr>
              <a:t>supstart</a:t>
            </a:r>
            <a:r>
              <a:rPr kumimoji="0" lang="hr-HR" b="1" i="0" u="none" strike="noStrike" cap="none" normalizeH="0" dirty="0" smtClean="0">
                <a:ln>
                  <a:noFill/>
                </a:ln>
                <a:solidFill>
                  <a:schemeClr val="tx1"/>
                </a:solidFill>
                <a:effectLst/>
                <a:ea typeface="Calibri" pitchFamily="34" charset="0"/>
                <a:cs typeface="Times New Roman" pitchFamily="18" charset="0"/>
              </a:rPr>
              <a:t> (</a:t>
            </a:r>
            <a:r>
              <a:rPr kumimoji="0" lang="hr-HR" b="1" i="0" u="none" strike="noStrike" cap="none" normalizeH="0" baseline="0" dirty="0" err="1" smtClean="0">
                <a:ln>
                  <a:noFill/>
                </a:ln>
                <a:solidFill>
                  <a:schemeClr val="tx1"/>
                </a:solidFill>
                <a:effectLst/>
                <a:ea typeface="Calibri" pitchFamily="34" charset="0"/>
                <a:cs typeface="Times New Roman" pitchFamily="18" charset="0"/>
              </a:rPr>
              <a:t>Klasmann</a:t>
            </a:r>
            <a:r>
              <a:rPr kumimoji="0" lang="hr-HR" b="1" i="0" u="none" strike="noStrike" cap="none" normalizeH="0" baseline="0" dirty="0" smtClean="0">
                <a:ln>
                  <a:noFill/>
                </a:ln>
                <a:solidFill>
                  <a:schemeClr val="tx1"/>
                </a:solidFill>
                <a:effectLst/>
                <a:ea typeface="Calibri" pitchFamily="34" charset="0"/>
                <a:cs typeface="Times New Roman" pitchFamily="18" charset="0"/>
              </a:rPr>
              <a:t>) </a:t>
            </a:r>
            <a:r>
              <a:rPr lang="hr-HR" b="1" dirty="0" smtClean="0">
                <a:ea typeface="Calibri" pitchFamily="34" charset="0"/>
                <a:cs typeface="Times New Roman" pitchFamily="18" charset="0"/>
              </a:rPr>
              <a:t>za rast dodaje se gnojivo s postepenim otpuštanjem hranjivih tvari III generacije tipa </a:t>
            </a:r>
            <a:r>
              <a:rPr kumimoji="0" lang="hr-HR" b="1" i="0" u="none" strike="noStrike" cap="none" normalizeH="0" baseline="0" dirty="0" err="1" smtClean="0">
                <a:ln>
                  <a:noFill/>
                </a:ln>
                <a:solidFill>
                  <a:schemeClr val="tx1"/>
                </a:solidFill>
                <a:effectLst/>
                <a:ea typeface="Calibri" pitchFamily="34" charset="0"/>
                <a:cs typeface="Times New Roman" pitchFamily="18" charset="0"/>
              </a:rPr>
              <a:t>Osmocote</a:t>
            </a:r>
            <a:r>
              <a:rPr kumimoji="0" lang="hr-HR" b="1" i="0" u="none" strike="noStrike" cap="none" normalizeH="0" baseline="0" dirty="0" smtClean="0">
                <a:ln>
                  <a:noFill/>
                </a:ln>
                <a:solidFill>
                  <a:schemeClr val="tx1"/>
                </a:solidFill>
                <a:effectLst/>
                <a:ea typeface="Calibri" pitchFamily="34" charset="0"/>
                <a:cs typeface="Times New Roman" pitchFamily="18" charset="0"/>
              </a:rPr>
              <a:t> </a:t>
            </a:r>
            <a:r>
              <a:rPr kumimoji="0" lang="hr-HR" b="1" i="0" u="none" strike="noStrike" cap="none" normalizeH="0" baseline="0" dirty="0" err="1" smtClean="0">
                <a:ln>
                  <a:noFill/>
                </a:ln>
                <a:solidFill>
                  <a:schemeClr val="tx1"/>
                </a:solidFill>
                <a:effectLst/>
                <a:ea typeface="Calibri" pitchFamily="34" charset="0"/>
                <a:cs typeface="Times New Roman" pitchFamily="18" charset="0"/>
              </a:rPr>
              <a:t>Exacat</a:t>
            </a:r>
            <a:r>
              <a:rPr kumimoji="0" lang="hr-HR" b="1" i="0" u="none" strike="noStrike" cap="none" normalizeH="0" baseline="0" dirty="0" smtClean="0">
                <a:ln>
                  <a:noFill/>
                </a:ln>
                <a:solidFill>
                  <a:schemeClr val="tx1"/>
                </a:solidFill>
                <a:effectLst/>
                <a:ea typeface="Calibri" pitchFamily="34" charset="0"/>
                <a:cs typeface="Times New Roman" pitchFamily="18" charset="0"/>
              </a:rPr>
              <a:t>  Standard, 5-6 M, smeđi,  15-9-12+ 2MgO + Te (15-3,9-10+1,2Mg+Te) u količini</a:t>
            </a:r>
            <a:r>
              <a:rPr kumimoji="0" lang="hr-HR" b="1" i="0" u="none" strike="noStrike" cap="none" normalizeH="0" dirty="0" smtClean="0">
                <a:ln>
                  <a:noFill/>
                </a:ln>
                <a:solidFill>
                  <a:schemeClr val="tx1"/>
                </a:solidFill>
                <a:effectLst/>
                <a:ea typeface="Calibri" pitchFamily="34" charset="0"/>
                <a:cs typeface="Times New Roman" pitchFamily="18" charset="0"/>
              </a:rPr>
              <a:t> od 3 g/l supstrata</a:t>
            </a:r>
            <a:r>
              <a:rPr kumimoji="0" lang="hr-HR" b="1" i="0" u="none" strike="noStrike" cap="none" normalizeH="0" baseline="0" dirty="0" smtClean="0">
                <a:ln>
                  <a:noFill/>
                </a:ln>
                <a:solidFill>
                  <a:schemeClr val="tx1"/>
                </a:solidFill>
                <a:effectLst/>
                <a:ea typeface="Calibri" pitchFamily="34" charset="0"/>
                <a:cs typeface="Times New Roman" pitchFamily="18" charset="0"/>
              </a:rPr>
              <a:t>. Nakon</a:t>
            </a:r>
            <a:r>
              <a:rPr kumimoji="0" lang="hr-HR" b="1" i="0" u="none" strike="noStrike" cap="none" normalizeH="0" dirty="0" smtClean="0">
                <a:ln>
                  <a:noFill/>
                </a:ln>
                <a:solidFill>
                  <a:schemeClr val="tx1"/>
                </a:solidFill>
                <a:effectLst/>
                <a:ea typeface="Calibri" pitchFamily="34" charset="0"/>
                <a:cs typeface="Times New Roman" pitchFamily="18" charset="0"/>
              </a:rPr>
              <a:t> presadnje i </a:t>
            </a:r>
            <a:r>
              <a:rPr kumimoji="0" lang="hr-HR" b="1" i="0" u="none" strike="noStrike" cap="none" normalizeH="0" dirty="0" err="1" smtClean="0">
                <a:ln>
                  <a:noFill/>
                </a:ln>
                <a:solidFill>
                  <a:schemeClr val="tx1"/>
                </a:solidFill>
                <a:effectLst/>
                <a:ea typeface="Calibri" pitchFamily="34" charset="0"/>
                <a:cs typeface="Times New Roman" pitchFamily="18" charset="0"/>
              </a:rPr>
              <a:t>zakorijenjivanja</a:t>
            </a:r>
            <a:r>
              <a:rPr kumimoji="0" lang="hr-HR" b="1" i="0" u="none" strike="noStrike" cap="none" normalizeH="0" dirty="0" smtClean="0">
                <a:ln>
                  <a:noFill/>
                </a:ln>
                <a:solidFill>
                  <a:schemeClr val="tx1"/>
                </a:solidFill>
                <a:effectLst/>
                <a:ea typeface="Calibri" pitchFamily="34" charset="0"/>
                <a:cs typeface="Times New Roman" pitchFamily="18" charset="0"/>
              </a:rPr>
              <a:t> sadnica u kontejnerima dodaje se t</a:t>
            </a:r>
            <a:r>
              <a:rPr kumimoji="0" lang="hr-HR" b="1" i="0" u="none" strike="noStrike" cap="none" normalizeH="0" baseline="0" dirty="0" smtClean="0">
                <a:ln>
                  <a:noFill/>
                </a:ln>
                <a:solidFill>
                  <a:schemeClr val="tx1"/>
                </a:solidFill>
                <a:effectLst/>
                <a:ea typeface="Calibri" pitchFamily="34" charset="0"/>
                <a:cs typeface="Times New Roman" pitchFamily="18" charset="0"/>
              </a:rPr>
              <a:t>ekuće željezo </a:t>
            </a:r>
            <a:r>
              <a:rPr kumimoji="0" lang="hr-HR" b="1" i="0" u="none" strike="noStrike" cap="none" normalizeH="0" baseline="0" dirty="0" err="1" smtClean="0">
                <a:ln>
                  <a:noFill/>
                </a:ln>
                <a:solidFill>
                  <a:schemeClr val="tx1"/>
                </a:solidFill>
                <a:effectLst/>
                <a:ea typeface="Calibri" pitchFamily="34" charset="0"/>
                <a:cs typeface="Times New Roman" pitchFamily="18" charset="0"/>
              </a:rPr>
              <a:t>Pantella</a:t>
            </a:r>
            <a:r>
              <a:rPr lang="hr-HR" b="1" dirty="0" smtClean="0">
                <a:ea typeface="Calibri" pitchFamily="34" charset="0"/>
                <a:cs typeface="Times New Roman" pitchFamily="18" charset="0"/>
              </a:rPr>
              <a:t> u količini </a:t>
            </a:r>
            <a:r>
              <a:rPr kumimoji="0" lang="hr-HR" b="1" i="0" u="none" strike="noStrike" cap="none" normalizeH="0" baseline="0" dirty="0" smtClean="0">
                <a:ln>
                  <a:noFill/>
                </a:ln>
                <a:solidFill>
                  <a:schemeClr val="tx1"/>
                </a:solidFill>
                <a:effectLst/>
                <a:ea typeface="Calibri" pitchFamily="34" charset="0"/>
                <a:cs typeface="Times New Roman" pitchFamily="18" charset="0"/>
              </a:rPr>
              <a:t>1 litra koncentrata na 60 litara vode ili 2 dl mješavine na jedan kontejner ili 2 litre na 2 m</a:t>
            </a:r>
            <a:r>
              <a:rPr kumimoji="0" lang="hr-HR" b="1" i="0" u="none" strike="noStrike" cap="none" normalizeH="0" baseline="0" dirty="0" smtClean="0">
                <a:ln>
                  <a:noFill/>
                </a:ln>
                <a:solidFill>
                  <a:schemeClr val="tx1"/>
                </a:solidFill>
                <a:effectLst/>
                <a:ea typeface="Calibri" pitchFamily="34" charset="0"/>
                <a:cs typeface="Calibri" pitchFamily="34" charset="0"/>
              </a:rPr>
              <a:t>².</a:t>
            </a:r>
            <a:endParaRPr kumimoji="0" lang="hr-HR" b="1" i="0" u="none" strike="noStrike" cap="none" normalizeH="0" baseline="0" dirty="0" smtClean="0">
              <a:ln>
                <a:noFill/>
              </a:ln>
              <a:solidFill>
                <a:schemeClr val="tx1"/>
              </a:solidFill>
              <a:effectLst/>
              <a:cs typeface="Arial" pitchFamily="34" charset="0"/>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22" name="Picture 2" descr="D:\Moji dokumenti\stručni skupovi\Osijek14_15112019\fotografije\72952234_692657174571876_4967494672734748672_n.jpg"/>
          <p:cNvPicPr>
            <a:picLocks noChangeAspect="1" noChangeArrowheads="1"/>
          </p:cNvPicPr>
          <p:nvPr/>
        </p:nvPicPr>
        <p:blipFill>
          <a:blip r:embed="rId2" cstate="print"/>
          <a:srcRect/>
          <a:stretch>
            <a:fillRect/>
          </a:stretch>
        </p:blipFill>
        <p:spPr bwMode="auto">
          <a:xfrm>
            <a:off x="142844" y="214291"/>
            <a:ext cx="4000528" cy="3000396"/>
          </a:xfrm>
          <a:prstGeom prst="rect">
            <a:avLst/>
          </a:prstGeom>
          <a:noFill/>
        </p:spPr>
      </p:pic>
      <p:pic>
        <p:nvPicPr>
          <p:cNvPr id="30723" name="Picture 3" descr="D:\Moji dokumenti\stručni skupovi\Osijek14_15112019\fotografije\73409233_2417131805070562_7747216456101658624_n.jpg"/>
          <p:cNvPicPr>
            <a:picLocks noChangeAspect="1" noChangeArrowheads="1"/>
          </p:cNvPicPr>
          <p:nvPr/>
        </p:nvPicPr>
        <p:blipFill>
          <a:blip r:embed="rId3"/>
          <a:srcRect/>
          <a:stretch>
            <a:fillRect/>
          </a:stretch>
        </p:blipFill>
        <p:spPr bwMode="auto">
          <a:xfrm>
            <a:off x="5572132" y="1500174"/>
            <a:ext cx="3429000" cy="4572000"/>
          </a:xfrm>
          <a:prstGeom prst="rect">
            <a:avLst/>
          </a:prstGeom>
          <a:noFill/>
        </p:spPr>
      </p:pic>
      <p:pic>
        <p:nvPicPr>
          <p:cNvPr id="30724" name="Picture 4" descr="D:\Moji dokumenti\stručni skupovi\Osijek14_15112019\fotografije\DSCF0307.JPG"/>
          <p:cNvPicPr>
            <a:picLocks noChangeAspect="1" noChangeArrowheads="1"/>
          </p:cNvPicPr>
          <p:nvPr/>
        </p:nvPicPr>
        <p:blipFill>
          <a:blip r:embed="rId4" cstate="print"/>
          <a:srcRect/>
          <a:stretch>
            <a:fillRect/>
          </a:stretch>
        </p:blipFill>
        <p:spPr bwMode="auto">
          <a:xfrm>
            <a:off x="2357422" y="2428868"/>
            <a:ext cx="4000528" cy="3000397"/>
          </a:xfrm>
          <a:prstGeom prst="rect">
            <a:avLst/>
          </a:prstGeom>
          <a:noFill/>
        </p:spPr>
      </p:pic>
      <p:sp>
        <p:nvSpPr>
          <p:cNvPr id="7" name="TextBox 6"/>
          <p:cNvSpPr txBox="1"/>
          <p:nvPr/>
        </p:nvSpPr>
        <p:spPr>
          <a:xfrm>
            <a:off x="4143372" y="214290"/>
            <a:ext cx="3357586" cy="646331"/>
          </a:xfrm>
          <a:prstGeom prst="rect">
            <a:avLst/>
          </a:prstGeom>
          <a:noFill/>
        </p:spPr>
        <p:txBody>
          <a:bodyPr wrap="square" rtlCol="0">
            <a:spAutoFit/>
          </a:bodyPr>
          <a:lstStyle/>
          <a:p>
            <a:r>
              <a:rPr lang="hr-HR" b="1" dirty="0" smtClean="0"/>
              <a:t>Matičnjak jorgovana u rasadniku </a:t>
            </a:r>
          </a:p>
          <a:p>
            <a:r>
              <a:rPr lang="hr-HR" b="1" dirty="0" smtClean="0"/>
              <a:t>Šumarskog fakulteta</a:t>
            </a:r>
            <a:endParaRPr lang="hr-HR" b="1" dirty="0"/>
          </a:p>
        </p:txBody>
      </p:sp>
      <p:sp>
        <p:nvSpPr>
          <p:cNvPr id="8" name="TextBox 7"/>
          <p:cNvSpPr txBox="1"/>
          <p:nvPr/>
        </p:nvSpPr>
        <p:spPr>
          <a:xfrm>
            <a:off x="2857488" y="5429264"/>
            <a:ext cx="2643174" cy="923330"/>
          </a:xfrm>
          <a:prstGeom prst="rect">
            <a:avLst/>
          </a:prstGeom>
          <a:noFill/>
        </p:spPr>
        <p:txBody>
          <a:bodyPr wrap="square" rtlCol="0">
            <a:spAutoFit/>
          </a:bodyPr>
          <a:lstStyle/>
          <a:p>
            <a:pPr algn="ctr"/>
            <a:r>
              <a:rPr lang="hr-HR" b="1" dirty="0" err="1" smtClean="0"/>
              <a:t>Zakorijenjena</a:t>
            </a:r>
            <a:r>
              <a:rPr lang="hr-HR" b="1" dirty="0" smtClean="0"/>
              <a:t> </a:t>
            </a:r>
            <a:r>
              <a:rPr lang="hr-HR" b="1" dirty="0" err="1" smtClean="0"/>
              <a:t>raznica</a:t>
            </a:r>
            <a:r>
              <a:rPr lang="hr-HR" b="1" dirty="0" smtClean="0"/>
              <a:t> </a:t>
            </a:r>
          </a:p>
          <a:p>
            <a:pPr algn="ctr"/>
            <a:r>
              <a:rPr lang="hr-HR" b="1" dirty="0" smtClean="0"/>
              <a:t>(problemi: pepelnica, tvrda voda) </a:t>
            </a:r>
            <a:endParaRPr lang="hr-HR" b="1" dirty="0"/>
          </a:p>
        </p:txBody>
      </p:sp>
      <p:sp>
        <p:nvSpPr>
          <p:cNvPr id="9" name="TextBox 8"/>
          <p:cNvSpPr txBox="1"/>
          <p:nvPr/>
        </p:nvSpPr>
        <p:spPr>
          <a:xfrm>
            <a:off x="5857884" y="6072206"/>
            <a:ext cx="3000364" cy="646331"/>
          </a:xfrm>
          <a:prstGeom prst="rect">
            <a:avLst/>
          </a:prstGeom>
          <a:noFill/>
        </p:spPr>
        <p:txBody>
          <a:bodyPr wrap="square" rtlCol="0">
            <a:spAutoFit/>
          </a:bodyPr>
          <a:lstStyle/>
          <a:p>
            <a:pPr algn="ctr"/>
            <a:r>
              <a:rPr lang="hr-HR" b="1" dirty="0" smtClean="0"/>
              <a:t>Sadnica jorgovana </a:t>
            </a:r>
          </a:p>
          <a:p>
            <a:pPr algn="ctr"/>
            <a:r>
              <a:rPr lang="hr-HR" b="1" dirty="0" smtClean="0"/>
              <a:t>uzgojena reznicom </a:t>
            </a:r>
            <a:endParaRPr lang="hr-HR" b="1"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214290"/>
            <a:ext cx="9144000" cy="369332"/>
          </a:xfrm>
          <a:prstGeom prst="rect">
            <a:avLst/>
          </a:prstGeom>
        </p:spPr>
        <p:txBody>
          <a:bodyPr wrap="square">
            <a:spAutoFit/>
          </a:bodyPr>
          <a:lstStyle/>
          <a:p>
            <a:pPr algn="ctr"/>
            <a:r>
              <a:rPr lang="hr-HR" b="1" i="1" dirty="0" err="1" smtClean="0">
                <a:solidFill>
                  <a:srgbClr val="FF0000"/>
                </a:solidFill>
                <a:latin typeface="Arial" pitchFamily="34" charset="0"/>
                <a:cs typeface="Arial" pitchFamily="34" charset="0"/>
              </a:rPr>
              <a:t>Wollemia</a:t>
            </a:r>
            <a:r>
              <a:rPr lang="hr-HR" b="1" i="1" dirty="0" smtClean="0">
                <a:solidFill>
                  <a:srgbClr val="FF0000"/>
                </a:solidFill>
                <a:latin typeface="Arial" pitchFamily="34" charset="0"/>
                <a:cs typeface="Arial" pitchFamily="34" charset="0"/>
              </a:rPr>
              <a:t> </a:t>
            </a:r>
            <a:r>
              <a:rPr lang="hr-HR" b="1" i="1" dirty="0" err="1" smtClean="0">
                <a:solidFill>
                  <a:srgbClr val="FF0000"/>
                </a:solidFill>
                <a:latin typeface="Arial" pitchFamily="34" charset="0"/>
                <a:cs typeface="Arial" pitchFamily="34" charset="0"/>
              </a:rPr>
              <a:t>nobilis</a:t>
            </a:r>
            <a:r>
              <a:rPr lang="hr-HR" b="1" i="1" dirty="0" smtClean="0">
                <a:solidFill>
                  <a:srgbClr val="FF0000"/>
                </a:solidFill>
                <a:latin typeface="Arial" pitchFamily="34" charset="0"/>
                <a:cs typeface="Arial" pitchFamily="34" charset="0"/>
              </a:rPr>
              <a:t> </a:t>
            </a:r>
            <a:r>
              <a:rPr lang="hr-HR" b="1" dirty="0" smtClean="0">
                <a:solidFill>
                  <a:srgbClr val="FF0000"/>
                </a:solidFill>
                <a:latin typeface="Arial" pitchFamily="34" charset="0"/>
                <a:cs typeface="Arial" pitchFamily="34" charset="0"/>
              </a:rPr>
              <a:t>W.G.Jones, K.D.Hill &amp; J.M.Allen – australski </a:t>
            </a:r>
            <a:r>
              <a:rPr lang="hr-HR" b="1" dirty="0" err="1" smtClean="0">
                <a:solidFill>
                  <a:srgbClr val="FF0000"/>
                </a:solidFill>
                <a:latin typeface="Arial" pitchFamily="34" charset="0"/>
                <a:cs typeface="Arial" pitchFamily="34" charset="0"/>
              </a:rPr>
              <a:t>stribor</a:t>
            </a:r>
            <a:endParaRPr lang="hr-HR" dirty="0">
              <a:solidFill>
                <a:srgbClr val="FF0000"/>
              </a:solidFill>
              <a:latin typeface="Arial" pitchFamily="34" charset="0"/>
              <a:cs typeface="Arial" pitchFamily="34" charset="0"/>
            </a:endParaRPr>
          </a:p>
        </p:txBody>
      </p:sp>
      <p:sp>
        <p:nvSpPr>
          <p:cNvPr id="5" name="Rectangle 4"/>
          <p:cNvSpPr/>
          <p:nvPr/>
        </p:nvSpPr>
        <p:spPr>
          <a:xfrm>
            <a:off x="0" y="785794"/>
            <a:ext cx="6500826" cy="3416320"/>
          </a:xfrm>
          <a:prstGeom prst="rect">
            <a:avLst/>
          </a:prstGeom>
        </p:spPr>
        <p:txBody>
          <a:bodyPr wrap="square">
            <a:spAutoFit/>
          </a:bodyPr>
          <a:lstStyle/>
          <a:p>
            <a:pPr algn="just"/>
            <a:r>
              <a:rPr lang="hr-HR" b="1" dirty="0" smtClean="0"/>
              <a:t>Četinjača iz porodice </a:t>
            </a:r>
            <a:r>
              <a:rPr lang="hr-HR" b="1" dirty="0" err="1" smtClean="0"/>
              <a:t>Araucariaceae</a:t>
            </a:r>
            <a:r>
              <a:rPr lang="hr-HR" b="1" dirty="0" smtClean="0"/>
              <a:t>, koja raste kao stablo visoko do 40 m. Otkrivena je 10. rujna 1994. godine u australskome nacionalnom parku "</a:t>
            </a:r>
            <a:r>
              <a:rPr lang="hr-HR" b="1" dirty="0" err="1" smtClean="0"/>
              <a:t>Wollemi</a:t>
            </a:r>
            <a:r>
              <a:rPr lang="hr-HR" b="1" dirty="0" smtClean="0"/>
              <a:t>". Otkrio ju je David </a:t>
            </a:r>
            <a:r>
              <a:rPr lang="hr-HR" b="1" dirty="0" err="1" smtClean="0"/>
              <a:t>Noble</a:t>
            </a:r>
            <a:r>
              <a:rPr lang="hr-HR" b="1" dirty="0" smtClean="0"/>
              <a:t>, službenik parka, prilikom rekreativnog istraživanja gudura i kanjona u nacionalnome parku. U svijetu postoji oko 40 </a:t>
            </a:r>
            <a:r>
              <a:rPr lang="hr-HR" b="1" dirty="0" err="1" smtClean="0"/>
              <a:t>adultnih</a:t>
            </a:r>
            <a:r>
              <a:rPr lang="hr-HR" b="1" dirty="0" smtClean="0"/>
              <a:t> i 200 juvenilnih australskog </a:t>
            </a:r>
            <a:r>
              <a:rPr lang="hr-HR" b="1" dirty="0" err="1" smtClean="0"/>
              <a:t>stribora</a:t>
            </a:r>
            <a:r>
              <a:rPr lang="hr-HR" b="1" dirty="0" smtClean="0"/>
              <a:t> koji rastu u Nacionalnom parku </a:t>
            </a:r>
            <a:r>
              <a:rPr lang="hr-HR" b="1" dirty="0" err="1" smtClean="0"/>
              <a:t>Wollemi</a:t>
            </a:r>
            <a:r>
              <a:rPr lang="hr-HR" b="1" dirty="0" smtClean="0"/>
              <a:t> u Novom Južnom Walesu, 200 km sjeverozapadno od Sydneya.</a:t>
            </a:r>
            <a:r>
              <a:rPr lang="hr-HR" dirty="0" smtClean="0"/>
              <a:t> </a:t>
            </a:r>
            <a:r>
              <a:rPr lang="hr-HR" b="1" dirty="0" smtClean="0"/>
              <a:t>Molekularnom, DNK-analizom znanstveno je utvrđena zbunjujuća činjenica da su sva istraživana stabla (kojih je ukupno manje od stotinu) istoga genotipa, kao da predstavljaju primjerke istoga klona.</a:t>
            </a:r>
            <a:r>
              <a:rPr lang="hr-HR" dirty="0" smtClean="0"/>
              <a:t> </a:t>
            </a:r>
            <a:r>
              <a:rPr lang="hr-HR" b="1" dirty="0" smtClean="0"/>
              <a:t>Relativno lako se razmnožava reznicama, a razmnožena je i kulturom tkiva.</a:t>
            </a:r>
            <a:r>
              <a:rPr lang="hr-HR" dirty="0" smtClean="0"/>
              <a:t> </a:t>
            </a:r>
            <a:endParaRPr lang="hr-HR" dirty="0"/>
          </a:p>
        </p:txBody>
      </p:sp>
      <p:pic>
        <p:nvPicPr>
          <p:cNvPr id="23554" name="Picture 2" descr="D:\Moji dokumenti\stručni skupovi\Osijek14_15112019\1 stručni skup o urbanom šumarstvu_Osijek14_15_10_2019\australski stribor\Sl.6_Wollemia_Sydney_001.jpg"/>
          <p:cNvPicPr>
            <a:picLocks noChangeAspect="1" noChangeArrowheads="1"/>
          </p:cNvPicPr>
          <p:nvPr/>
        </p:nvPicPr>
        <p:blipFill>
          <a:blip r:embed="rId2" cstate="print"/>
          <a:srcRect/>
          <a:stretch>
            <a:fillRect/>
          </a:stretch>
        </p:blipFill>
        <p:spPr bwMode="auto">
          <a:xfrm>
            <a:off x="6572264" y="2071678"/>
            <a:ext cx="2298713" cy="3766926"/>
          </a:xfrm>
          <a:prstGeom prst="rect">
            <a:avLst/>
          </a:prstGeom>
          <a:noFill/>
        </p:spPr>
      </p:pic>
      <p:pic>
        <p:nvPicPr>
          <p:cNvPr id="23555" name="Picture 3" descr="D:\Moji dokumenti\stručni skupovi\Osijek14_15112019\1 stručni skup o urbanom šumarstvu_Osijek14_15_10_2019\australski stribor\Sl.7_DSC_03871.jpg"/>
          <p:cNvPicPr>
            <a:picLocks noChangeAspect="1" noChangeArrowheads="1"/>
          </p:cNvPicPr>
          <p:nvPr/>
        </p:nvPicPr>
        <p:blipFill>
          <a:blip r:embed="rId3" cstate="print"/>
          <a:srcRect/>
          <a:stretch>
            <a:fillRect/>
          </a:stretch>
        </p:blipFill>
        <p:spPr bwMode="auto">
          <a:xfrm>
            <a:off x="1643042" y="4089800"/>
            <a:ext cx="3500462" cy="2625347"/>
          </a:xfrm>
          <a:prstGeom prst="rect">
            <a:avLst/>
          </a:prstGeom>
          <a:noFill/>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214290"/>
            <a:ext cx="9144000" cy="3970318"/>
          </a:xfrm>
          <a:prstGeom prst="rect">
            <a:avLst/>
          </a:prstGeom>
        </p:spPr>
        <p:txBody>
          <a:bodyPr wrap="square">
            <a:spAutoFit/>
          </a:bodyPr>
          <a:lstStyle/>
          <a:p>
            <a:pPr algn="just"/>
            <a:r>
              <a:rPr lang="hr-HR" b="1" dirty="0" smtClean="0"/>
              <a:t>Uzgoj australskog </a:t>
            </a:r>
            <a:r>
              <a:rPr lang="hr-HR" b="1" dirty="0" err="1" smtClean="0"/>
              <a:t>stribora</a:t>
            </a:r>
            <a:r>
              <a:rPr lang="hr-HR" b="1" dirty="0" smtClean="0"/>
              <a:t> je sličan ostalim vrstama četinjača. Biljke se mogu uzgojiti iz sjemena ili vršnih reznica terminalnog izbojka. Sjeme dobro klija bez </a:t>
            </a:r>
            <a:r>
              <a:rPr lang="hr-HR" b="1" dirty="0" err="1" smtClean="0"/>
              <a:t>predsjetvene</a:t>
            </a:r>
            <a:r>
              <a:rPr lang="hr-HR" b="1" dirty="0" smtClean="0"/>
              <a:t> pripreme ali sjeme nije dostupno široj javnosti.</a:t>
            </a:r>
            <a:r>
              <a:rPr lang="hr-HR" b="1" i="1" dirty="0" smtClean="0"/>
              <a:t> </a:t>
            </a:r>
            <a:r>
              <a:rPr lang="hr-HR" b="1" dirty="0" smtClean="0"/>
              <a:t>Za poticanje </a:t>
            </a:r>
            <a:r>
              <a:rPr lang="hr-HR" b="1" dirty="0" err="1" smtClean="0"/>
              <a:t>zakorijenjivanja</a:t>
            </a:r>
            <a:r>
              <a:rPr lang="hr-HR" b="1" dirty="0" smtClean="0"/>
              <a:t>, reznice treba tretirati velikom </a:t>
            </a:r>
            <a:r>
              <a:rPr lang="hr-HR" b="1" dirty="0" err="1" smtClean="0"/>
              <a:t>masenom</a:t>
            </a:r>
            <a:r>
              <a:rPr lang="hr-HR" b="1" dirty="0" smtClean="0"/>
              <a:t> koncentracijom </a:t>
            </a:r>
            <a:r>
              <a:rPr lang="hr-HR" b="1" dirty="0" err="1" smtClean="0"/>
              <a:t>fitohormona</a:t>
            </a:r>
            <a:r>
              <a:rPr lang="hr-HR" b="1" dirty="0" smtClean="0"/>
              <a:t> (5 000 - 10 000 grama/litara). Reznice se pikiraju u pojedine otvore </a:t>
            </a:r>
            <a:r>
              <a:rPr lang="hr-HR" b="1" dirty="0" err="1" smtClean="0"/>
              <a:t>multikontejnera</a:t>
            </a:r>
            <a:r>
              <a:rPr lang="hr-HR" b="1" dirty="0" smtClean="0"/>
              <a:t> ili okrugle lončiće napunjene s riječnim pijeskom. Za </a:t>
            </a:r>
            <a:r>
              <a:rPr lang="hr-HR" b="1" dirty="0" err="1" smtClean="0"/>
              <a:t>zakorijenjivanje</a:t>
            </a:r>
            <a:r>
              <a:rPr lang="hr-HR" b="1" dirty="0" smtClean="0"/>
              <a:t> većine reznica trebat će šest mjeseci. Vrijeme </a:t>
            </a:r>
            <a:r>
              <a:rPr lang="hr-HR" b="1" dirty="0" err="1" smtClean="0"/>
              <a:t>zakorijenjivanja</a:t>
            </a:r>
            <a:r>
              <a:rPr lang="hr-HR" b="1" dirty="0" smtClean="0"/>
              <a:t> je varijabilno i ovisi o matičnoj biljci, vremenu uzimanja reznica i uvjetima </a:t>
            </a:r>
            <a:r>
              <a:rPr lang="hr-HR" b="1" dirty="0" err="1" smtClean="0"/>
              <a:t>zakorijenjivanja</a:t>
            </a:r>
            <a:r>
              <a:rPr lang="hr-HR" b="1" dirty="0" smtClean="0"/>
              <a:t>. Nakon </a:t>
            </a:r>
            <a:r>
              <a:rPr lang="hr-HR" b="1" dirty="0" err="1" smtClean="0"/>
              <a:t>zakorijenjivana</a:t>
            </a:r>
            <a:r>
              <a:rPr lang="hr-HR" b="1" dirty="0" smtClean="0"/>
              <a:t> reznice se presađuju u standardni supstrat za četinjače ​​koji čini mješavina od 70 do 80% borove kore i 20% riječnog pijeska.</a:t>
            </a:r>
            <a:r>
              <a:rPr lang="hr-HR" dirty="0" smtClean="0"/>
              <a:t> </a:t>
            </a:r>
            <a:r>
              <a:rPr lang="hr-HR" b="1" dirty="0" err="1" smtClean="0"/>
              <a:t>Zakorijenjene</a:t>
            </a:r>
            <a:r>
              <a:rPr lang="hr-HR" b="1" dirty="0" smtClean="0"/>
              <a:t> reznice uzete s vrha stabla nastavit će s rastom </a:t>
            </a:r>
            <a:r>
              <a:rPr lang="hr-HR" b="1" dirty="0" err="1" smtClean="0"/>
              <a:t>ortotropno</a:t>
            </a:r>
            <a:r>
              <a:rPr lang="hr-HR" b="1" dirty="0" smtClean="0"/>
              <a:t> (vertikalno), dok će reznice uzete s donjih dijelova stabla rasti </a:t>
            </a:r>
            <a:r>
              <a:rPr lang="hr-HR" b="1" dirty="0" err="1" smtClean="0"/>
              <a:t>plagiotropno</a:t>
            </a:r>
            <a:r>
              <a:rPr lang="hr-HR" b="1" dirty="0" smtClean="0"/>
              <a:t> (horizontalno otklonjeno). To je poznata pojava </a:t>
            </a:r>
            <a:r>
              <a:rPr lang="hr-HR" b="1" dirty="0" err="1" smtClean="0"/>
              <a:t>plagiotropnosti</a:t>
            </a:r>
            <a:r>
              <a:rPr lang="hr-HR" b="1" dirty="0" smtClean="0"/>
              <a:t> koja se ne događa samo kod reznica od stabljike australskog </a:t>
            </a:r>
            <a:r>
              <a:rPr lang="hr-HR" b="1" dirty="0" err="1" smtClean="0"/>
              <a:t>stribora</a:t>
            </a:r>
            <a:r>
              <a:rPr lang="hr-HR" b="1" dirty="0" smtClean="0"/>
              <a:t> već i kod vrsta iz roda </a:t>
            </a:r>
            <a:r>
              <a:rPr lang="hr-HR" b="1" i="1" dirty="0" err="1" smtClean="0"/>
              <a:t>Araucaria</a:t>
            </a:r>
            <a:r>
              <a:rPr lang="hr-HR" b="1" dirty="0" smtClean="0"/>
              <a:t> </a:t>
            </a:r>
            <a:r>
              <a:rPr lang="hr-HR" b="1" dirty="0" err="1" smtClean="0"/>
              <a:t>spp</a:t>
            </a:r>
            <a:r>
              <a:rPr lang="hr-HR" b="1" dirty="0" smtClean="0"/>
              <a:t>., kod obične tise, američke bodljikave smreke i dr. Australski </a:t>
            </a:r>
            <a:r>
              <a:rPr lang="hr-HR" b="1" dirty="0" err="1" smtClean="0"/>
              <a:t>stribor</a:t>
            </a:r>
            <a:r>
              <a:rPr lang="hr-HR" b="1" dirty="0" smtClean="0"/>
              <a:t> je po prvi puta predstavljen široj javnosti 2006. godine. </a:t>
            </a:r>
            <a:endParaRPr lang="hr-HR" dirty="0"/>
          </a:p>
        </p:txBody>
      </p:sp>
      <p:pic>
        <p:nvPicPr>
          <p:cNvPr id="24578" name="Picture 2" descr="D:\Moji dokumenti\stručni skupovi\Osijek14_15112019\1 stručni skup o urbanom šumarstvu_Osijek14_15_10_2019\australski stribor\Sl.2_Wollemia_u_Zadru_u_kavezu1.jpg"/>
          <p:cNvPicPr>
            <a:picLocks noChangeAspect="1" noChangeArrowheads="1"/>
          </p:cNvPicPr>
          <p:nvPr/>
        </p:nvPicPr>
        <p:blipFill>
          <a:blip r:embed="rId2" cstate="print"/>
          <a:srcRect/>
          <a:stretch>
            <a:fillRect/>
          </a:stretch>
        </p:blipFill>
        <p:spPr bwMode="auto">
          <a:xfrm>
            <a:off x="1714480" y="4143380"/>
            <a:ext cx="3714776" cy="2587390"/>
          </a:xfrm>
          <a:prstGeom prst="rect">
            <a:avLst/>
          </a:prstGeom>
          <a:noFill/>
        </p:spPr>
      </p:pic>
      <p:sp>
        <p:nvSpPr>
          <p:cNvPr id="6" name="TextBox 5"/>
          <p:cNvSpPr txBox="1"/>
          <p:nvPr/>
        </p:nvSpPr>
        <p:spPr>
          <a:xfrm>
            <a:off x="5429256" y="4143380"/>
            <a:ext cx="3714744" cy="2585323"/>
          </a:xfrm>
          <a:prstGeom prst="rect">
            <a:avLst/>
          </a:prstGeom>
          <a:noFill/>
        </p:spPr>
        <p:txBody>
          <a:bodyPr wrap="square" rtlCol="0">
            <a:spAutoFit/>
          </a:bodyPr>
          <a:lstStyle/>
          <a:p>
            <a:pPr algn="just"/>
            <a:r>
              <a:rPr lang="hr-HR" b="1" dirty="0" smtClean="0"/>
              <a:t>Prva posađena sadnica australskog </a:t>
            </a:r>
            <a:r>
              <a:rPr lang="hr-HR" b="1" dirty="0" err="1" smtClean="0"/>
              <a:t>stribora</a:t>
            </a:r>
            <a:r>
              <a:rPr lang="hr-HR" b="1" dirty="0" smtClean="0"/>
              <a:t> u Hrvatskoj bila je u Zadru 31.07.2006. godine. Sadnica je ograđena metalnim kavezom zbog zaštite od vandalizma. Hrvatsko narodno ime australski </a:t>
            </a:r>
            <a:r>
              <a:rPr lang="hr-HR" b="1" dirty="0" err="1" smtClean="0"/>
              <a:t>stribor</a:t>
            </a:r>
            <a:r>
              <a:rPr lang="hr-HR" b="1" dirty="0" smtClean="0"/>
              <a:t> za vrstu </a:t>
            </a:r>
            <a:r>
              <a:rPr lang="hr-HR" b="1" i="1" dirty="0" err="1" smtClean="0"/>
              <a:t>Wollemia</a:t>
            </a:r>
            <a:r>
              <a:rPr lang="hr-HR" b="1" i="1" dirty="0" smtClean="0"/>
              <a:t> </a:t>
            </a:r>
            <a:r>
              <a:rPr lang="hr-HR" b="1" i="1" dirty="0" err="1" smtClean="0"/>
              <a:t>nobilis</a:t>
            </a:r>
            <a:r>
              <a:rPr lang="hr-HR" b="1" i="1" dirty="0" smtClean="0"/>
              <a:t> </a:t>
            </a:r>
            <a:r>
              <a:rPr lang="hr-HR" b="1" dirty="0" smtClean="0"/>
              <a:t>dao je </a:t>
            </a:r>
            <a:r>
              <a:rPr lang="hr-HR" b="1" dirty="0" err="1" smtClean="0"/>
              <a:t>prof</a:t>
            </a:r>
            <a:r>
              <a:rPr lang="hr-HR" b="1" dirty="0" smtClean="0"/>
              <a:t>. dr. </a:t>
            </a:r>
            <a:r>
              <a:rPr lang="hr-HR" b="1" dirty="0" err="1" smtClean="0"/>
              <a:t>sc</a:t>
            </a:r>
            <a:r>
              <a:rPr lang="hr-HR" b="1" dirty="0" smtClean="0"/>
              <a:t>. Želimir Borzan u imeniku drveća i grmlja iz 2001. godine.</a:t>
            </a:r>
            <a:endParaRPr lang="hr-HR" b="1"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285728"/>
            <a:ext cx="9144000" cy="923330"/>
          </a:xfrm>
          <a:prstGeom prst="rect">
            <a:avLst/>
          </a:prstGeom>
        </p:spPr>
        <p:txBody>
          <a:bodyPr wrap="square">
            <a:spAutoFit/>
          </a:bodyPr>
          <a:lstStyle/>
          <a:p>
            <a:pPr algn="just"/>
            <a:r>
              <a:rPr lang="hr-HR" b="1" dirty="0" smtClean="0"/>
              <a:t>Stablo koje raste u Botaničkom vrtu PMF-a u Zagrebu ograđeno je u metalni kavez zbog vandalizma i zaštite od oštećivanja te jako lijepo raste i razvija se. Preko zime se zaštićuje omotavanjem u </a:t>
            </a:r>
            <a:r>
              <a:rPr lang="hr-HR" b="1" dirty="0" err="1" smtClean="0"/>
              <a:t>agotekstil</a:t>
            </a:r>
            <a:r>
              <a:rPr lang="hr-HR" b="1" dirty="0" smtClean="0"/>
              <a:t> i bez problema izdrži kratkotrajne temperature do -15 °C.</a:t>
            </a:r>
            <a:r>
              <a:rPr lang="hr-HR" dirty="0" smtClean="0"/>
              <a:t> </a:t>
            </a:r>
            <a:endParaRPr lang="hr-HR" dirty="0"/>
          </a:p>
        </p:txBody>
      </p:sp>
      <p:pic>
        <p:nvPicPr>
          <p:cNvPr id="25602" name="Picture 2" descr="D:\Moji dokumenti\stručni skupovi\Osijek14_15112019\1 stručni skup o urbanom šumarstvu_Osijek14_15_10_2019\australski stribor\wolemia1.jpg"/>
          <p:cNvPicPr>
            <a:picLocks noChangeAspect="1" noChangeArrowheads="1"/>
          </p:cNvPicPr>
          <p:nvPr/>
        </p:nvPicPr>
        <p:blipFill>
          <a:blip r:embed="rId2"/>
          <a:srcRect/>
          <a:stretch>
            <a:fillRect/>
          </a:stretch>
        </p:blipFill>
        <p:spPr bwMode="auto">
          <a:xfrm>
            <a:off x="142844" y="1214422"/>
            <a:ext cx="5395325" cy="3600000"/>
          </a:xfrm>
          <a:prstGeom prst="rect">
            <a:avLst/>
          </a:prstGeom>
          <a:noFill/>
        </p:spPr>
      </p:pic>
      <p:pic>
        <p:nvPicPr>
          <p:cNvPr id="25603" name="Picture 3" descr="D:\Moji dokumenti\stručni skupovi\Osijek14_15112019\1 stručni skup o urbanom šumarstvu_Osijek14_15_10_2019\australski stribor\wolemia2.jpg"/>
          <p:cNvPicPr>
            <a:picLocks noChangeAspect="1" noChangeArrowheads="1"/>
          </p:cNvPicPr>
          <p:nvPr/>
        </p:nvPicPr>
        <p:blipFill>
          <a:blip r:embed="rId3"/>
          <a:srcRect/>
          <a:stretch>
            <a:fillRect/>
          </a:stretch>
        </p:blipFill>
        <p:spPr bwMode="auto">
          <a:xfrm>
            <a:off x="3500430" y="3143248"/>
            <a:ext cx="5390711" cy="3600000"/>
          </a:xfrm>
          <a:prstGeom prst="rect">
            <a:avLst/>
          </a:prstGeom>
          <a:noFill/>
        </p:spPr>
      </p:pic>
      <p:sp>
        <p:nvSpPr>
          <p:cNvPr id="7" name="TextBox 6"/>
          <p:cNvSpPr txBox="1"/>
          <p:nvPr/>
        </p:nvSpPr>
        <p:spPr>
          <a:xfrm>
            <a:off x="0" y="5072074"/>
            <a:ext cx="3500430" cy="1477328"/>
          </a:xfrm>
          <a:prstGeom prst="rect">
            <a:avLst/>
          </a:prstGeom>
          <a:noFill/>
        </p:spPr>
        <p:txBody>
          <a:bodyPr wrap="square" rtlCol="0">
            <a:spAutoFit/>
          </a:bodyPr>
          <a:lstStyle/>
          <a:p>
            <a:r>
              <a:rPr lang="hr-HR" b="1" u="sng" dirty="0" smtClean="0"/>
              <a:t>Fotografije australskog </a:t>
            </a:r>
            <a:r>
              <a:rPr lang="hr-HR" b="1" u="sng" dirty="0" err="1" smtClean="0"/>
              <a:t>stribora</a:t>
            </a:r>
            <a:r>
              <a:rPr lang="hr-HR" b="1" u="sng" dirty="0" smtClean="0"/>
              <a:t>:</a:t>
            </a:r>
          </a:p>
          <a:p>
            <a:endParaRPr lang="hr-HR" b="1" u="sng" dirty="0" smtClean="0"/>
          </a:p>
          <a:p>
            <a:r>
              <a:rPr lang="hr-HR" b="1" dirty="0" smtClean="0"/>
              <a:t> dr. </a:t>
            </a:r>
            <a:r>
              <a:rPr lang="hr-HR" b="1" dirty="0" err="1" smtClean="0"/>
              <a:t>sc</a:t>
            </a:r>
            <a:r>
              <a:rPr lang="hr-HR" b="1" dirty="0" smtClean="0"/>
              <a:t>. Vanja Stamenković, stručni savjetnik, Botanički vrt PMF-a, Zagreb</a:t>
            </a:r>
            <a:endParaRPr lang="hr-HR" b="1"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Zaglavlje"/>
          <p:cNvPicPr>
            <a:picLocks noChangeAspect="1" noChangeArrowheads="1"/>
          </p:cNvPicPr>
          <p:nvPr/>
        </p:nvPicPr>
        <p:blipFill>
          <a:blip r:embed="rId2"/>
          <a:srcRect/>
          <a:stretch>
            <a:fillRect/>
          </a:stretch>
        </p:blipFill>
        <p:spPr bwMode="auto">
          <a:xfrm>
            <a:off x="0" y="0"/>
            <a:ext cx="9144000" cy="1714488"/>
          </a:xfrm>
          <a:prstGeom prst="rect">
            <a:avLst/>
          </a:prstGeom>
          <a:noFill/>
        </p:spPr>
      </p:pic>
      <p:sp>
        <p:nvSpPr>
          <p:cNvPr id="5" name="TextBox 4"/>
          <p:cNvSpPr txBox="1"/>
          <p:nvPr/>
        </p:nvSpPr>
        <p:spPr>
          <a:xfrm>
            <a:off x="0" y="1714488"/>
            <a:ext cx="9144000" cy="5016758"/>
          </a:xfrm>
          <a:prstGeom prst="rect">
            <a:avLst/>
          </a:prstGeom>
          <a:noFill/>
        </p:spPr>
        <p:txBody>
          <a:bodyPr wrap="square" rtlCol="0">
            <a:spAutoFit/>
          </a:bodyPr>
          <a:lstStyle/>
          <a:p>
            <a:pPr algn="just"/>
            <a:r>
              <a:rPr lang="hr-HR" sz="1600" b="1" u="sng" dirty="0" smtClean="0">
                <a:solidFill>
                  <a:srgbClr val="FF0000"/>
                </a:solidFill>
              </a:rPr>
              <a:t>Problematike:</a:t>
            </a:r>
          </a:p>
          <a:p>
            <a:pPr algn="just"/>
            <a:endParaRPr lang="hr-HR" sz="1600" b="1" u="sng" dirty="0" smtClean="0"/>
          </a:p>
          <a:p>
            <a:pPr algn="just">
              <a:buFontTx/>
              <a:buChar char="-"/>
            </a:pPr>
            <a:r>
              <a:rPr lang="hr-HR" sz="1600" b="1" dirty="0" smtClean="0"/>
              <a:t> Pogrešno pisanje imena biljnih vrsta i </a:t>
            </a:r>
            <a:r>
              <a:rPr lang="hr-HR" sz="1600" b="1" dirty="0" err="1" smtClean="0"/>
              <a:t>kultivara</a:t>
            </a:r>
            <a:r>
              <a:rPr lang="hr-HR" sz="1600" b="1" dirty="0" smtClean="0"/>
              <a:t> na etiketama </a:t>
            </a:r>
          </a:p>
          <a:p>
            <a:pPr algn="just">
              <a:buFontTx/>
              <a:buChar char="-"/>
            </a:pPr>
            <a:r>
              <a:rPr lang="hr-HR" sz="1600" b="1" dirty="0" smtClean="0"/>
              <a:t> Uvoz biljnog materijala s netočnim imenima </a:t>
            </a:r>
            <a:r>
              <a:rPr lang="hr-HR" sz="1600" b="1" dirty="0" err="1" smtClean="0"/>
              <a:t>kultivara</a:t>
            </a:r>
            <a:r>
              <a:rPr lang="hr-HR" sz="1600" b="1" dirty="0"/>
              <a:t> </a:t>
            </a:r>
            <a:r>
              <a:rPr lang="hr-HR" sz="1600" b="1" dirty="0" smtClean="0"/>
              <a:t>– zbunjujuće (</a:t>
            </a:r>
            <a:r>
              <a:rPr lang="hr-HR" sz="1600" b="1" dirty="0" err="1" smtClean="0"/>
              <a:t>npr</a:t>
            </a:r>
            <a:r>
              <a:rPr lang="hr-HR" sz="1600" b="1" dirty="0" smtClean="0"/>
              <a:t>. </a:t>
            </a:r>
            <a:r>
              <a:rPr lang="hr-HR" sz="1600" b="1" dirty="0" err="1" smtClean="0"/>
              <a:t>mix</a:t>
            </a:r>
            <a:r>
              <a:rPr lang="hr-HR" sz="1600" b="1" dirty="0" smtClean="0"/>
              <a:t>. i </a:t>
            </a:r>
            <a:r>
              <a:rPr lang="hr-HR" sz="1600" b="1" dirty="0" err="1" smtClean="0"/>
              <a:t>sl</a:t>
            </a:r>
            <a:r>
              <a:rPr lang="hr-HR" sz="1600" b="1" dirty="0" smtClean="0"/>
              <a:t>.)</a:t>
            </a:r>
          </a:p>
          <a:p>
            <a:pPr algn="just">
              <a:buFontTx/>
              <a:buChar char="-"/>
            </a:pPr>
            <a:r>
              <a:rPr lang="hr-HR" sz="1600" b="1" dirty="0" smtClean="0"/>
              <a:t> Mogućnost ilegalnog razmnožavanja biljnih vrsta i </a:t>
            </a:r>
            <a:r>
              <a:rPr lang="hr-HR" sz="1600" b="1" dirty="0" err="1" smtClean="0"/>
              <a:t>kultivara</a:t>
            </a:r>
            <a:r>
              <a:rPr lang="hr-HR" sz="1600" b="1" dirty="0" smtClean="0"/>
              <a:t> nepoznatog genetskog podrijetla</a:t>
            </a:r>
          </a:p>
          <a:p>
            <a:pPr algn="just">
              <a:buFontTx/>
              <a:buChar char="-"/>
            </a:pPr>
            <a:r>
              <a:rPr lang="hr-HR" sz="1600" b="1" dirty="0" smtClean="0"/>
              <a:t> Neusklađenog između rasadničke proizvodnje sadnog materijala u Hrvatskoj i izvedbenih Projekata krajobrazne arhitekture (nedovoljna količina sadnica određene vrste ili </a:t>
            </a:r>
            <a:r>
              <a:rPr lang="hr-HR" sz="1600" b="1" dirty="0" err="1" smtClean="0"/>
              <a:t>kultivara</a:t>
            </a:r>
            <a:r>
              <a:rPr lang="hr-HR" sz="1600" b="1" dirty="0" smtClean="0"/>
              <a:t> u jednom, lokaciji sadnje bližem, rasadniku; uvoz; aklimatizacija; destimulacija domaće rasadničke proizvodnje i dr.)</a:t>
            </a:r>
          </a:p>
          <a:p>
            <a:pPr algn="just">
              <a:buFontTx/>
              <a:buChar char="-"/>
            </a:pPr>
            <a:r>
              <a:rPr lang="hr-HR" sz="1600" b="1" dirty="0" smtClean="0"/>
              <a:t> Nedovoljna ili nikakva promidžba sadnica iz vlastitog uzgoja pojedinih rasadnika</a:t>
            </a:r>
          </a:p>
          <a:p>
            <a:pPr algn="just">
              <a:buFontTx/>
              <a:buChar char="-"/>
            </a:pPr>
            <a:r>
              <a:rPr lang="hr-HR" sz="1600" b="1" dirty="0" smtClean="0"/>
              <a:t> Loša specijalizacija rasadničke proizvodnje javnih, komunalnih i privatnih rasadnika i vrtnih centara</a:t>
            </a:r>
          </a:p>
          <a:p>
            <a:pPr algn="just">
              <a:buFontTx/>
              <a:buChar char="-"/>
            </a:pPr>
            <a:r>
              <a:rPr lang="hr-HR" sz="1600" b="1" dirty="0" smtClean="0"/>
              <a:t> Slaba dendrološka raznolikost drveća, grmlja i povijuša na javnim zelenim površinama u nekim urbanim sredinama </a:t>
            </a:r>
          </a:p>
          <a:p>
            <a:pPr algn="just">
              <a:buFontTx/>
              <a:buChar char="-"/>
            </a:pPr>
            <a:r>
              <a:rPr lang="hr-HR" sz="1600" b="1" dirty="0" smtClean="0"/>
              <a:t> Slaba zastupljenost pojedinih biljnih rodova, vrsta i </a:t>
            </a:r>
            <a:r>
              <a:rPr lang="hr-HR" sz="1600" b="1" dirty="0" err="1" smtClean="0"/>
              <a:t>kultivara</a:t>
            </a:r>
            <a:r>
              <a:rPr lang="hr-HR" sz="1600" b="1" dirty="0" smtClean="0"/>
              <a:t> koje odlično podnose naša urbana staništa</a:t>
            </a:r>
          </a:p>
          <a:p>
            <a:pPr algn="just">
              <a:buFontTx/>
              <a:buChar char="-"/>
            </a:pPr>
            <a:r>
              <a:rPr lang="hr-HR" sz="1600" b="1" dirty="0" smtClean="0"/>
              <a:t> Nedovoljan broj biljnih vrsta na javnim zelenim površinama koje se oblikuju kao bonsai, </a:t>
            </a:r>
            <a:r>
              <a:rPr lang="hr-HR" sz="1600" b="1" dirty="0" err="1" smtClean="0"/>
              <a:t>topiari</a:t>
            </a:r>
            <a:r>
              <a:rPr lang="hr-HR" sz="1600" b="1" dirty="0" smtClean="0"/>
              <a:t>, cvjetne instalacije ili posebno oblikovane forme raznih vrste drveća, grmlja i povijuša</a:t>
            </a:r>
          </a:p>
          <a:p>
            <a:pPr algn="just">
              <a:buFontTx/>
              <a:buChar char="-"/>
            </a:pPr>
            <a:r>
              <a:rPr lang="hr-HR" sz="1600" b="1" dirty="0" smtClean="0"/>
              <a:t> Pojedine vrste i </a:t>
            </a:r>
            <a:r>
              <a:rPr lang="hr-HR" sz="1600" b="1" dirty="0" err="1" smtClean="0"/>
              <a:t>kultivari</a:t>
            </a:r>
            <a:r>
              <a:rPr lang="hr-HR" sz="1600" b="1" dirty="0" smtClean="0"/>
              <a:t> se jednostavno razmnožavaju ali se ne proizvode u rasadnicima u dovoljnim količinama ili nikako a imaju veliku vrijednost u hortikulturi, </a:t>
            </a:r>
            <a:r>
              <a:rPr lang="hr-HR" sz="1600" b="1" dirty="0" err="1" smtClean="0"/>
              <a:t>arborikulturi</a:t>
            </a:r>
            <a:r>
              <a:rPr lang="hr-HR" sz="1600" b="1" dirty="0" smtClean="0"/>
              <a:t> i projektima krajobraznog uređenja. </a:t>
            </a:r>
            <a:r>
              <a:rPr lang="hr-HR" sz="1600" b="1" dirty="0" smtClean="0">
                <a:solidFill>
                  <a:srgbClr val="FF0000"/>
                </a:solidFill>
              </a:rPr>
              <a:t>U ovoj prezentaciji prikazat će se na šest različitih primjera razmnožavanje vrsta, </a:t>
            </a:r>
            <a:r>
              <a:rPr lang="hr-HR" sz="1600" b="1" dirty="0" err="1" smtClean="0">
                <a:solidFill>
                  <a:srgbClr val="FF0000"/>
                </a:solidFill>
              </a:rPr>
              <a:t>kultivara</a:t>
            </a:r>
            <a:r>
              <a:rPr lang="hr-HR" sz="1600" b="1" dirty="0" smtClean="0">
                <a:solidFill>
                  <a:srgbClr val="FF0000"/>
                </a:solidFill>
              </a:rPr>
              <a:t> križanca ili </a:t>
            </a:r>
            <a:r>
              <a:rPr lang="hr-HR" sz="1600" b="1" dirty="0" err="1" smtClean="0">
                <a:solidFill>
                  <a:srgbClr val="FF0000"/>
                </a:solidFill>
              </a:rPr>
              <a:t>kultivara</a:t>
            </a:r>
            <a:r>
              <a:rPr lang="hr-HR" sz="1600" b="1" dirty="0" smtClean="0">
                <a:solidFill>
                  <a:srgbClr val="FF0000"/>
                </a:solidFill>
              </a:rPr>
              <a:t> s ciljem da se u budućim projektima krajobraznog uređenja počinju koristiti jer su neopravdano zanemarene.</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746" name="Picture 2" descr="D:\Moje slike\slike\razne slike04052018\DSCF0034.JPG"/>
          <p:cNvPicPr>
            <a:picLocks noChangeAspect="1" noChangeArrowheads="1"/>
          </p:cNvPicPr>
          <p:nvPr/>
        </p:nvPicPr>
        <p:blipFill>
          <a:blip r:embed="rId2"/>
          <a:srcRect/>
          <a:stretch>
            <a:fillRect/>
          </a:stretch>
        </p:blipFill>
        <p:spPr bwMode="auto">
          <a:xfrm>
            <a:off x="0" y="0"/>
            <a:ext cx="9144000" cy="6858000"/>
          </a:xfrm>
          <a:prstGeom prst="rect">
            <a:avLst/>
          </a:prstGeom>
          <a:solidFill>
            <a:srgbClr val="7030A0"/>
          </a:solidFill>
        </p:spPr>
      </p:pic>
      <p:sp>
        <p:nvSpPr>
          <p:cNvPr id="6" name="Rectangle 5"/>
          <p:cNvSpPr/>
          <p:nvPr/>
        </p:nvSpPr>
        <p:spPr>
          <a:xfrm>
            <a:off x="0" y="2857496"/>
            <a:ext cx="9144000" cy="923330"/>
          </a:xfrm>
          <a:prstGeom prst="rect">
            <a:avLst/>
          </a:prstGeom>
          <a:solidFill>
            <a:srgbClr val="7030A0"/>
          </a:solidFill>
        </p:spPr>
        <p:txBody>
          <a:bodyPr wrap="square" lIns="91440" tIns="45720" rIns="91440" bIns="45720">
            <a:spAutoFit/>
            <a:scene3d>
              <a:camera prst="orthographicFront">
                <a:rot lat="0" lon="0" rev="0"/>
              </a:camera>
              <a:lightRig rig="glow" dir="t">
                <a:rot lat="0" lon="0" rev="3600000"/>
              </a:lightRig>
            </a:scene3d>
            <a:sp3d prstMaterial="softEdge">
              <a:bevelT w="29210" h="16510"/>
              <a:contourClr>
                <a:schemeClr val="accent4">
                  <a:alpha val="95000"/>
                </a:schemeClr>
              </a:contourClr>
            </a:sp3d>
          </a:bodyPr>
          <a:lstStyle/>
          <a:p>
            <a:pPr algn="ctr"/>
            <a:r>
              <a:rPr lang="hr-HR" sz="5400" dirty="0" smtClean="0">
                <a:solidFill>
                  <a:srgbClr val="00B050"/>
                </a:solidFill>
              </a:rPr>
              <a:t>HVALA VAM NA POZORNOSTI !</a:t>
            </a:r>
            <a:endParaRPr lang="hr-HR" sz="5400" dirty="0">
              <a:solidFill>
                <a:srgbClr val="00B050"/>
              </a:solidFill>
            </a:endParaRPr>
          </a:p>
        </p:txBody>
      </p:sp>
      <p:sp>
        <p:nvSpPr>
          <p:cNvPr id="7" name="TextBox 6"/>
          <p:cNvSpPr txBox="1"/>
          <p:nvPr/>
        </p:nvSpPr>
        <p:spPr>
          <a:xfrm>
            <a:off x="3643306" y="5643578"/>
            <a:ext cx="2007665" cy="646331"/>
          </a:xfrm>
          <a:prstGeom prst="rect">
            <a:avLst/>
          </a:prstGeom>
          <a:solidFill>
            <a:srgbClr val="7030A0"/>
          </a:solidFill>
        </p:spPr>
        <p:txBody>
          <a:bodyPr wrap="none" rtlCol="0">
            <a:spAutoFit/>
          </a:bodyPr>
          <a:lstStyle/>
          <a:p>
            <a:pPr algn="ctr"/>
            <a:r>
              <a:rPr lang="hr-HR" dirty="0" smtClean="0">
                <a:solidFill>
                  <a:srgbClr val="00B050"/>
                </a:solidFill>
              </a:rPr>
              <a:t>Pitanja na kontakt:</a:t>
            </a:r>
          </a:p>
          <a:p>
            <a:pPr algn="ctr"/>
            <a:r>
              <a:rPr lang="hr-HR" dirty="0" err="1" smtClean="0">
                <a:solidFill>
                  <a:srgbClr val="00B050"/>
                </a:solidFill>
              </a:rPr>
              <a:t>ddrvodelic</a:t>
            </a:r>
            <a:r>
              <a:rPr lang="hr-HR" dirty="0" smtClean="0">
                <a:solidFill>
                  <a:srgbClr val="00B050"/>
                </a:solidFill>
              </a:rPr>
              <a:t>@</a:t>
            </a:r>
            <a:r>
              <a:rPr lang="hr-HR" dirty="0" err="1" smtClean="0">
                <a:solidFill>
                  <a:srgbClr val="00B050"/>
                </a:solidFill>
              </a:rPr>
              <a:t>inet.hr</a:t>
            </a:r>
            <a:endParaRPr lang="hr-HR" dirty="0">
              <a:solidFill>
                <a:srgbClr val="00B050"/>
              </a:solidFill>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Rectangle 1"/>
          <p:cNvSpPr>
            <a:spLocks noChangeArrowheads="1"/>
          </p:cNvSpPr>
          <p:nvPr/>
        </p:nvSpPr>
        <p:spPr bwMode="auto">
          <a:xfrm>
            <a:off x="0" y="285728"/>
            <a:ext cx="9144000" cy="36933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hr-HR" b="1" i="1" u="none" strike="noStrike" cap="none" normalizeH="0" baseline="0" dirty="0" err="1" smtClean="0">
                <a:ln>
                  <a:noFill/>
                </a:ln>
                <a:solidFill>
                  <a:srgbClr val="FF0000"/>
                </a:solidFill>
                <a:effectLst/>
                <a:latin typeface="Arial" pitchFamily="34" charset="0"/>
                <a:ea typeface="Times New Roman" pitchFamily="18" charset="0"/>
                <a:cs typeface="Arial" pitchFamily="34" charset="0"/>
              </a:rPr>
              <a:t>Nandina</a:t>
            </a:r>
            <a:r>
              <a:rPr kumimoji="0" lang="hr-HR" b="1" i="1" u="none" strike="noStrike" cap="none" normalizeH="0" baseline="0" dirty="0" smtClean="0">
                <a:ln>
                  <a:noFill/>
                </a:ln>
                <a:solidFill>
                  <a:srgbClr val="FF0000"/>
                </a:solidFill>
                <a:effectLst/>
                <a:latin typeface="Arial" pitchFamily="34" charset="0"/>
                <a:ea typeface="Times New Roman" pitchFamily="18" charset="0"/>
                <a:cs typeface="Arial" pitchFamily="34" charset="0"/>
              </a:rPr>
              <a:t> </a:t>
            </a:r>
            <a:r>
              <a:rPr kumimoji="0" lang="hr-HR" b="1" i="1" u="none" strike="noStrike" cap="none" normalizeH="0" baseline="0" dirty="0" err="1" smtClean="0">
                <a:ln>
                  <a:noFill/>
                </a:ln>
                <a:solidFill>
                  <a:srgbClr val="FF0000"/>
                </a:solidFill>
                <a:effectLst/>
                <a:latin typeface="Arial" pitchFamily="34" charset="0"/>
                <a:ea typeface="Times New Roman" pitchFamily="18" charset="0"/>
                <a:cs typeface="Arial" pitchFamily="34" charset="0"/>
              </a:rPr>
              <a:t>domestica</a:t>
            </a:r>
            <a:r>
              <a:rPr kumimoji="0" lang="hr-HR" b="1" i="1" u="none" strike="noStrike" cap="none" normalizeH="0" baseline="0" dirty="0" smtClean="0">
                <a:ln>
                  <a:noFill/>
                </a:ln>
                <a:solidFill>
                  <a:srgbClr val="FF0000"/>
                </a:solidFill>
                <a:effectLst/>
                <a:latin typeface="Arial" pitchFamily="34" charset="0"/>
                <a:ea typeface="Times New Roman" pitchFamily="18" charset="0"/>
                <a:cs typeface="Arial" pitchFamily="34" charset="0"/>
              </a:rPr>
              <a:t> </a:t>
            </a:r>
            <a:r>
              <a:rPr kumimoji="0" lang="hr-HR" b="1" i="0" u="none" strike="noStrike" cap="none" normalizeH="0" baseline="0" dirty="0" err="1" smtClean="0">
                <a:ln>
                  <a:noFill/>
                </a:ln>
                <a:solidFill>
                  <a:srgbClr val="FF0000"/>
                </a:solidFill>
                <a:effectLst/>
                <a:latin typeface="Arial" pitchFamily="34" charset="0"/>
                <a:ea typeface="Times New Roman" pitchFamily="18" charset="0"/>
                <a:cs typeface="Arial" pitchFamily="34" charset="0"/>
              </a:rPr>
              <a:t>Thunb</a:t>
            </a:r>
            <a:r>
              <a:rPr kumimoji="0" lang="hr-HR" b="1" i="0" u="none" strike="noStrike" cap="none" normalizeH="0" baseline="0" dirty="0" smtClean="0">
                <a:ln>
                  <a:noFill/>
                </a:ln>
                <a:solidFill>
                  <a:srgbClr val="FF0000"/>
                </a:solidFill>
                <a:effectLst/>
                <a:latin typeface="Arial" pitchFamily="34" charset="0"/>
                <a:ea typeface="Times New Roman" pitchFamily="18" charset="0"/>
                <a:cs typeface="Arial" pitchFamily="34" charset="0"/>
              </a:rPr>
              <a:t>.</a:t>
            </a:r>
            <a:r>
              <a:rPr kumimoji="0" lang="hr-HR" b="1" i="0" u="none" strike="noStrike" cap="none" normalizeH="0" dirty="0" smtClean="0">
                <a:ln>
                  <a:noFill/>
                </a:ln>
                <a:solidFill>
                  <a:srgbClr val="FF0000"/>
                </a:solidFill>
                <a:effectLst/>
                <a:latin typeface="Arial" pitchFamily="34" charset="0"/>
                <a:ea typeface="Times New Roman" pitchFamily="18" charset="0"/>
                <a:cs typeface="Arial" pitchFamily="34" charset="0"/>
              </a:rPr>
              <a:t> - </a:t>
            </a:r>
            <a:r>
              <a:rPr kumimoji="0" lang="hr-HR" b="1" i="0" u="none" strike="noStrike" cap="none" normalizeH="0" baseline="0" dirty="0" err="1" smtClean="0">
                <a:ln>
                  <a:noFill/>
                </a:ln>
                <a:solidFill>
                  <a:srgbClr val="FF0000"/>
                </a:solidFill>
                <a:effectLst/>
                <a:latin typeface="Arial" pitchFamily="34" charset="0"/>
                <a:ea typeface="Times New Roman" pitchFamily="18" charset="0"/>
                <a:cs typeface="Arial" pitchFamily="34" charset="0"/>
              </a:rPr>
              <a:t>nandina</a:t>
            </a:r>
            <a:endParaRPr kumimoji="0" lang="hr-HR" b="0" i="0" u="none" strike="noStrike" cap="none" normalizeH="0" baseline="0" dirty="0" smtClean="0">
              <a:ln>
                <a:noFill/>
              </a:ln>
              <a:solidFill>
                <a:srgbClr val="FF0000"/>
              </a:solidFill>
              <a:effectLst/>
              <a:latin typeface="Arial" pitchFamily="34" charset="0"/>
              <a:cs typeface="Arial" pitchFamily="34" charset="0"/>
            </a:endParaRPr>
          </a:p>
        </p:txBody>
      </p:sp>
      <p:sp>
        <p:nvSpPr>
          <p:cNvPr id="5" name="Rectangle 4"/>
          <p:cNvSpPr/>
          <p:nvPr/>
        </p:nvSpPr>
        <p:spPr>
          <a:xfrm>
            <a:off x="0" y="1285860"/>
            <a:ext cx="6000760" cy="2862322"/>
          </a:xfrm>
          <a:prstGeom prst="rect">
            <a:avLst/>
          </a:prstGeom>
        </p:spPr>
        <p:txBody>
          <a:bodyPr wrap="square">
            <a:spAutoFit/>
          </a:bodyPr>
          <a:lstStyle/>
          <a:p>
            <a:pPr algn="just"/>
            <a:r>
              <a:rPr lang="hr-HR" b="1" dirty="0" smtClean="0"/>
              <a:t>Obična </a:t>
            </a:r>
            <a:r>
              <a:rPr lang="hr-HR" b="1" dirty="0" err="1" smtClean="0"/>
              <a:t>nandina</a:t>
            </a:r>
            <a:r>
              <a:rPr lang="hr-HR" b="1" dirty="0" smtClean="0"/>
              <a:t> se u rasadniku razmnožava s velikim uspjehom sjemenom dok se </a:t>
            </a:r>
            <a:r>
              <a:rPr lang="hr-HR" b="1" dirty="0" err="1" smtClean="0"/>
              <a:t>kultivari</a:t>
            </a:r>
            <a:r>
              <a:rPr lang="hr-HR" b="1" dirty="0" smtClean="0"/>
              <a:t> </a:t>
            </a:r>
            <a:r>
              <a:rPr lang="hr-HR" b="1" dirty="0" err="1" smtClean="0"/>
              <a:t>nandine</a:t>
            </a:r>
            <a:r>
              <a:rPr lang="hr-HR" b="1" dirty="0" smtClean="0"/>
              <a:t>  (ˈ</a:t>
            </a:r>
            <a:r>
              <a:rPr lang="hr-HR" b="1" dirty="0" err="1" smtClean="0"/>
              <a:t>Purpurea</a:t>
            </a:r>
            <a:r>
              <a:rPr lang="hr-HR" b="1" dirty="0" smtClean="0"/>
              <a:t>ˈ, ˈ</a:t>
            </a:r>
            <a:r>
              <a:rPr lang="hr-HR" b="1" dirty="0" err="1" smtClean="0"/>
              <a:t>Atropurpurea</a:t>
            </a:r>
            <a:r>
              <a:rPr lang="hr-HR" b="1" dirty="0" smtClean="0"/>
              <a:t> Nanaˈ, ˈHarbour </a:t>
            </a:r>
            <a:r>
              <a:rPr lang="hr-HR" b="1" dirty="0" err="1" smtClean="0"/>
              <a:t>Dwar</a:t>
            </a:r>
            <a:r>
              <a:rPr lang="hr-HR" b="1" dirty="0" smtClean="0"/>
              <a:t>ˈ) razmnožavaju poluzrelim reznicama i kulturom tkiva. Osim nabrojenih poznati </a:t>
            </a:r>
            <a:r>
              <a:rPr lang="hr-HR" b="1" dirty="0" err="1" smtClean="0"/>
              <a:t>kultivari</a:t>
            </a:r>
            <a:r>
              <a:rPr lang="hr-HR" b="1" dirty="0" smtClean="0"/>
              <a:t> su: ˈ</a:t>
            </a:r>
            <a:r>
              <a:rPr lang="hr-HR" b="1" dirty="0" err="1" smtClean="0"/>
              <a:t>Alba</a:t>
            </a:r>
            <a:r>
              <a:rPr lang="hr-HR" b="1" dirty="0" smtClean="0"/>
              <a:t>ˈ, ˈ</a:t>
            </a:r>
            <a:r>
              <a:rPr lang="hr-HR" b="1" dirty="0" err="1" smtClean="0"/>
              <a:t>Compacta</a:t>
            </a:r>
            <a:r>
              <a:rPr lang="hr-HR" b="1" dirty="0" smtClean="0"/>
              <a:t>ˈ, ˈ</a:t>
            </a:r>
            <a:r>
              <a:rPr lang="hr-HR" b="1" dirty="0" err="1" smtClean="0"/>
              <a:t>FirwePower</a:t>
            </a:r>
            <a:r>
              <a:rPr lang="hr-HR" b="1" dirty="0" smtClean="0"/>
              <a:t>ˈ, ˈ</a:t>
            </a:r>
            <a:r>
              <a:rPr lang="hr-HR" b="1" dirty="0" err="1" smtClean="0"/>
              <a:t>Gulf</a:t>
            </a:r>
            <a:r>
              <a:rPr lang="hr-HR" b="1" dirty="0" smtClean="0"/>
              <a:t> </a:t>
            </a:r>
            <a:r>
              <a:rPr lang="hr-HR" b="1" dirty="0" err="1" smtClean="0"/>
              <a:t>Stream</a:t>
            </a:r>
            <a:r>
              <a:rPr lang="hr-HR" b="1" dirty="0" smtClean="0"/>
              <a:t>ˈ i ˈWoods </a:t>
            </a:r>
            <a:r>
              <a:rPr lang="hr-HR" b="1" dirty="0" err="1" smtClean="0"/>
              <a:t>Dwarf</a:t>
            </a:r>
            <a:r>
              <a:rPr lang="hr-HR" b="1" dirty="0" smtClean="0"/>
              <a:t>ˈ. Moguće je i razmnožavanje izdancima iz korijena i cijepljenjem na podlogu od </a:t>
            </a:r>
            <a:r>
              <a:rPr lang="hr-HR" b="1" dirty="0" err="1" smtClean="0"/>
              <a:t>mahonije</a:t>
            </a:r>
            <a:r>
              <a:rPr lang="hr-HR" b="1" dirty="0" smtClean="0"/>
              <a:t> (</a:t>
            </a:r>
            <a:r>
              <a:rPr lang="hr-HR" b="1" i="1" dirty="0" err="1" smtClean="0"/>
              <a:t>Mahonia</a:t>
            </a:r>
            <a:r>
              <a:rPr lang="hr-HR" b="1" i="1" dirty="0" smtClean="0"/>
              <a:t> </a:t>
            </a:r>
            <a:r>
              <a:rPr lang="hr-HR" b="1" i="1" dirty="0" err="1" smtClean="0"/>
              <a:t>aquifolium</a:t>
            </a:r>
            <a:r>
              <a:rPr lang="hr-HR" b="1" dirty="0" smtClean="0"/>
              <a:t>).</a:t>
            </a:r>
            <a:r>
              <a:rPr lang="hr-HR" dirty="0" smtClean="0"/>
              <a:t> </a:t>
            </a:r>
            <a:r>
              <a:rPr lang="hr-HR" b="1" dirty="0" smtClean="0"/>
              <a:t>Pošto je obična nadina kao vrsta vrlo dekorativna kao živa sadnica ili rezani njezini dijelovi stavljeni u vazu za cvijeće, ona se najčešće susreće u rasadnicima.</a:t>
            </a:r>
            <a:r>
              <a:rPr lang="hr-HR" dirty="0" smtClean="0"/>
              <a:t> </a:t>
            </a:r>
            <a:endParaRPr lang="hr-HR" dirty="0"/>
          </a:p>
        </p:txBody>
      </p:sp>
      <p:pic>
        <p:nvPicPr>
          <p:cNvPr id="18434" name="Picture 2" descr="D:\Moji dokumenti\stručni skupovi\Osijek14_15112019\1 stručni skup o urbanom šumarstvu_Osijek14_15_10_2019\nandina\nandina_Z_Borzan.JPG"/>
          <p:cNvPicPr>
            <a:picLocks noChangeAspect="1" noChangeArrowheads="1"/>
          </p:cNvPicPr>
          <p:nvPr/>
        </p:nvPicPr>
        <p:blipFill>
          <a:blip r:embed="rId2" cstate="print"/>
          <a:srcRect/>
          <a:stretch>
            <a:fillRect/>
          </a:stretch>
        </p:blipFill>
        <p:spPr bwMode="auto">
          <a:xfrm>
            <a:off x="6000760" y="1071546"/>
            <a:ext cx="2923330" cy="3357586"/>
          </a:xfrm>
          <a:prstGeom prst="rect">
            <a:avLst/>
          </a:prstGeom>
          <a:noFill/>
        </p:spPr>
      </p:pic>
      <p:sp>
        <p:nvSpPr>
          <p:cNvPr id="7" name="Rectangle 6"/>
          <p:cNvSpPr/>
          <p:nvPr/>
        </p:nvSpPr>
        <p:spPr>
          <a:xfrm>
            <a:off x="0" y="4572008"/>
            <a:ext cx="9144000" cy="2031325"/>
          </a:xfrm>
          <a:prstGeom prst="rect">
            <a:avLst/>
          </a:prstGeom>
        </p:spPr>
        <p:txBody>
          <a:bodyPr wrap="square">
            <a:spAutoFit/>
          </a:bodyPr>
          <a:lstStyle/>
          <a:p>
            <a:pPr algn="just"/>
            <a:r>
              <a:rPr lang="hr-HR" b="1" dirty="0" smtClean="0"/>
              <a:t>Sjeme ima odgođenu klijavost zbog ekstremno sporog rasta embrija. U vrijeme sakupljanja plodova, embrio je još uvijek u </a:t>
            </a:r>
            <a:r>
              <a:rPr lang="hr-HR" b="1" dirty="0" err="1" smtClean="0"/>
              <a:t>rudimentiranoj</a:t>
            </a:r>
            <a:r>
              <a:rPr lang="hr-HR" b="1" dirty="0" smtClean="0"/>
              <a:t> formi. Razvoj embrija događa se bilo da se sjeme čuva u vlažnim ili suhim uvjetima, pri visokim ili niskim temperaturama. Razvoj embrija ubrzava toplo-vlažni postupak </a:t>
            </a:r>
            <a:r>
              <a:rPr lang="hr-HR" b="1" dirty="0" err="1" smtClean="0"/>
              <a:t>predsjetvene</a:t>
            </a:r>
            <a:r>
              <a:rPr lang="hr-HR" b="1" dirty="0" smtClean="0"/>
              <a:t> pripreme u trajanju od nekoliko mjeseci a nakon toga stratifikacija pri niskim temperaturama. Najzanimljivije svojstvo je klijanje sjemena krajem vegetacijske sezone, u kasnu jesen ili početkom zime (listopad-prosinac). Čisto sjeme koje se odmah posije ima klijavost od 65 %. </a:t>
            </a:r>
            <a:r>
              <a:rPr lang="hr-HR" dirty="0" smtClean="0"/>
              <a:t> </a:t>
            </a:r>
            <a:endParaRPr lang="hr-HR" dirty="0"/>
          </a:p>
        </p:txBody>
      </p:sp>
      <p:sp>
        <p:nvSpPr>
          <p:cNvPr id="6" name="Rectangle 5"/>
          <p:cNvSpPr/>
          <p:nvPr/>
        </p:nvSpPr>
        <p:spPr>
          <a:xfrm>
            <a:off x="6215074" y="4143380"/>
            <a:ext cx="2538900" cy="276999"/>
          </a:xfrm>
          <a:prstGeom prst="rect">
            <a:avLst/>
          </a:prstGeom>
        </p:spPr>
        <p:txBody>
          <a:bodyPr wrap="none">
            <a:spAutoFit/>
          </a:bodyPr>
          <a:lstStyle/>
          <a:p>
            <a:r>
              <a:rPr lang="hr-HR" sz="1200" dirty="0" smtClean="0">
                <a:solidFill>
                  <a:schemeClr val="bg1"/>
                </a:solidFill>
              </a:rPr>
              <a:t>Fotografija: </a:t>
            </a:r>
            <a:r>
              <a:rPr lang="hr-HR" sz="1200" dirty="0" err="1" smtClean="0">
                <a:solidFill>
                  <a:schemeClr val="bg1"/>
                </a:solidFill>
              </a:rPr>
              <a:t>prof</a:t>
            </a:r>
            <a:r>
              <a:rPr lang="hr-HR" sz="1200" dirty="0" smtClean="0">
                <a:solidFill>
                  <a:schemeClr val="bg1"/>
                </a:solidFill>
              </a:rPr>
              <a:t>. dr. </a:t>
            </a:r>
            <a:r>
              <a:rPr lang="hr-HR" sz="1200" dirty="0" err="1" smtClean="0">
                <a:solidFill>
                  <a:schemeClr val="bg1"/>
                </a:solidFill>
              </a:rPr>
              <a:t>sc</a:t>
            </a:r>
            <a:r>
              <a:rPr lang="hr-HR" sz="1200" dirty="0" smtClean="0">
                <a:solidFill>
                  <a:schemeClr val="bg1"/>
                </a:solidFill>
              </a:rPr>
              <a:t>. Želimir Borzan</a:t>
            </a:r>
            <a:endParaRPr lang="hr-HR" sz="1200" dirty="0">
              <a:solidFill>
                <a:schemeClr val="bg1"/>
              </a:solidFill>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1"/>
          <p:cNvSpPr>
            <a:spLocks noChangeArrowheads="1"/>
          </p:cNvSpPr>
          <p:nvPr/>
        </p:nvSpPr>
        <p:spPr bwMode="auto">
          <a:xfrm>
            <a:off x="0" y="142852"/>
            <a:ext cx="9144000" cy="36933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hr-HR" b="1" i="0" u="sng" strike="noStrike" cap="none" normalizeH="0" baseline="0" dirty="0" smtClean="0">
                <a:ln>
                  <a:noFill/>
                </a:ln>
                <a:solidFill>
                  <a:schemeClr val="tx1"/>
                </a:solidFill>
                <a:effectLst/>
                <a:latin typeface="Arial" pitchFamily="34" charset="0"/>
                <a:ea typeface="Times New Roman" pitchFamily="18" charset="0"/>
                <a:cs typeface="Arial" pitchFamily="34" charset="0"/>
              </a:rPr>
              <a:t>Rasadnička iskustva u rasadnicima Šumarskog fakulteta Sveučilišta u Zagrebu</a:t>
            </a:r>
            <a:endParaRPr kumimoji="0" lang="hr-HR" b="0" i="0" u="sng" strike="noStrike" cap="none" normalizeH="0" baseline="0" dirty="0" smtClean="0">
              <a:ln>
                <a:noFill/>
              </a:ln>
              <a:solidFill>
                <a:schemeClr val="tx1"/>
              </a:solidFill>
              <a:effectLst/>
              <a:latin typeface="Arial" pitchFamily="34" charset="0"/>
              <a:cs typeface="Arial" pitchFamily="34" charset="0"/>
            </a:endParaRPr>
          </a:p>
        </p:txBody>
      </p:sp>
      <p:sp>
        <p:nvSpPr>
          <p:cNvPr id="5" name="Rectangle 4"/>
          <p:cNvSpPr/>
          <p:nvPr/>
        </p:nvSpPr>
        <p:spPr>
          <a:xfrm>
            <a:off x="0" y="2333685"/>
            <a:ext cx="5715008" cy="4247317"/>
          </a:xfrm>
          <a:prstGeom prst="rect">
            <a:avLst/>
          </a:prstGeom>
        </p:spPr>
        <p:txBody>
          <a:bodyPr wrap="square">
            <a:spAutoFit/>
          </a:bodyPr>
          <a:lstStyle/>
          <a:p>
            <a:pPr algn="just"/>
            <a:r>
              <a:rPr lang="hr-HR" b="1" dirty="0" smtClean="0"/>
              <a:t>Čisto sjeme iz uroda prethodne godine koje je odvojeno iz mesnatog </a:t>
            </a:r>
            <a:r>
              <a:rPr lang="hr-HR" b="1" dirty="0" err="1" smtClean="0"/>
              <a:t>usplođa</a:t>
            </a:r>
            <a:r>
              <a:rPr lang="hr-HR" b="1" dirty="0" smtClean="0"/>
              <a:t> postupkom </a:t>
            </a:r>
            <a:r>
              <a:rPr lang="hr-HR" b="1" dirty="0" err="1" smtClean="0"/>
              <a:t>maceracije</a:t>
            </a:r>
            <a:r>
              <a:rPr lang="hr-HR" b="1" dirty="0" smtClean="0"/>
              <a:t> sije se krajem mjeseca svibnja u </a:t>
            </a:r>
            <a:r>
              <a:rPr lang="hr-HR" b="1" dirty="0" err="1" smtClean="0"/>
              <a:t>multikontejnere</a:t>
            </a:r>
            <a:r>
              <a:rPr lang="hr-HR" b="1" dirty="0" smtClean="0"/>
              <a:t> tipa </a:t>
            </a:r>
            <a:r>
              <a:rPr lang="hr-HR" b="1" dirty="0" err="1" smtClean="0"/>
              <a:t>Bosnaplast</a:t>
            </a:r>
            <a:r>
              <a:rPr lang="hr-HR" b="1" dirty="0" smtClean="0"/>
              <a:t> 180. Kontejneri se drže u grijanom stakleniku. Sjeme u takvim uvjetima počinje s nicanjem početkom mjeseca listopada. Klijavost sjemena je gotovo 100 %. </a:t>
            </a:r>
            <a:r>
              <a:rPr lang="hr-HR" b="1" dirty="0" err="1" smtClean="0"/>
              <a:t>Klijanci</a:t>
            </a:r>
            <a:r>
              <a:rPr lang="hr-HR" b="1" dirty="0" smtClean="0"/>
              <a:t> prezimljuju u grijanom prostoru i presađuju se u proljeće iz </a:t>
            </a:r>
            <a:r>
              <a:rPr lang="hr-HR" b="1" dirty="0" err="1" smtClean="0"/>
              <a:t>multikontejnera</a:t>
            </a:r>
            <a:r>
              <a:rPr lang="hr-HR" b="1" dirty="0" smtClean="0"/>
              <a:t> u pojedinačne kontejnere volumena najmanje 3 l. Pojedine sadnice uzgojene iz sjemena navedenom rasadničkom tehnologijom cvatu već u drugoj godini i donose dekorativne plodove. </a:t>
            </a:r>
            <a:r>
              <a:rPr lang="hr-HR" b="1" dirty="0" err="1" smtClean="0"/>
              <a:t>Nandina</a:t>
            </a:r>
            <a:r>
              <a:rPr lang="hr-HR" b="1" dirty="0" smtClean="0"/>
              <a:t> se naziva još i sveti ili nebeski bambus i pripada u skupinu srednje visokih (od 120 do 240 cm) zimzelenih grmova iz porodice žutika. Širina biljke može varirati od 60 do 120 cm. Sadi se na razmak od 60 do 120 cm. </a:t>
            </a:r>
            <a:endParaRPr lang="hr-HR" dirty="0" smtClean="0"/>
          </a:p>
        </p:txBody>
      </p:sp>
      <p:pic>
        <p:nvPicPr>
          <p:cNvPr id="19458" name="Picture 2" descr="D:\Moji dokumenti\stručni skupovi\Osijek14_15112019\fotografije\74214606_2189663104664102_8483692193612038144_n.jpg"/>
          <p:cNvPicPr>
            <a:picLocks noChangeAspect="1" noChangeArrowheads="1"/>
          </p:cNvPicPr>
          <p:nvPr/>
        </p:nvPicPr>
        <p:blipFill>
          <a:blip r:embed="rId2" cstate="print"/>
          <a:srcRect/>
          <a:stretch>
            <a:fillRect/>
          </a:stretch>
        </p:blipFill>
        <p:spPr bwMode="auto">
          <a:xfrm>
            <a:off x="5714976" y="2928934"/>
            <a:ext cx="3429024" cy="2571768"/>
          </a:xfrm>
          <a:prstGeom prst="rect">
            <a:avLst/>
          </a:prstGeom>
          <a:noFill/>
        </p:spPr>
      </p:pic>
      <p:sp>
        <p:nvSpPr>
          <p:cNvPr id="8" name="Rectangle 7"/>
          <p:cNvSpPr/>
          <p:nvPr/>
        </p:nvSpPr>
        <p:spPr>
          <a:xfrm>
            <a:off x="0" y="571480"/>
            <a:ext cx="9144000" cy="1754326"/>
          </a:xfrm>
          <a:prstGeom prst="rect">
            <a:avLst/>
          </a:prstGeom>
        </p:spPr>
        <p:txBody>
          <a:bodyPr wrap="square">
            <a:spAutoFit/>
          </a:bodyPr>
          <a:lstStyle/>
          <a:p>
            <a:pPr algn="just"/>
            <a:r>
              <a:rPr lang="hr-HR" b="1" dirty="0" smtClean="0"/>
              <a:t>Cvate u srpnju i kolovozu kada je cvatnja ostalih drvenastih vrsta rijetka što joj daje posebni značaj za izbor vrsta u projektima krajobraznog uređenja.</a:t>
            </a:r>
            <a:r>
              <a:rPr lang="hr-HR" dirty="0" smtClean="0"/>
              <a:t> </a:t>
            </a:r>
            <a:r>
              <a:rPr lang="hr-HR" b="1" dirty="0" smtClean="0"/>
              <a:t>Za razliku od mnogih ostalih vrsta, sezona značaja </a:t>
            </a:r>
            <a:r>
              <a:rPr lang="hr-HR" b="1" dirty="0" err="1" smtClean="0"/>
              <a:t>nandine</a:t>
            </a:r>
            <a:r>
              <a:rPr lang="hr-HR" b="1" dirty="0" smtClean="0"/>
              <a:t> je vrlo duga tijekom cijele godine (od kasnog proljeća do zime). Uzgaja se kao ukrasna biljka, kao </a:t>
            </a:r>
            <a:r>
              <a:rPr lang="hr-HR" b="1" dirty="0" err="1" smtClean="0"/>
              <a:t>soliter</a:t>
            </a:r>
            <a:r>
              <a:rPr lang="hr-HR" b="1" dirty="0" smtClean="0"/>
              <a:t> ili u manjim grupama u vrtovima i dvorištima. Idealna je za formiranje neformalnih živica (bez orezivanja)</a:t>
            </a:r>
            <a:r>
              <a:rPr lang="hr-HR" dirty="0" smtClean="0"/>
              <a:t>.</a:t>
            </a:r>
            <a:r>
              <a:rPr lang="hr-HR" b="1" dirty="0" smtClean="0"/>
              <a:t> Jednom kad se primi, otporna je na sušu i na temperature zraka do -15 °C. </a:t>
            </a:r>
            <a:endParaRPr lang="hr-HR"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500042"/>
            <a:ext cx="9144000" cy="369332"/>
          </a:xfrm>
          <a:prstGeom prst="rect">
            <a:avLst/>
          </a:prstGeom>
        </p:spPr>
        <p:txBody>
          <a:bodyPr wrap="square">
            <a:spAutoFit/>
          </a:bodyPr>
          <a:lstStyle/>
          <a:p>
            <a:pPr algn="ctr"/>
            <a:r>
              <a:rPr lang="hr-HR" b="1" i="1" dirty="0" err="1" smtClean="0">
                <a:solidFill>
                  <a:srgbClr val="FF0000"/>
                </a:solidFill>
                <a:latin typeface="Arial" pitchFamily="34" charset="0"/>
                <a:cs typeface="Arial" pitchFamily="34" charset="0"/>
              </a:rPr>
              <a:t>Nyssa</a:t>
            </a:r>
            <a:r>
              <a:rPr lang="hr-HR" b="1" i="1" dirty="0" smtClean="0">
                <a:solidFill>
                  <a:srgbClr val="FF0000"/>
                </a:solidFill>
                <a:latin typeface="Arial" pitchFamily="34" charset="0"/>
                <a:cs typeface="Arial" pitchFamily="34" charset="0"/>
              </a:rPr>
              <a:t> </a:t>
            </a:r>
            <a:r>
              <a:rPr lang="hr-HR" b="1" i="1" dirty="0" err="1" smtClean="0">
                <a:solidFill>
                  <a:srgbClr val="FF0000"/>
                </a:solidFill>
                <a:latin typeface="Arial" pitchFamily="34" charset="0"/>
                <a:cs typeface="Arial" pitchFamily="34" charset="0"/>
              </a:rPr>
              <a:t>sylvatica</a:t>
            </a:r>
            <a:r>
              <a:rPr lang="hr-HR" b="1" dirty="0" smtClean="0">
                <a:solidFill>
                  <a:srgbClr val="FF0000"/>
                </a:solidFill>
                <a:latin typeface="Arial" pitchFamily="34" charset="0"/>
                <a:cs typeface="Arial" pitchFamily="34" charset="0"/>
              </a:rPr>
              <a:t> </a:t>
            </a:r>
            <a:r>
              <a:rPr lang="hr-HR" b="1" dirty="0" err="1" smtClean="0">
                <a:solidFill>
                  <a:srgbClr val="FF0000"/>
                </a:solidFill>
                <a:latin typeface="Arial" pitchFamily="34" charset="0"/>
                <a:cs typeface="Arial" pitchFamily="34" charset="0"/>
              </a:rPr>
              <a:t>Marshall</a:t>
            </a:r>
            <a:r>
              <a:rPr lang="hr-HR" b="1" dirty="0" smtClean="0">
                <a:solidFill>
                  <a:srgbClr val="FF0000"/>
                </a:solidFill>
                <a:latin typeface="Arial" pitchFamily="34" charset="0"/>
                <a:cs typeface="Arial" pitchFamily="34" charset="0"/>
              </a:rPr>
              <a:t> - </a:t>
            </a:r>
            <a:r>
              <a:rPr lang="hr-HR" b="1" dirty="0" err="1" smtClean="0">
                <a:solidFill>
                  <a:srgbClr val="FF0000"/>
                </a:solidFill>
                <a:latin typeface="Arial" pitchFamily="34" charset="0"/>
                <a:cs typeface="Arial" pitchFamily="34" charset="0"/>
              </a:rPr>
              <a:t>nisa</a:t>
            </a:r>
            <a:endParaRPr lang="hr-HR" b="1" dirty="0">
              <a:solidFill>
                <a:srgbClr val="FF0000"/>
              </a:solidFill>
              <a:latin typeface="Arial" pitchFamily="34" charset="0"/>
              <a:cs typeface="Arial" pitchFamily="34" charset="0"/>
            </a:endParaRPr>
          </a:p>
        </p:txBody>
      </p:sp>
      <p:sp>
        <p:nvSpPr>
          <p:cNvPr id="5" name="Rectangle 4"/>
          <p:cNvSpPr/>
          <p:nvPr/>
        </p:nvSpPr>
        <p:spPr>
          <a:xfrm>
            <a:off x="0" y="1142984"/>
            <a:ext cx="9144000" cy="2585323"/>
          </a:xfrm>
          <a:prstGeom prst="rect">
            <a:avLst/>
          </a:prstGeom>
        </p:spPr>
        <p:txBody>
          <a:bodyPr wrap="square">
            <a:spAutoFit/>
          </a:bodyPr>
          <a:lstStyle/>
          <a:p>
            <a:pPr algn="just"/>
            <a:r>
              <a:rPr lang="hr-HR" b="1" dirty="0" err="1" smtClean="0"/>
              <a:t>Nisa</a:t>
            </a:r>
            <a:r>
              <a:rPr lang="hr-HR" b="1" dirty="0" smtClean="0"/>
              <a:t> se može razmnožavati sjemenom, reznicama, cijepljenjem i kulturom tkiva. U rasadnicima je komercijalno najznačajnije spolno ili generativno razmnožavanje. Sjeme </a:t>
            </a:r>
            <a:r>
              <a:rPr lang="hr-HR" b="1" dirty="0" err="1" smtClean="0"/>
              <a:t>nise</a:t>
            </a:r>
            <a:r>
              <a:rPr lang="hr-HR" b="1" dirty="0" smtClean="0"/>
              <a:t> dozrijeva krajem rujna i početkom listopada. Iako </a:t>
            </a:r>
            <a:r>
              <a:rPr lang="hr-HR" b="1" dirty="0" err="1" smtClean="0"/>
              <a:t>depulpiranje</a:t>
            </a:r>
            <a:r>
              <a:rPr lang="hr-HR" b="1" dirty="0" smtClean="0"/>
              <a:t> nije važno, sjeme se iz plodova odvaja u strojevima, </a:t>
            </a:r>
            <a:r>
              <a:rPr lang="hr-HR" b="1" dirty="0" err="1" smtClean="0"/>
              <a:t>tzv</a:t>
            </a:r>
            <a:r>
              <a:rPr lang="hr-HR" b="1" dirty="0" smtClean="0"/>
              <a:t>. </a:t>
            </a:r>
            <a:r>
              <a:rPr lang="hr-HR" b="1" dirty="0" err="1" smtClean="0"/>
              <a:t>maceratorima</a:t>
            </a:r>
            <a:r>
              <a:rPr lang="hr-HR" b="1" dirty="0" smtClean="0"/>
              <a:t>. </a:t>
            </a:r>
            <a:r>
              <a:rPr lang="hr-HR" b="1" dirty="0" err="1" smtClean="0"/>
              <a:t>Dormantnost</a:t>
            </a:r>
            <a:r>
              <a:rPr lang="hr-HR" b="1" dirty="0" smtClean="0"/>
              <a:t> sjemena je varijabilna a stratifikacija poželjna. Pojedinim partijama sjemena je dovoljna kratka stratifikacija od mjeseca dana a nekim partijama četiri mjeseca. Stratifikacija sjemena u trajanju od tri mjeseca na temperaturi od 4,</a:t>
            </a:r>
            <a:r>
              <a:rPr lang="hr-HR" b="1" dirty="0" err="1" smtClean="0"/>
              <a:t>4</a:t>
            </a:r>
            <a:r>
              <a:rPr lang="hr-HR" b="1" dirty="0" smtClean="0"/>
              <a:t> °C općenito dovodi do visoke klijavosti. Sjeme se može posijati i u jesen ali se ipak preporučuje proljetna sjetva stratificiranog sjemena. Orezivanje korijena kao mjera njega je nužna za poticanje dobre granatosti korijenskog sustava.</a:t>
            </a:r>
            <a:endParaRPr lang="hr-HR" b="1" dirty="0"/>
          </a:p>
        </p:txBody>
      </p:sp>
      <p:pic>
        <p:nvPicPr>
          <p:cNvPr id="26626" name="Picture 2" descr="Slikovni rezultat za Nyssa sylvatica  seed"/>
          <p:cNvPicPr>
            <a:picLocks noChangeAspect="1" noChangeArrowheads="1"/>
          </p:cNvPicPr>
          <p:nvPr/>
        </p:nvPicPr>
        <p:blipFill>
          <a:blip r:embed="rId2"/>
          <a:srcRect/>
          <a:stretch>
            <a:fillRect/>
          </a:stretch>
        </p:blipFill>
        <p:spPr bwMode="auto">
          <a:xfrm>
            <a:off x="2928926" y="4071942"/>
            <a:ext cx="3429023" cy="2571767"/>
          </a:xfrm>
          <a:prstGeom prst="rect">
            <a:avLst/>
          </a:prstGeom>
          <a:noFill/>
        </p:spPr>
      </p:pic>
      <p:pic>
        <p:nvPicPr>
          <p:cNvPr id="26628" name="Picture 4" descr="Slikovni rezultat za Nyssa sylvatica  seed"/>
          <p:cNvPicPr>
            <a:picLocks noChangeAspect="1" noChangeArrowheads="1"/>
          </p:cNvPicPr>
          <p:nvPr/>
        </p:nvPicPr>
        <p:blipFill>
          <a:blip r:embed="rId3"/>
          <a:srcRect/>
          <a:stretch>
            <a:fillRect/>
          </a:stretch>
        </p:blipFill>
        <p:spPr bwMode="auto">
          <a:xfrm>
            <a:off x="142844" y="3714752"/>
            <a:ext cx="3335513" cy="2500330"/>
          </a:xfrm>
          <a:prstGeom prst="rect">
            <a:avLst/>
          </a:prstGeom>
          <a:noFill/>
        </p:spPr>
      </p:pic>
      <p:pic>
        <p:nvPicPr>
          <p:cNvPr id="26630" name="Picture 6" descr="Slikovni rezultat za Nyssa sylvatica  seed"/>
          <p:cNvPicPr>
            <a:picLocks noChangeAspect="1" noChangeArrowheads="1"/>
          </p:cNvPicPr>
          <p:nvPr/>
        </p:nvPicPr>
        <p:blipFill>
          <a:blip r:embed="rId4"/>
          <a:srcRect/>
          <a:stretch>
            <a:fillRect/>
          </a:stretch>
        </p:blipFill>
        <p:spPr bwMode="auto">
          <a:xfrm>
            <a:off x="6572264" y="3429000"/>
            <a:ext cx="2071701" cy="3215355"/>
          </a:xfrm>
          <a:prstGeom prst="rect">
            <a:avLst/>
          </a:prstGeom>
          <a:noFill/>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5" name="Rectangle 1"/>
          <p:cNvSpPr>
            <a:spLocks noChangeArrowheads="1"/>
          </p:cNvSpPr>
          <p:nvPr/>
        </p:nvSpPr>
        <p:spPr bwMode="auto">
          <a:xfrm>
            <a:off x="0" y="357166"/>
            <a:ext cx="9144000" cy="36933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hr-HR" b="1" i="1" u="none" strike="noStrike" cap="none" normalizeH="0" baseline="0" dirty="0" err="1" smtClean="0">
                <a:ln>
                  <a:noFill/>
                </a:ln>
                <a:solidFill>
                  <a:srgbClr val="FF0000"/>
                </a:solidFill>
                <a:effectLst/>
                <a:latin typeface="Arial" pitchFamily="34" charset="0"/>
                <a:ea typeface="Times New Roman" pitchFamily="18" charset="0"/>
                <a:cs typeface="Arial" pitchFamily="34" charset="0"/>
              </a:rPr>
              <a:t>Photinia</a:t>
            </a:r>
            <a:r>
              <a:rPr kumimoji="0" lang="hr-HR" b="1" i="1" u="none" strike="noStrike" cap="none" normalizeH="0" baseline="0" dirty="0" smtClean="0">
                <a:ln>
                  <a:noFill/>
                </a:ln>
                <a:solidFill>
                  <a:srgbClr val="FF0000"/>
                </a:solidFill>
                <a:effectLst/>
                <a:latin typeface="Arial" pitchFamily="34" charset="0"/>
                <a:ea typeface="Times New Roman" pitchFamily="18" charset="0"/>
                <a:cs typeface="Arial" pitchFamily="34" charset="0"/>
              </a:rPr>
              <a:t> x </a:t>
            </a:r>
            <a:r>
              <a:rPr kumimoji="0" lang="hr-HR" b="1" i="1" u="none" strike="noStrike" cap="none" normalizeH="0" baseline="0" dirty="0" err="1" smtClean="0">
                <a:ln>
                  <a:noFill/>
                </a:ln>
                <a:solidFill>
                  <a:srgbClr val="FF0000"/>
                </a:solidFill>
                <a:effectLst/>
                <a:latin typeface="Arial" pitchFamily="34" charset="0"/>
                <a:ea typeface="Times New Roman" pitchFamily="18" charset="0"/>
                <a:cs typeface="Arial" pitchFamily="34" charset="0"/>
              </a:rPr>
              <a:t>fraseri</a:t>
            </a:r>
            <a:r>
              <a:rPr kumimoji="0" lang="hr-HR" b="1" i="1" u="none" strike="noStrike" cap="none" normalizeH="0" baseline="0" dirty="0" smtClean="0">
                <a:ln>
                  <a:noFill/>
                </a:ln>
                <a:solidFill>
                  <a:srgbClr val="FF0000"/>
                </a:solidFill>
                <a:effectLst/>
                <a:latin typeface="Arial" pitchFamily="34" charset="0"/>
                <a:ea typeface="Times New Roman" pitchFamily="18" charset="0"/>
                <a:cs typeface="Arial" pitchFamily="34" charset="0"/>
              </a:rPr>
              <a:t> </a:t>
            </a:r>
            <a:r>
              <a:rPr kumimoji="0" lang="hr-HR" b="1" i="0" u="none" strike="noStrike" cap="none" normalizeH="0" baseline="0" dirty="0" smtClean="0">
                <a:ln>
                  <a:noFill/>
                </a:ln>
                <a:solidFill>
                  <a:srgbClr val="FF0000"/>
                </a:solidFill>
                <a:effectLst/>
                <a:latin typeface="Arial" pitchFamily="34" charset="0"/>
                <a:ea typeface="Times New Roman" pitchFamily="18" charset="0"/>
                <a:cs typeface="Arial" pitchFamily="34" charset="0"/>
              </a:rPr>
              <a:t>(Red-tip </a:t>
            </a:r>
            <a:r>
              <a:rPr kumimoji="0" lang="hr-HR" b="1" i="0" u="none" strike="noStrike" cap="none" normalizeH="0" baseline="0" dirty="0" err="1" smtClean="0">
                <a:ln>
                  <a:noFill/>
                </a:ln>
                <a:solidFill>
                  <a:srgbClr val="FF0000"/>
                </a:solidFill>
                <a:effectLst/>
                <a:latin typeface="Arial" pitchFamily="34" charset="0"/>
                <a:ea typeface="Times New Roman" pitchFamily="18" charset="0"/>
                <a:cs typeface="Arial" pitchFamily="34" charset="0"/>
              </a:rPr>
              <a:t>Photnia</a:t>
            </a:r>
            <a:r>
              <a:rPr kumimoji="0" lang="hr-HR" b="1" i="0" u="none" strike="noStrike" cap="none" normalizeH="0" baseline="0" dirty="0" smtClean="0">
                <a:ln>
                  <a:noFill/>
                </a:ln>
                <a:solidFill>
                  <a:srgbClr val="FF0000"/>
                </a:solidFill>
                <a:effectLst/>
                <a:latin typeface="Arial" pitchFamily="34" charset="0"/>
                <a:ea typeface="Times New Roman" pitchFamily="18" charset="0"/>
                <a:cs typeface="Arial" pitchFamily="34" charset="0"/>
              </a:rPr>
              <a:t>, </a:t>
            </a:r>
            <a:r>
              <a:rPr kumimoji="0" lang="hr-HR" b="1" i="0" u="none" strike="noStrike" cap="none" normalizeH="0" baseline="0" dirty="0" err="1" smtClean="0">
                <a:ln>
                  <a:noFill/>
                </a:ln>
                <a:solidFill>
                  <a:srgbClr val="FF0000"/>
                </a:solidFill>
                <a:effectLst/>
                <a:latin typeface="Arial" pitchFamily="34" charset="0"/>
                <a:ea typeface="Times New Roman" pitchFamily="18" charset="0"/>
                <a:cs typeface="Arial" pitchFamily="34" charset="0"/>
              </a:rPr>
              <a:t>Fraser</a:t>
            </a:r>
            <a:r>
              <a:rPr kumimoji="0" lang="hr-HR" b="1" i="0" u="none" strike="noStrike" cap="none" normalizeH="0" baseline="0" dirty="0" smtClean="0">
                <a:ln>
                  <a:noFill/>
                </a:ln>
                <a:solidFill>
                  <a:srgbClr val="FF0000"/>
                </a:solidFill>
                <a:effectLst/>
                <a:latin typeface="Arial" pitchFamily="34" charset="0"/>
                <a:ea typeface="Times New Roman" pitchFamily="18" charset="0"/>
                <a:cs typeface="Arial" pitchFamily="34" charset="0"/>
              </a:rPr>
              <a:t> </a:t>
            </a:r>
            <a:r>
              <a:rPr kumimoji="0" lang="hr-HR" b="1" i="0" u="none" strike="noStrike" cap="none" normalizeH="0" baseline="0" dirty="0" err="1" smtClean="0">
                <a:ln>
                  <a:noFill/>
                </a:ln>
                <a:solidFill>
                  <a:srgbClr val="FF0000"/>
                </a:solidFill>
                <a:effectLst/>
                <a:latin typeface="Arial" pitchFamily="34" charset="0"/>
                <a:ea typeface="Times New Roman" pitchFamily="18" charset="0"/>
                <a:cs typeface="Arial" pitchFamily="34" charset="0"/>
              </a:rPr>
              <a:t>Photinia</a:t>
            </a:r>
            <a:r>
              <a:rPr kumimoji="0" lang="hr-HR" b="1" i="0" u="none" strike="noStrike" cap="none" normalizeH="0" baseline="0" dirty="0" smtClean="0">
                <a:ln>
                  <a:noFill/>
                </a:ln>
                <a:solidFill>
                  <a:srgbClr val="FF0000"/>
                </a:solidFill>
                <a:effectLst/>
                <a:latin typeface="Arial" pitchFamily="34" charset="0"/>
                <a:ea typeface="Times New Roman" pitchFamily="18" charset="0"/>
                <a:cs typeface="Arial" pitchFamily="34" charset="0"/>
              </a:rPr>
              <a:t>)</a:t>
            </a:r>
            <a:endParaRPr kumimoji="0" lang="hr-HR" b="0" i="0" u="none" strike="noStrike" cap="none" normalizeH="0" baseline="0" dirty="0" smtClean="0">
              <a:ln>
                <a:noFill/>
              </a:ln>
              <a:solidFill>
                <a:srgbClr val="FF0000"/>
              </a:solidFill>
              <a:effectLst/>
              <a:latin typeface="Arial" pitchFamily="34" charset="0"/>
              <a:cs typeface="Arial" pitchFamily="34" charset="0"/>
            </a:endParaRPr>
          </a:p>
        </p:txBody>
      </p:sp>
      <p:sp>
        <p:nvSpPr>
          <p:cNvPr id="6" name="Rectangle 5"/>
          <p:cNvSpPr/>
          <p:nvPr/>
        </p:nvSpPr>
        <p:spPr>
          <a:xfrm>
            <a:off x="0" y="1000108"/>
            <a:ext cx="9144000" cy="646331"/>
          </a:xfrm>
          <a:prstGeom prst="rect">
            <a:avLst/>
          </a:prstGeom>
        </p:spPr>
        <p:txBody>
          <a:bodyPr wrap="square">
            <a:spAutoFit/>
          </a:bodyPr>
          <a:lstStyle/>
          <a:p>
            <a:pPr algn="just"/>
            <a:r>
              <a:rPr lang="hr-HR" b="1" dirty="0" err="1" smtClean="0"/>
              <a:t>Hibid</a:t>
            </a:r>
            <a:r>
              <a:rPr lang="hr-HR" b="1" dirty="0" smtClean="0"/>
              <a:t> je između vrsta </a:t>
            </a:r>
            <a:r>
              <a:rPr lang="hr-HR" b="1" i="1" dirty="0" err="1" smtClean="0"/>
              <a:t>Photinia</a:t>
            </a:r>
            <a:r>
              <a:rPr lang="hr-HR" b="1" i="1" dirty="0" smtClean="0"/>
              <a:t> </a:t>
            </a:r>
            <a:r>
              <a:rPr lang="hr-HR" b="1" i="1" dirty="0" err="1" smtClean="0"/>
              <a:t>glabra</a:t>
            </a:r>
            <a:r>
              <a:rPr lang="hr-HR" b="1" dirty="0" smtClean="0"/>
              <a:t> i </a:t>
            </a:r>
            <a:r>
              <a:rPr lang="hr-HR" b="1" i="1" dirty="0" err="1" smtClean="0"/>
              <a:t>Photinia</a:t>
            </a:r>
            <a:r>
              <a:rPr lang="hr-HR" b="1" i="1" dirty="0" smtClean="0"/>
              <a:t> </a:t>
            </a:r>
            <a:r>
              <a:rPr lang="hr-HR" b="1" i="1" dirty="0" err="1" smtClean="0"/>
              <a:t>serratifolia</a:t>
            </a:r>
            <a:r>
              <a:rPr lang="hr-HR" b="1" i="1" dirty="0" smtClean="0"/>
              <a:t>.</a:t>
            </a:r>
            <a:r>
              <a:rPr lang="hr-HR" b="1" dirty="0" smtClean="0"/>
              <a:t> Dobila je englesko ime po svijetlo crvenim listovima koji se svakog proljeća pojavljuju na vrhovima stabljika. </a:t>
            </a:r>
            <a:endParaRPr lang="hr-HR" b="1" dirty="0"/>
          </a:p>
        </p:txBody>
      </p:sp>
      <p:sp>
        <p:nvSpPr>
          <p:cNvPr id="7" name="Rectangle 6"/>
          <p:cNvSpPr/>
          <p:nvPr/>
        </p:nvSpPr>
        <p:spPr>
          <a:xfrm>
            <a:off x="0" y="1714488"/>
            <a:ext cx="5286380" cy="1477328"/>
          </a:xfrm>
          <a:prstGeom prst="rect">
            <a:avLst/>
          </a:prstGeom>
        </p:spPr>
        <p:txBody>
          <a:bodyPr wrap="square">
            <a:spAutoFit/>
          </a:bodyPr>
          <a:lstStyle/>
          <a:p>
            <a:pPr algn="just"/>
            <a:r>
              <a:rPr lang="hr-HR" b="1" dirty="0" smtClean="0"/>
              <a:t>Reznice se mogu uzeti i </a:t>
            </a:r>
            <a:r>
              <a:rPr lang="hr-HR" b="1" dirty="0" err="1" smtClean="0"/>
              <a:t>zakorijeniti</a:t>
            </a:r>
            <a:r>
              <a:rPr lang="hr-HR" b="1" dirty="0" smtClean="0"/>
              <a:t> u bilo koje doba godine kada odrvene. Koristi se visoka koncentracija IBA </a:t>
            </a:r>
            <a:r>
              <a:rPr lang="hr-HR" b="1" dirty="0" err="1" smtClean="0"/>
              <a:t>fitohormona</a:t>
            </a:r>
            <a:r>
              <a:rPr lang="hr-HR" b="1" dirty="0" smtClean="0"/>
              <a:t> u otopini (10 000 </a:t>
            </a:r>
            <a:r>
              <a:rPr lang="hr-HR" b="1" dirty="0" err="1" smtClean="0"/>
              <a:t>ppm</a:t>
            </a:r>
            <a:r>
              <a:rPr lang="hr-HR" b="1" dirty="0" smtClean="0"/>
              <a:t>), dobro propustan supstrat i zamagljivanje. Reznice se </a:t>
            </a:r>
            <a:r>
              <a:rPr lang="hr-HR" b="1" dirty="0" err="1" smtClean="0"/>
              <a:t>zakorijenjuju</a:t>
            </a:r>
            <a:r>
              <a:rPr lang="hr-HR" b="1" dirty="0" smtClean="0"/>
              <a:t> za oko 4 tjedna. </a:t>
            </a:r>
            <a:endParaRPr lang="hr-HR" dirty="0"/>
          </a:p>
        </p:txBody>
      </p:sp>
      <p:pic>
        <p:nvPicPr>
          <p:cNvPr id="8" name="Picture 10" descr="sl1"/>
          <p:cNvPicPr>
            <a:picLocks noChangeAspect="1" noChangeArrowheads="1"/>
          </p:cNvPicPr>
          <p:nvPr/>
        </p:nvPicPr>
        <p:blipFill>
          <a:blip r:embed="rId2"/>
          <a:srcRect/>
          <a:stretch>
            <a:fillRect/>
          </a:stretch>
        </p:blipFill>
        <p:spPr bwMode="auto">
          <a:xfrm>
            <a:off x="5214942" y="1571612"/>
            <a:ext cx="3824291" cy="1643690"/>
          </a:xfrm>
          <a:prstGeom prst="rect">
            <a:avLst/>
          </a:prstGeom>
          <a:noFill/>
          <a:ln w="9525">
            <a:noFill/>
            <a:miter lim="800000"/>
            <a:headEnd/>
            <a:tailEnd/>
          </a:ln>
        </p:spPr>
      </p:pic>
      <p:sp>
        <p:nvSpPr>
          <p:cNvPr id="9" name="Rectangle 8"/>
          <p:cNvSpPr/>
          <p:nvPr/>
        </p:nvSpPr>
        <p:spPr>
          <a:xfrm>
            <a:off x="0" y="3214686"/>
            <a:ext cx="9144000" cy="923330"/>
          </a:xfrm>
          <a:prstGeom prst="rect">
            <a:avLst/>
          </a:prstGeom>
        </p:spPr>
        <p:txBody>
          <a:bodyPr wrap="square">
            <a:spAutoFit/>
          </a:bodyPr>
          <a:lstStyle/>
          <a:p>
            <a:pPr algn="just"/>
            <a:r>
              <a:rPr lang="hr-HR" b="1" dirty="0" smtClean="0"/>
              <a:t>Listovi </a:t>
            </a:r>
            <a:r>
              <a:rPr lang="hr-HR" b="1" dirty="0" err="1" smtClean="0"/>
              <a:t>fotinije</a:t>
            </a:r>
            <a:r>
              <a:rPr lang="hr-HR" b="1" dirty="0" smtClean="0"/>
              <a:t> su višebojni, zeleni i crveni te u prostor unosi živost svojim crvenim listovima.</a:t>
            </a:r>
            <a:r>
              <a:rPr lang="hr-HR" dirty="0" smtClean="0"/>
              <a:t> </a:t>
            </a:r>
            <a:r>
              <a:rPr lang="hr-HR" b="1" dirty="0" smtClean="0"/>
              <a:t>Višebojnost kod listova </a:t>
            </a:r>
            <a:r>
              <a:rPr lang="hr-HR" b="1" dirty="0" err="1" smtClean="0"/>
              <a:t>fotinije</a:t>
            </a:r>
            <a:r>
              <a:rPr lang="hr-HR" b="1" dirty="0" smtClean="0"/>
              <a:t> najznačajniji je atribut kod izbora ili selekcije ovog hibrida i njezinih </a:t>
            </a:r>
            <a:r>
              <a:rPr lang="hr-HR" b="1" dirty="0" err="1" smtClean="0"/>
              <a:t>kultivara</a:t>
            </a:r>
            <a:r>
              <a:rPr lang="hr-HR" b="1" dirty="0" smtClean="0"/>
              <a:t>.</a:t>
            </a:r>
            <a:endParaRPr lang="hr-HR" dirty="0"/>
          </a:p>
        </p:txBody>
      </p:sp>
      <p:pic>
        <p:nvPicPr>
          <p:cNvPr id="1026" name="Picture 2" descr="D:\Moji dokumenti\stručni skupovi\Osijek14_15112019\fotografije\DSCF0089.JPG"/>
          <p:cNvPicPr>
            <a:picLocks noChangeAspect="1" noChangeArrowheads="1"/>
          </p:cNvPicPr>
          <p:nvPr/>
        </p:nvPicPr>
        <p:blipFill>
          <a:blip r:embed="rId3"/>
          <a:srcRect/>
          <a:stretch>
            <a:fillRect/>
          </a:stretch>
        </p:blipFill>
        <p:spPr bwMode="auto">
          <a:xfrm>
            <a:off x="5500694" y="4000504"/>
            <a:ext cx="3500462" cy="2625347"/>
          </a:xfrm>
          <a:prstGeom prst="rect">
            <a:avLst/>
          </a:prstGeom>
          <a:noFill/>
        </p:spPr>
      </p:pic>
      <p:sp>
        <p:nvSpPr>
          <p:cNvPr id="11" name="Rectangle 10"/>
          <p:cNvSpPr/>
          <p:nvPr/>
        </p:nvSpPr>
        <p:spPr>
          <a:xfrm>
            <a:off x="0" y="4286256"/>
            <a:ext cx="5500694" cy="2031325"/>
          </a:xfrm>
          <a:prstGeom prst="rect">
            <a:avLst/>
          </a:prstGeom>
        </p:spPr>
        <p:txBody>
          <a:bodyPr wrap="square">
            <a:spAutoFit/>
          </a:bodyPr>
          <a:lstStyle/>
          <a:p>
            <a:pPr algn="just"/>
            <a:r>
              <a:rPr lang="hr-HR" b="1" dirty="0" smtClean="0"/>
              <a:t>Podnosi maksimalne temperature zraka do -21 °C (ili niže uz provedenu zaštitu) što je poželjno biološko svojstvo za sadnju u kontinentalnim dijelovima Hrvatske.</a:t>
            </a:r>
            <a:r>
              <a:rPr lang="hr-HR" dirty="0" smtClean="0"/>
              <a:t> </a:t>
            </a:r>
            <a:r>
              <a:rPr lang="hr-HR" b="1" dirty="0" smtClean="0"/>
              <a:t>Najviše se koristi kod sadnje u živicama što u rasadničkoj proizvodnji znači da su potrebne velike količine sadnica a shodno i time ostvaruje se i značajna dobit.</a:t>
            </a:r>
            <a:r>
              <a:rPr lang="hr-HR" dirty="0" smtClean="0"/>
              <a:t> </a:t>
            </a:r>
            <a:endParaRPr lang="hr-HR"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2" descr="D:\Moji dokumenti\stručni skupovi\Osijek14_15112019\fotografije\74937012_423539771914588_5548373112434720768_n.jpg"/>
          <p:cNvPicPr>
            <a:picLocks noChangeAspect="1" noChangeArrowheads="1"/>
          </p:cNvPicPr>
          <p:nvPr/>
        </p:nvPicPr>
        <p:blipFill>
          <a:blip r:embed="rId2"/>
          <a:srcRect/>
          <a:stretch>
            <a:fillRect/>
          </a:stretch>
        </p:blipFill>
        <p:spPr bwMode="auto">
          <a:xfrm>
            <a:off x="214282" y="285727"/>
            <a:ext cx="5429288" cy="2638247"/>
          </a:xfrm>
          <a:prstGeom prst="rect">
            <a:avLst/>
          </a:prstGeom>
          <a:noFill/>
        </p:spPr>
      </p:pic>
      <p:sp>
        <p:nvSpPr>
          <p:cNvPr id="5" name="TextBox 4"/>
          <p:cNvSpPr txBox="1"/>
          <p:nvPr/>
        </p:nvSpPr>
        <p:spPr>
          <a:xfrm>
            <a:off x="5643570" y="285728"/>
            <a:ext cx="3500430" cy="646331"/>
          </a:xfrm>
          <a:prstGeom prst="rect">
            <a:avLst/>
          </a:prstGeom>
          <a:noFill/>
        </p:spPr>
        <p:txBody>
          <a:bodyPr wrap="square" rtlCol="0">
            <a:spAutoFit/>
          </a:bodyPr>
          <a:lstStyle/>
          <a:p>
            <a:pPr algn="just"/>
            <a:r>
              <a:rPr lang="hr-HR" b="1" dirty="0" smtClean="0"/>
              <a:t>Živica od </a:t>
            </a:r>
            <a:r>
              <a:rPr lang="hr-HR" b="1" dirty="0" err="1" smtClean="0"/>
              <a:t>fotinije</a:t>
            </a:r>
            <a:r>
              <a:rPr lang="hr-HR" b="1" dirty="0" smtClean="0"/>
              <a:t> održavana u formalnom (geometrijskom) obliku</a:t>
            </a:r>
            <a:endParaRPr lang="hr-HR" b="1" dirty="0"/>
          </a:p>
        </p:txBody>
      </p:sp>
      <p:sp>
        <p:nvSpPr>
          <p:cNvPr id="6" name="Rectangle 5"/>
          <p:cNvSpPr/>
          <p:nvPr/>
        </p:nvSpPr>
        <p:spPr>
          <a:xfrm>
            <a:off x="0" y="3143248"/>
            <a:ext cx="9144000" cy="2031325"/>
          </a:xfrm>
          <a:prstGeom prst="rect">
            <a:avLst/>
          </a:prstGeom>
        </p:spPr>
        <p:txBody>
          <a:bodyPr wrap="square">
            <a:spAutoFit/>
          </a:bodyPr>
          <a:lstStyle/>
          <a:p>
            <a:pPr algn="just"/>
            <a:r>
              <a:rPr lang="hr-HR" b="1" dirty="0" smtClean="0"/>
              <a:t>U rasadniku se uzgaja u kontejnerima volumena 25 l kao srednje visoki grm visine od 175 do 200 cm i širine od 40 do 60 cm. U kontejnerima volumena od 15 do 30 l uzgaja se kao stablašica s niže spuštenom krošnjom na visini od 90 do 100 cm i od 140 do 150 cm. Standardna forma uzgoja u kontejnerima volumena 25 l podrazumijeva čisto deblo do 190 do 200 cm s opsegom na 1,0 m visine od supstrata od 6 do 8 cm. Može se uzgajati i kao biljka na polju koja se vadi s busenom koji se odmah oblaže jutom i mrežom kao zaštita korijenskog busena prilikom transporta. Rjeđe se uzgaja i isporučuje iz rasadnika kao biljka gologa korijena.</a:t>
            </a:r>
            <a:r>
              <a:rPr lang="hr-HR" dirty="0" smtClean="0"/>
              <a:t> </a:t>
            </a:r>
            <a:endParaRPr lang="hr-HR" dirty="0"/>
          </a:p>
        </p:txBody>
      </p:sp>
      <p:sp>
        <p:nvSpPr>
          <p:cNvPr id="7" name="Rectangle 6"/>
          <p:cNvSpPr/>
          <p:nvPr/>
        </p:nvSpPr>
        <p:spPr>
          <a:xfrm>
            <a:off x="0" y="5286388"/>
            <a:ext cx="9144000" cy="1200329"/>
          </a:xfrm>
          <a:prstGeom prst="rect">
            <a:avLst/>
          </a:prstGeom>
        </p:spPr>
        <p:txBody>
          <a:bodyPr wrap="square">
            <a:spAutoFit/>
          </a:bodyPr>
          <a:lstStyle/>
          <a:p>
            <a:pPr algn="just"/>
            <a:r>
              <a:rPr lang="hr-HR" b="1" dirty="0" smtClean="0"/>
              <a:t>Prema ENA standardu </a:t>
            </a:r>
            <a:r>
              <a:rPr lang="hr-HR" b="1" dirty="0" err="1" smtClean="0"/>
              <a:t>fotinija</a:t>
            </a:r>
            <a:r>
              <a:rPr lang="hr-HR" b="1" dirty="0" smtClean="0"/>
              <a:t> i  </a:t>
            </a:r>
            <a:r>
              <a:rPr lang="hr-HR" b="1" dirty="0" err="1" smtClean="0"/>
              <a:t>kultivar</a:t>
            </a:r>
            <a:r>
              <a:rPr lang="hr-HR" b="1" dirty="0" smtClean="0"/>
              <a:t> </a:t>
            </a:r>
            <a:r>
              <a:rPr lang="hr-HR" b="1" i="1" dirty="0" err="1" smtClean="0">
                <a:solidFill>
                  <a:srgbClr val="FF0000"/>
                </a:solidFill>
              </a:rPr>
              <a:t>Photinia</a:t>
            </a:r>
            <a:r>
              <a:rPr lang="hr-HR" b="1" i="1" dirty="0" smtClean="0">
                <a:solidFill>
                  <a:srgbClr val="FF0000"/>
                </a:solidFill>
              </a:rPr>
              <a:t> x </a:t>
            </a:r>
            <a:r>
              <a:rPr lang="hr-HR" b="1" i="1" dirty="0" err="1" smtClean="0">
                <a:solidFill>
                  <a:srgbClr val="FF0000"/>
                </a:solidFill>
              </a:rPr>
              <a:t>fraseri</a:t>
            </a:r>
            <a:r>
              <a:rPr lang="hr-HR" b="1" dirty="0" smtClean="0">
                <a:solidFill>
                  <a:srgbClr val="FF0000"/>
                </a:solidFill>
              </a:rPr>
              <a:t> 'Red </a:t>
            </a:r>
            <a:r>
              <a:rPr lang="hr-HR" b="1" dirty="0" err="1" smtClean="0">
                <a:solidFill>
                  <a:srgbClr val="FF0000"/>
                </a:solidFill>
              </a:rPr>
              <a:t>Robin</a:t>
            </a:r>
            <a:r>
              <a:rPr lang="hr-HR" b="1" dirty="0" smtClean="0">
                <a:solidFill>
                  <a:srgbClr val="FF0000"/>
                </a:solidFill>
              </a:rPr>
              <a:t>' </a:t>
            </a:r>
            <a:r>
              <a:rPr lang="hr-HR" b="1" dirty="0" smtClean="0"/>
              <a:t>potrebno je uzgajati u minimalnoj veličini kontejnera od 3 l, prodajna biljka mora imati minimalnu visinu od 30 cm iznad razine supstrata, oblik mora biti grmolik a minimalni broj grana u donjoj trećini mora iznositi 3 komada.</a:t>
            </a:r>
            <a:endParaRPr lang="hr-HR"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Rectangle 1"/>
          <p:cNvSpPr>
            <a:spLocks noChangeArrowheads="1"/>
          </p:cNvSpPr>
          <p:nvPr/>
        </p:nvSpPr>
        <p:spPr bwMode="auto">
          <a:xfrm>
            <a:off x="0" y="357166"/>
            <a:ext cx="9144000" cy="36933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hr-HR" b="1" i="0" u="sng" strike="noStrike" cap="none" normalizeH="0" baseline="0" dirty="0" smtClean="0">
                <a:ln>
                  <a:noFill/>
                </a:ln>
                <a:solidFill>
                  <a:schemeClr val="tx1"/>
                </a:solidFill>
                <a:effectLst/>
                <a:latin typeface="Arial" pitchFamily="34" charset="0"/>
                <a:ea typeface="Times New Roman" pitchFamily="18" charset="0"/>
                <a:cs typeface="Arial" pitchFamily="34" charset="0"/>
              </a:rPr>
              <a:t>Rasadnička iskustva u rasadnicima Šumarskog fakulteta Sveučilišta u Zagrebu</a:t>
            </a:r>
            <a:endParaRPr kumimoji="0" lang="hr-HR" b="0" i="0" u="sng" strike="noStrike" cap="none" normalizeH="0" baseline="0" dirty="0" smtClean="0">
              <a:ln>
                <a:noFill/>
              </a:ln>
              <a:solidFill>
                <a:schemeClr val="tx1"/>
              </a:solidFill>
              <a:effectLst/>
              <a:latin typeface="Arial" pitchFamily="34" charset="0"/>
              <a:cs typeface="Arial" pitchFamily="34" charset="0"/>
            </a:endParaRPr>
          </a:p>
        </p:txBody>
      </p:sp>
      <p:sp>
        <p:nvSpPr>
          <p:cNvPr id="5" name="Rectangle 4"/>
          <p:cNvSpPr/>
          <p:nvPr/>
        </p:nvSpPr>
        <p:spPr>
          <a:xfrm>
            <a:off x="0" y="1000108"/>
            <a:ext cx="9144000" cy="1200329"/>
          </a:xfrm>
          <a:prstGeom prst="rect">
            <a:avLst/>
          </a:prstGeom>
        </p:spPr>
        <p:txBody>
          <a:bodyPr wrap="square">
            <a:spAutoFit/>
          </a:bodyPr>
          <a:lstStyle/>
          <a:p>
            <a:pPr algn="just"/>
            <a:r>
              <a:rPr lang="hr-HR" b="1" dirty="0" smtClean="0"/>
              <a:t>Razmnožavanje </a:t>
            </a:r>
            <a:r>
              <a:rPr lang="hr-HR" b="1" dirty="0" err="1" smtClean="0"/>
              <a:t>kultivara</a:t>
            </a:r>
            <a:r>
              <a:rPr lang="hr-HR" b="1" dirty="0" smtClean="0"/>
              <a:t> </a:t>
            </a:r>
            <a:r>
              <a:rPr lang="hr-HR" b="1" i="1" dirty="0" err="1" smtClean="0">
                <a:solidFill>
                  <a:srgbClr val="FF0000"/>
                </a:solidFill>
              </a:rPr>
              <a:t>Photinia</a:t>
            </a:r>
            <a:r>
              <a:rPr lang="hr-HR" b="1" i="1" dirty="0" smtClean="0">
                <a:solidFill>
                  <a:srgbClr val="FF0000"/>
                </a:solidFill>
              </a:rPr>
              <a:t> x </a:t>
            </a:r>
            <a:r>
              <a:rPr lang="hr-HR" b="1" i="1" dirty="0" err="1" smtClean="0">
                <a:solidFill>
                  <a:srgbClr val="FF0000"/>
                </a:solidFill>
              </a:rPr>
              <a:t>fraseri</a:t>
            </a:r>
            <a:r>
              <a:rPr lang="hr-HR" b="1" dirty="0" smtClean="0">
                <a:solidFill>
                  <a:srgbClr val="FF0000"/>
                </a:solidFill>
              </a:rPr>
              <a:t> 'Red </a:t>
            </a:r>
            <a:r>
              <a:rPr lang="hr-HR" b="1" dirty="0" err="1" smtClean="0">
                <a:solidFill>
                  <a:srgbClr val="FF0000"/>
                </a:solidFill>
              </a:rPr>
              <a:t>Robin</a:t>
            </a:r>
            <a:r>
              <a:rPr lang="hr-HR" b="1" dirty="0" smtClean="0">
                <a:solidFill>
                  <a:srgbClr val="FF0000"/>
                </a:solidFill>
              </a:rPr>
              <a:t>' </a:t>
            </a:r>
            <a:r>
              <a:rPr lang="hr-HR" b="1" dirty="0" smtClean="0"/>
              <a:t>obavlja se </a:t>
            </a:r>
            <a:r>
              <a:rPr lang="hr-HR" b="1" dirty="0" err="1" smtClean="0"/>
              <a:t>autovegetativno</a:t>
            </a:r>
            <a:r>
              <a:rPr lang="hr-HR" b="1" dirty="0" smtClean="0"/>
              <a:t> poluzrelim ili </a:t>
            </a:r>
            <a:r>
              <a:rPr lang="hr-HR" b="1" dirty="0" err="1" smtClean="0"/>
              <a:t>poluodrvenjelim</a:t>
            </a:r>
            <a:r>
              <a:rPr lang="hr-HR" b="1" dirty="0" smtClean="0"/>
              <a:t> reznicama koje se uzimaju s mladih matičnih biljaka u razdoblju od 4.07. do 19.07. Koristi se </a:t>
            </a:r>
            <a:r>
              <a:rPr lang="hr-HR" b="1" dirty="0" err="1" smtClean="0"/>
              <a:t>fitohormonom</a:t>
            </a:r>
            <a:r>
              <a:rPr lang="hr-HR" b="1" dirty="0" smtClean="0"/>
              <a:t> tipa </a:t>
            </a:r>
            <a:r>
              <a:rPr lang="hr-HR" b="1" dirty="0" err="1" smtClean="0"/>
              <a:t>Plantella</a:t>
            </a:r>
            <a:r>
              <a:rPr lang="hr-HR" b="1" dirty="0" smtClean="0"/>
              <a:t> </a:t>
            </a:r>
            <a:r>
              <a:rPr lang="hr-HR" b="1" dirty="0" err="1" smtClean="0"/>
              <a:t>Rhizopon</a:t>
            </a:r>
            <a:r>
              <a:rPr lang="hr-HR" b="1" dirty="0" smtClean="0"/>
              <a:t> II, zamagljivanje, supstrat </a:t>
            </a:r>
            <a:r>
              <a:rPr lang="hr-HR" b="1" dirty="0" err="1" smtClean="0"/>
              <a:t>Klasmann</a:t>
            </a:r>
            <a:r>
              <a:rPr lang="hr-HR" b="1" dirty="0" smtClean="0"/>
              <a:t> </a:t>
            </a:r>
            <a:r>
              <a:rPr lang="hr-HR" b="1" dirty="0" err="1" smtClean="0"/>
              <a:t>Steckmedium</a:t>
            </a:r>
            <a:r>
              <a:rPr lang="hr-HR" b="1" dirty="0" smtClean="0"/>
              <a:t>. Preko zime staklenik se grije na 21°C. Postotak </a:t>
            </a:r>
            <a:r>
              <a:rPr lang="hr-HR" b="1" dirty="0" err="1" smtClean="0"/>
              <a:t>zakorijenjivanja</a:t>
            </a:r>
            <a:r>
              <a:rPr lang="hr-HR" b="1" dirty="0" smtClean="0"/>
              <a:t> iznosi oko 95%.</a:t>
            </a:r>
            <a:r>
              <a:rPr lang="hr-HR" dirty="0" smtClean="0"/>
              <a:t> </a:t>
            </a:r>
            <a:endParaRPr lang="hr-HR" dirty="0"/>
          </a:p>
        </p:txBody>
      </p:sp>
      <p:pic>
        <p:nvPicPr>
          <p:cNvPr id="17410" name="Picture 2" descr="D:\Moji dokumenti\stručni skupovi\Osijek14_15112019\fotografije\DSCF0092.JPG"/>
          <p:cNvPicPr>
            <a:picLocks noChangeAspect="1" noChangeArrowheads="1"/>
          </p:cNvPicPr>
          <p:nvPr/>
        </p:nvPicPr>
        <p:blipFill>
          <a:blip r:embed="rId2" cstate="print"/>
          <a:srcRect/>
          <a:stretch>
            <a:fillRect/>
          </a:stretch>
        </p:blipFill>
        <p:spPr bwMode="auto">
          <a:xfrm>
            <a:off x="142844" y="2357430"/>
            <a:ext cx="1875248" cy="2500330"/>
          </a:xfrm>
          <a:prstGeom prst="rect">
            <a:avLst/>
          </a:prstGeom>
          <a:noFill/>
        </p:spPr>
      </p:pic>
      <p:pic>
        <p:nvPicPr>
          <p:cNvPr id="17412" name="Picture 4" descr="D:\Moji dokumenti\stručni skupovi\Osijek14_15112019\fotografije\75332740_507163086792444_8507050854287671296_n.jpg"/>
          <p:cNvPicPr>
            <a:picLocks noChangeAspect="1" noChangeArrowheads="1"/>
          </p:cNvPicPr>
          <p:nvPr/>
        </p:nvPicPr>
        <p:blipFill>
          <a:blip r:embed="rId3" cstate="print"/>
          <a:srcRect/>
          <a:stretch>
            <a:fillRect/>
          </a:stretch>
        </p:blipFill>
        <p:spPr bwMode="auto">
          <a:xfrm>
            <a:off x="1500166" y="3929066"/>
            <a:ext cx="3524274" cy="2643206"/>
          </a:xfrm>
          <a:prstGeom prst="rect">
            <a:avLst/>
          </a:prstGeom>
          <a:noFill/>
        </p:spPr>
      </p:pic>
      <p:pic>
        <p:nvPicPr>
          <p:cNvPr id="17413" name="Picture 5" descr="D:\Moji dokumenti\stručni skupovi\Osijek14_15112019\fotografije\73388423_2370586809861048_7929378337091223552_n.jpg"/>
          <p:cNvPicPr>
            <a:picLocks noChangeAspect="1" noChangeArrowheads="1"/>
          </p:cNvPicPr>
          <p:nvPr/>
        </p:nvPicPr>
        <p:blipFill>
          <a:blip r:embed="rId4" cstate="print"/>
          <a:srcRect/>
          <a:stretch>
            <a:fillRect/>
          </a:stretch>
        </p:blipFill>
        <p:spPr bwMode="auto">
          <a:xfrm>
            <a:off x="5357818" y="3929066"/>
            <a:ext cx="3619525" cy="2714644"/>
          </a:xfrm>
          <a:prstGeom prst="rect">
            <a:avLst/>
          </a:prstGeom>
          <a:noFill/>
        </p:spPr>
      </p:pic>
      <p:pic>
        <p:nvPicPr>
          <p:cNvPr id="10" name="Picture 3" descr="D:\Moji dokumenti\stručni skupovi\Osijek14_15112019\fotografije\75231816_1286715148175682_8445190277114626048_n.jpg"/>
          <p:cNvPicPr>
            <a:picLocks noChangeAspect="1" noChangeArrowheads="1"/>
          </p:cNvPicPr>
          <p:nvPr/>
        </p:nvPicPr>
        <p:blipFill>
          <a:blip r:embed="rId5" cstate="print"/>
          <a:srcRect/>
          <a:stretch>
            <a:fillRect/>
          </a:stretch>
        </p:blipFill>
        <p:spPr bwMode="auto">
          <a:xfrm>
            <a:off x="3286116" y="2428868"/>
            <a:ext cx="3333773" cy="2500330"/>
          </a:xfrm>
          <a:prstGeom prst="rect">
            <a:avLst/>
          </a:prstGeom>
          <a:noFill/>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Rectangle 1"/>
          <p:cNvSpPr>
            <a:spLocks noChangeArrowheads="1"/>
          </p:cNvSpPr>
          <p:nvPr/>
        </p:nvSpPr>
        <p:spPr bwMode="auto">
          <a:xfrm>
            <a:off x="0" y="357166"/>
            <a:ext cx="9144000" cy="36933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hr-HR" b="1" i="1" u="none" strike="noStrike" cap="none" normalizeH="0" baseline="0" dirty="0" smtClean="0">
                <a:ln>
                  <a:noFill/>
                </a:ln>
                <a:solidFill>
                  <a:srgbClr val="FF0000"/>
                </a:solidFill>
                <a:effectLst/>
                <a:latin typeface="Arial" pitchFamily="34" charset="0"/>
                <a:ea typeface="Times New Roman" pitchFamily="18" charset="0"/>
                <a:cs typeface="Arial" pitchFamily="34" charset="0"/>
              </a:rPr>
              <a:t>Rosa </a:t>
            </a:r>
            <a:r>
              <a:rPr kumimoji="0" lang="hr-HR" b="1" i="1" u="none" strike="noStrike" cap="none" normalizeH="0" baseline="0" dirty="0" err="1" smtClean="0">
                <a:ln>
                  <a:noFill/>
                </a:ln>
                <a:solidFill>
                  <a:srgbClr val="FF0000"/>
                </a:solidFill>
                <a:effectLst/>
                <a:latin typeface="Arial" pitchFamily="34" charset="0"/>
                <a:ea typeface="Times New Roman" pitchFamily="18" charset="0"/>
                <a:cs typeface="Arial" pitchFamily="34" charset="0"/>
              </a:rPr>
              <a:t>banksiae</a:t>
            </a:r>
            <a:r>
              <a:rPr kumimoji="0" lang="hr-HR" b="1" i="0" u="none" strike="noStrike" cap="none" normalizeH="0" baseline="0" dirty="0" smtClean="0">
                <a:ln>
                  <a:noFill/>
                </a:ln>
                <a:solidFill>
                  <a:srgbClr val="FF0000"/>
                </a:solidFill>
                <a:effectLst/>
                <a:latin typeface="Arial" pitchFamily="34" charset="0"/>
                <a:ea typeface="Times New Roman" pitchFamily="18" charset="0"/>
                <a:cs typeface="Arial" pitchFamily="34" charset="0"/>
              </a:rPr>
              <a:t> W.T.Aiton – </a:t>
            </a:r>
            <a:r>
              <a:rPr kumimoji="0" lang="hr-HR" b="1" i="0" u="none" strike="noStrike" cap="none" normalizeH="0" baseline="0" dirty="0" err="1" smtClean="0">
                <a:ln>
                  <a:noFill/>
                </a:ln>
                <a:solidFill>
                  <a:srgbClr val="FF0000"/>
                </a:solidFill>
                <a:effectLst/>
                <a:latin typeface="Arial" pitchFamily="34" charset="0"/>
                <a:ea typeface="Times New Roman" pitchFamily="18" charset="0"/>
                <a:cs typeface="Arial" pitchFamily="34" charset="0"/>
              </a:rPr>
              <a:t>banksova</a:t>
            </a:r>
            <a:r>
              <a:rPr kumimoji="0" lang="hr-HR" b="1" i="0" u="none" strike="noStrike" cap="none" normalizeH="0" baseline="0" dirty="0" smtClean="0">
                <a:ln>
                  <a:noFill/>
                </a:ln>
                <a:solidFill>
                  <a:srgbClr val="FF0000"/>
                </a:solidFill>
                <a:effectLst/>
                <a:latin typeface="Arial" pitchFamily="34" charset="0"/>
                <a:ea typeface="Times New Roman" pitchFamily="18" charset="0"/>
                <a:cs typeface="Arial" pitchFamily="34" charset="0"/>
              </a:rPr>
              <a:t> ruža</a:t>
            </a:r>
            <a:endParaRPr kumimoji="0" lang="hr-HR" b="0" i="0" u="none" strike="noStrike" cap="none" normalizeH="0" baseline="0" dirty="0" smtClean="0">
              <a:ln>
                <a:noFill/>
              </a:ln>
              <a:solidFill>
                <a:srgbClr val="FF0000"/>
              </a:solidFill>
              <a:effectLst/>
              <a:latin typeface="Arial" pitchFamily="34" charset="0"/>
              <a:cs typeface="Arial" pitchFamily="34" charset="0"/>
            </a:endParaRPr>
          </a:p>
        </p:txBody>
      </p:sp>
      <p:sp>
        <p:nvSpPr>
          <p:cNvPr id="6" name="Rectangle 5"/>
          <p:cNvSpPr/>
          <p:nvPr/>
        </p:nvSpPr>
        <p:spPr>
          <a:xfrm>
            <a:off x="0" y="928670"/>
            <a:ext cx="9144000" cy="1754326"/>
          </a:xfrm>
          <a:prstGeom prst="rect">
            <a:avLst/>
          </a:prstGeom>
        </p:spPr>
        <p:txBody>
          <a:bodyPr wrap="square">
            <a:spAutoFit/>
          </a:bodyPr>
          <a:lstStyle/>
          <a:p>
            <a:pPr algn="just"/>
            <a:r>
              <a:rPr lang="hr-HR" b="1" dirty="0" err="1" smtClean="0"/>
              <a:t>Banksova</a:t>
            </a:r>
            <a:r>
              <a:rPr lang="hr-HR" b="1" dirty="0" smtClean="0"/>
              <a:t> ruža (</a:t>
            </a:r>
            <a:r>
              <a:rPr lang="hr-HR" b="1" dirty="0" err="1" smtClean="0"/>
              <a:t>engl</a:t>
            </a:r>
            <a:r>
              <a:rPr lang="hr-HR" b="1" dirty="0" smtClean="0"/>
              <a:t>. </a:t>
            </a:r>
            <a:r>
              <a:rPr lang="hr-HR" b="1" dirty="0" err="1" smtClean="0"/>
              <a:t>Lady</a:t>
            </a:r>
            <a:r>
              <a:rPr lang="hr-HR" b="1" dirty="0" smtClean="0"/>
              <a:t> </a:t>
            </a:r>
            <a:r>
              <a:rPr lang="hr-HR" b="1" dirty="0" err="1" smtClean="0"/>
              <a:t>Banks</a:t>
            </a:r>
            <a:r>
              <a:rPr lang="hr-HR" b="1" dirty="0" smtClean="0"/>
              <a:t>' rose)  cvatuća je vrsta iz porodice ruža, porijeklom iz središnje i zapadne Kine, u provincijama </a:t>
            </a:r>
            <a:r>
              <a:rPr lang="hr-HR" b="1" dirty="0" err="1" smtClean="0"/>
              <a:t>Gansu</a:t>
            </a:r>
            <a:r>
              <a:rPr lang="hr-HR" b="1" dirty="0" smtClean="0"/>
              <a:t>, </a:t>
            </a:r>
            <a:r>
              <a:rPr lang="hr-HR" b="1" dirty="0" err="1" smtClean="0"/>
              <a:t>Guizhou</a:t>
            </a:r>
            <a:r>
              <a:rPr lang="hr-HR" b="1" dirty="0" smtClean="0"/>
              <a:t>, </a:t>
            </a:r>
            <a:r>
              <a:rPr lang="hr-HR" b="1" dirty="0" err="1" smtClean="0"/>
              <a:t>Henan</a:t>
            </a:r>
            <a:r>
              <a:rPr lang="hr-HR" b="1" dirty="0" smtClean="0"/>
              <a:t>, </a:t>
            </a:r>
            <a:r>
              <a:rPr lang="hr-HR" b="1" dirty="0" err="1" smtClean="0"/>
              <a:t>Hubei</a:t>
            </a:r>
            <a:r>
              <a:rPr lang="hr-HR" b="1" dirty="0" smtClean="0"/>
              <a:t>, </a:t>
            </a:r>
            <a:r>
              <a:rPr lang="hr-HR" b="1" dirty="0" err="1" smtClean="0"/>
              <a:t>Jiangsu</a:t>
            </a:r>
            <a:r>
              <a:rPr lang="hr-HR" b="1" dirty="0" smtClean="0"/>
              <a:t>, </a:t>
            </a:r>
            <a:r>
              <a:rPr lang="hr-HR" b="1" dirty="0" err="1" smtClean="0"/>
              <a:t>Sichuan</a:t>
            </a:r>
            <a:r>
              <a:rPr lang="hr-HR" b="1" dirty="0" smtClean="0"/>
              <a:t> i </a:t>
            </a:r>
            <a:r>
              <a:rPr lang="hr-HR" b="1" dirty="0" err="1" smtClean="0"/>
              <a:t>Yunnan</a:t>
            </a:r>
            <a:r>
              <a:rPr lang="hr-HR" b="1" dirty="0" smtClean="0"/>
              <a:t>.</a:t>
            </a:r>
            <a:r>
              <a:rPr lang="hr-HR" dirty="0" smtClean="0"/>
              <a:t> </a:t>
            </a:r>
            <a:r>
              <a:rPr lang="hr-HR" b="1" dirty="0" smtClean="0"/>
              <a:t>Ruža je dobila ime po </a:t>
            </a:r>
            <a:r>
              <a:rPr lang="hr-HR" b="1" dirty="0" err="1" smtClean="0"/>
              <a:t>Dorothea</a:t>
            </a:r>
            <a:r>
              <a:rPr lang="hr-HR" b="1" dirty="0" smtClean="0"/>
              <a:t> </a:t>
            </a:r>
            <a:r>
              <a:rPr lang="hr-HR" b="1" dirty="0" err="1" smtClean="0"/>
              <a:t>Lady</a:t>
            </a:r>
            <a:r>
              <a:rPr lang="hr-HR" b="1" dirty="0" smtClean="0"/>
              <a:t> </a:t>
            </a:r>
            <a:r>
              <a:rPr lang="hr-HR" b="1" dirty="0" err="1" smtClean="0"/>
              <a:t>Banks</a:t>
            </a:r>
            <a:r>
              <a:rPr lang="hr-HR" b="1" dirty="0" smtClean="0"/>
              <a:t>, supruzi botaničara Sir </a:t>
            </a:r>
            <a:r>
              <a:rPr lang="hr-HR" b="1" dirty="0" err="1" smtClean="0"/>
              <a:t>Josepha</a:t>
            </a:r>
            <a:r>
              <a:rPr lang="hr-HR" b="1" dirty="0" smtClean="0"/>
              <a:t> </a:t>
            </a:r>
            <a:r>
              <a:rPr lang="hr-HR" b="1" dirty="0" err="1" smtClean="0"/>
              <a:t>Banksa</a:t>
            </a:r>
            <a:r>
              <a:rPr lang="hr-HR" b="1" dirty="0" smtClean="0"/>
              <a:t> (direktor </a:t>
            </a:r>
            <a:r>
              <a:rPr lang="hr-HR" b="1" dirty="0" err="1" smtClean="0"/>
              <a:t>Kew</a:t>
            </a:r>
            <a:r>
              <a:rPr lang="hr-HR" b="1" dirty="0" smtClean="0"/>
              <a:t> Botaničkog vrta u Londonu 1807. godine). Za </a:t>
            </a:r>
            <a:r>
              <a:rPr lang="hr-HR" b="1" dirty="0" err="1" smtClean="0"/>
              <a:t>banksovu</a:t>
            </a:r>
            <a:r>
              <a:rPr lang="hr-HR" b="1" dirty="0" smtClean="0"/>
              <a:t> ružu koja je posađena u </a:t>
            </a:r>
            <a:r>
              <a:rPr lang="hr-HR" b="1" dirty="0" err="1" smtClean="0"/>
              <a:t>Tombstoneu</a:t>
            </a:r>
            <a:r>
              <a:rPr lang="hr-HR" b="1" dirty="0" smtClean="0"/>
              <a:t> </a:t>
            </a:r>
            <a:r>
              <a:rPr lang="hr-HR" b="1" dirty="0" err="1" smtClean="0"/>
              <a:t>u</a:t>
            </a:r>
            <a:r>
              <a:rPr lang="hr-HR" b="1" dirty="0" smtClean="0"/>
              <a:t> državi </a:t>
            </a:r>
            <a:r>
              <a:rPr lang="hr-HR" b="1" dirty="0" err="1" smtClean="0"/>
              <a:t>Arizoni</a:t>
            </a:r>
            <a:r>
              <a:rPr lang="hr-HR" b="1" dirty="0" smtClean="0"/>
              <a:t> (SAD) 1885. godine pretpostavlja se da je najveći ružin grm na svijetu. Prekriva površinu od 840 m</a:t>
            </a:r>
            <a:r>
              <a:rPr lang="hr-HR" b="1" baseline="30000" dirty="0" smtClean="0"/>
              <a:t>2</a:t>
            </a:r>
            <a:r>
              <a:rPr lang="hr-HR" b="1" dirty="0" smtClean="0"/>
              <a:t> na krovu jedne gostionice i ima opseg debla od 3,7 m. </a:t>
            </a:r>
            <a:endParaRPr lang="hr-HR" dirty="0" smtClean="0"/>
          </a:p>
        </p:txBody>
      </p:sp>
      <p:sp>
        <p:nvSpPr>
          <p:cNvPr id="20482" name="Rectangle 2"/>
          <p:cNvSpPr>
            <a:spLocks noChangeArrowheads="1"/>
          </p:cNvSpPr>
          <p:nvPr/>
        </p:nvSpPr>
        <p:spPr bwMode="auto">
          <a:xfrm>
            <a:off x="0" y="2786058"/>
            <a:ext cx="9144000" cy="36933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hr-HR" b="1" i="1" u="none" strike="noStrike" cap="none" normalizeH="0" baseline="0" dirty="0" smtClean="0">
                <a:ln>
                  <a:noFill/>
                </a:ln>
                <a:solidFill>
                  <a:srgbClr val="FF0000"/>
                </a:solidFill>
                <a:effectLst/>
                <a:latin typeface="Arial" pitchFamily="34" charset="0"/>
                <a:ea typeface="Times New Roman" pitchFamily="18" charset="0"/>
                <a:cs typeface="Arial" pitchFamily="34" charset="0"/>
              </a:rPr>
              <a:t>Rosa </a:t>
            </a:r>
            <a:r>
              <a:rPr kumimoji="0" lang="hr-HR" b="1" i="1" u="none" strike="noStrike" cap="none" normalizeH="0" baseline="0" dirty="0" err="1" smtClean="0">
                <a:ln>
                  <a:noFill/>
                </a:ln>
                <a:solidFill>
                  <a:srgbClr val="FF0000"/>
                </a:solidFill>
                <a:effectLst/>
                <a:latin typeface="Arial" pitchFamily="34" charset="0"/>
                <a:ea typeface="Times New Roman" pitchFamily="18" charset="0"/>
                <a:cs typeface="Arial" pitchFamily="34" charset="0"/>
              </a:rPr>
              <a:t>banksiae</a:t>
            </a:r>
            <a:r>
              <a:rPr kumimoji="0" lang="hr-HR" b="1" i="0" u="none" strike="noStrike" cap="none" normalizeH="0" baseline="0" dirty="0" smtClean="0">
                <a:ln>
                  <a:noFill/>
                </a:ln>
                <a:solidFill>
                  <a:srgbClr val="FF0000"/>
                </a:solidFill>
                <a:effectLst/>
                <a:latin typeface="Arial" pitchFamily="34" charset="0"/>
                <a:ea typeface="Times New Roman" pitchFamily="18" charset="0"/>
                <a:cs typeface="Arial" pitchFamily="34" charset="0"/>
              </a:rPr>
              <a:t> ˈ</a:t>
            </a:r>
            <a:r>
              <a:rPr kumimoji="0" lang="hr-HR" b="1" i="0" u="none" strike="noStrike" cap="none" normalizeH="0" baseline="0" dirty="0" err="1" smtClean="0">
                <a:ln>
                  <a:noFill/>
                </a:ln>
                <a:solidFill>
                  <a:srgbClr val="FF0000"/>
                </a:solidFill>
                <a:effectLst/>
                <a:latin typeface="Arial" pitchFamily="34" charset="0"/>
                <a:ea typeface="Times New Roman" pitchFamily="18" charset="0"/>
                <a:cs typeface="Arial" pitchFamily="34" charset="0"/>
              </a:rPr>
              <a:t>Lutea</a:t>
            </a:r>
            <a:r>
              <a:rPr kumimoji="0" lang="hr-HR" b="1" i="0" u="none" strike="noStrike" cap="none" normalizeH="0" baseline="0" dirty="0" smtClean="0">
                <a:ln>
                  <a:noFill/>
                </a:ln>
                <a:solidFill>
                  <a:srgbClr val="FF0000"/>
                </a:solidFill>
                <a:effectLst/>
                <a:latin typeface="Arial" pitchFamily="34" charset="0"/>
                <a:ea typeface="Times New Roman" pitchFamily="18" charset="0"/>
                <a:cs typeface="Arial" pitchFamily="34" charset="0"/>
              </a:rPr>
              <a:t>ˈ - </a:t>
            </a:r>
            <a:r>
              <a:rPr kumimoji="0" lang="hr-HR" b="1" i="0" u="none" strike="noStrike" cap="none" normalizeH="0" baseline="0" dirty="0" err="1" smtClean="0">
                <a:ln>
                  <a:noFill/>
                </a:ln>
                <a:solidFill>
                  <a:srgbClr val="FF0000"/>
                </a:solidFill>
                <a:effectLst/>
                <a:latin typeface="Arial" pitchFamily="34" charset="0"/>
                <a:ea typeface="Times New Roman" pitchFamily="18" charset="0"/>
                <a:cs typeface="Arial" pitchFamily="34" charset="0"/>
              </a:rPr>
              <a:t>kultivar</a:t>
            </a:r>
            <a:r>
              <a:rPr kumimoji="0" lang="hr-HR" b="1" i="0" u="none" strike="noStrike" cap="none" normalizeH="0" baseline="0" dirty="0" smtClean="0">
                <a:ln>
                  <a:noFill/>
                </a:ln>
                <a:solidFill>
                  <a:srgbClr val="FF0000"/>
                </a:solidFill>
                <a:effectLst/>
                <a:latin typeface="Arial" pitchFamily="34" charset="0"/>
                <a:ea typeface="Times New Roman" pitchFamily="18" charset="0"/>
                <a:cs typeface="Arial" pitchFamily="34" charset="0"/>
              </a:rPr>
              <a:t> </a:t>
            </a:r>
            <a:r>
              <a:rPr kumimoji="0" lang="hr-HR" b="1" i="0" u="none" strike="noStrike" cap="none" normalizeH="0" baseline="0" dirty="0" err="1" smtClean="0">
                <a:ln>
                  <a:noFill/>
                </a:ln>
                <a:solidFill>
                  <a:srgbClr val="FF0000"/>
                </a:solidFill>
                <a:effectLst/>
                <a:latin typeface="Arial" pitchFamily="34" charset="0"/>
                <a:ea typeface="Times New Roman" pitchFamily="18" charset="0"/>
                <a:cs typeface="Arial" pitchFamily="34" charset="0"/>
              </a:rPr>
              <a:t>banksove</a:t>
            </a:r>
            <a:r>
              <a:rPr kumimoji="0" lang="hr-HR" b="1" i="0" u="none" strike="noStrike" cap="none" normalizeH="0" baseline="0" dirty="0" smtClean="0">
                <a:ln>
                  <a:noFill/>
                </a:ln>
                <a:solidFill>
                  <a:srgbClr val="FF0000"/>
                </a:solidFill>
                <a:effectLst/>
                <a:latin typeface="Arial" pitchFamily="34" charset="0"/>
                <a:ea typeface="Times New Roman" pitchFamily="18" charset="0"/>
                <a:cs typeface="Arial" pitchFamily="34" charset="0"/>
              </a:rPr>
              <a:t> ruže ˈ</a:t>
            </a:r>
            <a:r>
              <a:rPr kumimoji="0" lang="hr-HR" b="1" i="0" u="none" strike="noStrike" cap="none" normalizeH="0" baseline="0" dirty="0" err="1" smtClean="0">
                <a:ln>
                  <a:noFill/>
                </a:ln>
                <a:solidFill>
                  <a:srgbClr val="FF0000"/>
                </a:solidFill>
                <a:effectLst/>
                <a:latin typeface="Arial" pitchFamily="34" charset="0"/>
                <a:ea typeface="Times New Roman" pitchFamily="18" charset="0"/>
                <a:cs typeface="Arial" pitchFamily="34" charset="0"/>
              </a:rPr>
              <a:t>Lutea</a:t>
            </a:r>
            <a:r>
              <a:rPr kumimoji="0" lang="hr-HR" b="1" i="0" u="none" strike="noStrike" cap="none" normalizeH="0" baseline="0" dirty="0" smtClean="0">
                <a:ln>
                  <a:noFill/>
                </a:ln>
                <a:solidFill>
                  <a:srgbClr val="FF0000"/>
                </a:solidFill>
                <a:effectLst/>
                <a:latin typeface="Arial" pitchFamily="34" charset="0"/>
                <a:ea typeface="Times New Roman" pitchFamily="18" charset="0"/>
                <a:cs typeface="Arial" pitchFamily="34" charset="0"/>
              </a:rPr>
              <a:t>ˈ</a:t>
            </a:r>
            <a:endParaRPr kumimoji="0" lang="hr-HR" b="0" i="0" u="none" strike="noStrike" cap="none" normalizeH="0" baseline="0" dirty="0" smtClean="0">
              <a:ln>
                <a:noFill/>
              </a:ln>
              <a:solidFill>
                <a:srgbClr val="FF0000"/>
              </a:solidFill>
              <a:effectLst/>
              <a:latin typeface="Arial" pitchFamily="34" charset="0"/>
              <a:cs typeface="Arial" pitchFamily="34" charset="0"/>
            </a:endParaRPr>
          </a:p>
        </p:txBody>
      </p:sp>
      <p:sp>
        <p:nvSpPr>
          <p:cNvPr id="8" name="Rectangle 7"/>
          <p:cNvSpPr/>
          <p:nvPr/>
        </p:nvSpPr>
        <p:spPr>
          <a:xfrm>
            <a:off x="0" y="3286124"/>
            <a:ext cx="4572000" cy="3416320"/>
          </a:xfrm>
          <a:prstGeom prst="rect">
            <a:avLst/>
          </a:prstGeom>
        </p:spPr>
        <p:txBody>
          <a:bodyPr>
            <a:spAutoFit/>
          </a:bodyPr>
          <a:lstStyle/>
          <a:p>
            <a:pPr algn="just"/>
            <a:r>
              <a:rPr lang="hr-HR" b="1" dirty="0" smtClean="0"/>
              <a:t>Ovaj </a:t>
            </a:r>
            <a:r>
              <a:rPr lang="hr-HR" b="1" dirty="0" err="1" smtClean="0"/>
              <a:t>kultivar</a:t>
            </a:r>
            <a:r>
              <a:rPr lang="hr-HR" b="1" dirty="0" smtClean="0"/>
              <a:t> se razmnožava </a:t>
            </a:r>
            <a:r>
              <a:rPr lang="hr-HR" b="1" dirty="0" err="1" smtClean="0"/>
              <a:t>poluzelenim</a:t>
            </a:r>
            <a:r>
              <a:rPr lang="hr-HR" b="1" dirty="0" smtClean="0"/>
              <a:t> reznicama u jesen (češće) ili metodom cijepljenja okuliranjem u ljeto kad su pupovi spavajući (</a:t>
            </a:r>
            <a:r>
              <a:rPr lang="hr-HR" b="1" dirty="0" err="1" smtClean="0"/>
              <a:t>tzv</a:t>
            </a:r>
            <a:r>
              <a:rPr lang="hr-HR" b="1" dirty="0" smtClean="0"/>
              <a:t>.</a:t>
            </a:r>
            <a:r>
              <a:rPr lang="hr-HR" b="1" i="1" dirty="0" smtClean="0"/>
              <a:t> </a:t>
            </a:r>
            <a:r>
              <a:rPr lang="hr-HR" b="1" i="1" dirty="0" err="1" smtClean="0"/>
              <a:t>chip</a:t>
            </a:r>
            <a:r>
              <a:rPr lang="hr-HR" b="1" i="1" dirty="0" smtClean="0"/>
              <a:t> </a:t>
            </a:r>
            <a:r>
              <a:rPr lang="hr-HR" b="1" i="1" dirty="0" err="1" smtClean="0"/>
              <a:t>budding</a:t>
            </a:r>
            <a:r>
              <a:rPr lang="hr-HR" b="1" dirty="0" smtClean="0"/>
              <a:t>). Neki </a:t>
            </a:r>
            <a:r>
              <a:rPr lang="hr-HR" b="1" dirty="0" err="1" smtClean="0"/>
              <a:t>rasadničari</a:t>
            </a:r>
            <a:r>
              <a:rPr lang="hr-HR" b="1" dirty="0" smtClean="0"/>
              <a:t> uzimaju reznice u razdoblju od mjeseca rujna do studenog. Cvjeta odjednom u proljeće (travanj i svibanj) ili početkom ljeta, ovisno o geografskom području. Sezona interesa je razdoblje kada je biljka najatraktivnija a to je tijekom cijeloga proljeća i početkom ljeta. Naraste u visinu od 4,5 do 6,0 m (-12 m) i širinu od 1,8 do 3,0 m (-4 m).</a:t>
            </a:r>
            <a:r>
              <a:rPr lang="hr-HR" dirty="0" smtClean="0"/>
              <a:t> </a:t>
            </a:r>
            <a:endParaRPr lang="hr-HR" dirty="0"/>
          </a:p>
        </p:txBody>
      </p:sp>
      <p:pic>
        <p:nvPicPr>
          <p:cNvPr id="20483" name="Picture 3" descr="D:\Moji dokumenti\stručni skupovi\Osijek14_15112019\1 stručni skup o urbanom šumarstvu_Osijek14_15_10_2019\banksova ruza\banksova ruza_Borzan_1987 uzgojena.JPG"/>
          <p:cNvPicPr>
            <a:picLocks noChangeAspect="1" noChangeArrowheads="1"/>
          </p:cNvPicPr>
          <p:nvPr/>
        </p:nvPicPr>
        <p:blipFill>
          <a:blip r:embed="rId2" cstate="print"/>
          <a:srcRect/>
          <a:stretch>
            <a:fillRect/>
          </a:stretch>
        </p:blipFill>
        <p:spPr bwMode="auto">
          <a:xfrm>
            <a:off x="4500562" y="3357562"/>
            <a:ext cx="4190538" cy="3143272"/>
          </a:xfrm>
          <a:prstGeom prst="rect">
            <a:avLst/>
          </a:prstGeom>
          <a:noFill/>
        </p:spPr>
      </p:pic>
      <p:sp>
        <p:nvSpPr>
          <p:cNvPr id="9" name="Rectangle 8"/>
          <p:cNvSpPr/>
          <p:nvPr/>
        </p:nvSpPr>
        <p:spPr>
          <a:xfrm>
            <a:off x="4786314" y="6143644"/>
            <a:ext cx="3719160" cy="369332"/>
          </a:xfrm>
          <a:prstGeom prst="rect">
            <a:avLst/>
          </a:prstGeom>
        </p:spPr>
        <p:txBody>
          <a:bodyPr wrap="none">
            <a:spAutoFit/>
          </a:bodyPr>
          <a:lstStyle/>
          <a:p>
            <a:r>
              <a:rPr lang="hr-HR" dirty="0" smtClean="0">
                <a:solidFill>
                  <a:schemeClr val="bg2"/>
                </a:solidFill>
              </a:rPr>
              <a:t>Fotografija: </a:t>
            </a:r>
            <a:r>
              <a:rPr lang="hr-HR" dirty="0" err="1" smtClean="0">
                <a:solidFill>
                  <a:schemeClr val="bg2"/>
                </a:solidFill>
              </a:rPr>
              <a:t>prof</a:t>
            </a:r>
            <a:r>
              <a:rPr lang="hr-HR" dirty="0" smtClean="0">
                <a:solidFill>
                  <a:schemeClr val="bg2"/>
                </a:solidFill>
              </a:rPr>
              <a:t>. dr. </a:t>
            </a:r>
            <a:r>
              <a:rPr lang="hr-HR" dirty="0" err="1" smtClean="0">
                <a:solidFill>
                  <a:schemeClr val="bg2"/>
                </a:solidFill>
              </a:rPr>
              <a:t>sc</a:t>
            </a:r>
            <a:r>
              <a:rPr lang="hr-HR" dirty="0" smtClean="0">
                <a:solidFill>
                  <a:schemeClr val="bg2"/>
                </a:solidFill>
              </a:rPr>
              <a:t>. Želimir Borzan</a:t>
            </a:r>
            <a:endParaRPr lang="hr-HR" dirty="0">
              <a:solidFill>
                <a:schemeClr val="bg2"/>
              </a:solidFill>
            </a:endParaRP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317</TotalTime>
  <Words>2858</Words>
  <Application>Microsoft Office PowerPoint</Application>
  <PresentationFormat>On-screen Show (4:3)</PresentationFormat>
  <Paragraphs>214</Paragraphs>
  <Slides>20</Slides>
  <Notes>1</Notes>
  <HiddenSlides>0</HiddenSlides>
  <MMClips>0</MMClips>
  <ScaleCrop>false</ScaleCrop>
  <HeadingPairs>
    <vt:vector size="4" baseType="variant">
      <vt:variant>
        <vt:lpstr>Theme</vt:lpstr>
      </vt:variant>
      <vt:variant>
        <vt:i4>1</vt:i4>
      </vt:variant>
      <vt:variant>
        <vt:lpstr>Slide Titles</vt:lpstr>
      </vt:variant>
      <vt:variant>
        <vt:i4>20</vt:i4>
      </vt:variant>
    </vt:vector>
  </HeadingPairs>
  <TitlesOfParts>
    <vt:vector size="21" baseType="lpstr">
      <vt:lpstr>Office Theme</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Damir</dc:creator>
  <cp:lastModifiedBy>Damir</cp:lastModifiedBy>
  <cp:revision>49</cp:revision>
  <dcterms:created xsi:type="dcterms:W3CDTF">2019-11-08T10:14:03Z</dcterms:created>
  <dcterms:modified xsi:type="dcterms:W3CDTF">2020-12-11T06:41:45Z</dcterms:modified>
</cp:coreProperties>
</file>