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56" r:id="rId2"/>
    <p:sldId id="257" r:id="rId3"/>
    <p:sldId id="324" r:id="rId4"/>
    <p:sldId id="325" r:id="rId5"/>
    <p:sldId id="356" r:id="rId6"/>
    <p:sldId id="292" r:id="rId7"/>
    <p:sldId id="341" r:id="rId8"/>
    <p:sldId id="357" r:id="rId9"/>
    <p:sldId id="342" r:id="rId10"/>
    <p:sldId id="343" r:id="rId11"/>
    <p:sldId id="344" r:id="rId12"/>
    <p:sldId id="345" r:id="rId13"/>
    <p:sldId id="346" r:id="rId14"/>
    <p:sldId id="293" r:id="rId15"/>
    <p:sldId id="347" r:id="rId16"/>
    <p:sldId id="348" r:id="rId17"/>
    <p:sldId id="339" r:id="rId18"/>
    <p:sldId id="327" r:id="rId19"/>
    <p:sldId id="326" r:id="rId20"/>
    <p:sldId id="351" r:id="rId21"/>
    <p:sldId id="289" r:id="rId22"/>
    <p:sldId id="349" r:id="rId23"/>
    <p:sldId id="350" r:id="rId24"/>
    <p:sldId id="352" r:id="rId25"/>
    <p:sldId id="354" r:id="rId26"/>
    <p:sldId id="353" r:id="rId27"/>
    <p:sldId id="355" r:id="rId28"/>
    <p:sldId id="323" r:id="rId29"/>
    <p:sldId id="319" r:id="rId30"/>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Moji%20dokumenti\simpoziji\Banja%20Luka06062022\oskoru&#353;a\oskoru&#353;a_podaci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Moji%20dokumenti\simpoziji\Banja%20Luka06062022\oskoru&#353;a\oskoru&#353;a_podaci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r-HR"/>
  <c:chart>
    <c:title>
      <c:layout/>
    </c:title>
    <c:plotArea>
      <c:layout/>
      <c:barChart>
        <c:barDir val="col"/>
        <c:grouping val="clustered"/>
        <c:ser>
          <c:idx val="0"/>
          <c:order val="0"/>
          <c:tx>
            <c:strRef>
              <c:f>'rasadnička klijavost2022'!$B$32</c:f>
              <c:strCache>
                <c:ptCount val="1"/>
                <c:pt idx="0">
                  <c:v>Nursery germination (%)</c:v>
                </c:pt>
              </c:strCache>
            </c:strRef>
          </c:tx>
          <c:dLbls>
            <c:showVal val="1"/>
          </c:dLbls>
          <c:cat>
            <c:strRef>
              <c:f>'rasadnička klijavost2022'!$A$33:$A$37</c:f>
              <c:strCache>
                <c:ptCount val="5"/>
                <c:pt idx="0">
                  <c:v>Kravarsko</c:v>
                </c:pt>
                <c:pt idx="1">
                  <c:v>Cekovići</c:v>
                </c:pt>
                <c:pt idx="2">
                  <c:v>Šiljakovina</c:v>
                </c:pt>
                <c:pt idx="3">
                  <c:v>Daruvar</c:v>
                </c:pt>
                <c:pt idx="4">
                  <c:v>Velika</c:v>
                </c:pt>
              </c:strCache>
            </c:strRef>
          </c:cat>
          <c:val>
            <c:numRef>
              <c:f>'rasadnička klijavost2022'!$B$33:$B$37</c:f>
              <c:numCache>
                <c:formatCode>0.00</c:formatCode>
                <c:ptCount val="5"/>
                <c:pt idx="0">
                  <c:v>50</c:v>
                </c:pt>
                <c:pt idx="1">
                  <c:v>37</c:v>
                </c:pt>
                <c:pt idx="2">
                  <c:v>49.33</c:v>
                </c:pt>
                <c:pt idx="3">
                  <c:v>61.5</c:v>
                </c:pt>
                <c:pt idx="4">
                  <c:v>66</c:v>
                </c:pt>
              </c:numCache>
            </c:numRef>
          </c:val>
        </c:ser>
        <c:axId val="81856000"/>
        <c:axId val="81857536"/>
      </c:barChart>
      <c:catAx>
        <c:axId val="81856000"/>
        <c:scaling>
          <c:orientation val="minMax"/>
        </c:scaling>
        <c:axPos val="b"/>
        <c:tickLblPos val="nextTo"/>
        <c:crossAx val="81857536"/>
        <c:crosses val="autoZero"/>
        <c:auto val="1"/>
        <c:lblAlgn val="ctr"/>
        <c:lblOffset val="100"/>
      </c:catAx>
      <c:valAx>
        <c:axId val="81857536"/>
        <c:scaling>
          <c:orientation val="minMax"/>
        </c:scaling>
        <c:axPos val="l"/>
        <c:numFmt formatCode="0.00" sourceLinked="1"/>
        <c:tickLblPos val="nextTo"/>
        <c:crossAx val="81856000"/>
        <c:crosses val="autoZero"/>
        <c:crossBetween val="between"/>
      </c:valAx>
      <c:spPr>
        <a:noFill/>
        <a:ln w="25400">
          <a:noFill/>
        </a:ln>
      </c:spPr>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hr-HR"/>
  <c:chart>
    <c:plotArea>
      <c:layout/>
      <c:lineChart>
        <c:grouping val="standard"/>
        <c:ser>
          <c:idx val="0"/>
          <c:order val="0"/>
          <c:tx>
            <c:strRef>
              <c:f>'grafovi klijavosti'!$J$16</c:f>
              <c:strCache>
                <c:ptCount val="1"/>
                <c:pt idx="0">
                  <c:v>Kravarsko</c:v>
                </c:pt>
              </c:strCache>
            </c:strRef>
          </c:tx>
          <c:marker>
            <c:symbol val="none"/>
          </c:marker>
          <c:dLbls>
            <c:showVal val="1"/>
          </c:dLbls>
          <c:cat>
            <c:strRef>
              <c:f>'grafovi klijavosti'!$K$15:$O$15</c:f>
              <c:strCache>
                <c:ptCount val="5"/>
                <c:pt idx="0">
                  <c:v>12.04.22.</c:v>
                </c:pt>
                <c:pt idx="1">
                  <c:v>19.04.22.</c:v>
                </c:pt>
                <c:pt idx="2">
                  <c:v>26.04.2022.</c:v>
                </c:pt>
                <c:pt idx="3">
                  <c:v>03.05.22.</c:v>
                </c:pt>
                <c:pt idx="4">
                  <c:v>10.05.22.</c:v>
                </c:pt>
              </c:strCache>
            </c:strRef>
          </c:cat>
          <c:val>
            <c:numRef>
              <c:f>'grafovi klijavosti'!$K$16:$O$16</c:f>
              <c:numCache>
                <c:formatCode>0.00</c:formatCode>
                <c:ptCount val="5"/>
                <c:pt idx="0">
                  <c:v>0</c:v>
                </c:pt>
                <c:pt idx="1">
                  <c:v>25.27</c:v>
                </c:pt>
                <c:pt idx="2">
                  <c:v>48.9</c:v>
                </c:pt>
                <c:pt idx="3">
                  <c:v>50</c:v>
                </c:pt>
                <c:pt idx="4">
                  <c:v>50</c:v>
                </c:pt>
              </c:numCache>
            </c:numRef>
          </c:val>
        </c:ser>
        <c:ser>
          <c:idx val="1"/>
          <c:order val="1"/>
          <c:tx>
            <c:strRef>
              <c:f>'grafovi klijavosti'!$J$17</c:f>
              <c:strCache>
                <c:ptCount val="1"/>
                <c:pt idx="0">
                  <c:v>Cekovići</c:v>
                </c:pt>
              </c:strCache>
            </c:strRef>
          </c:tx>
          <c:marker>
            <c:symbol val="none"/>
          </c:marker>
          <c:dLbls>
            <c:showVal val="1"/>
          </c:dLbls>
          <c:cat>
            <c:strRef>
              <c:f>'grafovi klijavosti'!$K$15:$O$15</c:f>
              <c:strCache>
                <c:ptCount val="5"/>
                <c:pt idx="0">
                  <c:v>12.04.22.</c:v>
                </c:pt>
                <c:pt idx="1">
                  <c:v>19.04.22.</c:v>
                </c:pt>
                <c:pt idx="2">
                  <c:v>26.04.2022.</c:v>
                </c:pt>
                <c:pt idx="3">
                  <c:v>03.05.22.</c:v>
                </c:pt>
                <c:pt idx="4">
                  <c:v>10.05.22.</c:v>
                </c:pt>
              </c:strCache>
            </c:strRef>
          </c:cat>
          <c:val>
            <c:numRef>
              <c:f>'grafovi klijavosti'!$K$17:$O$17</c:f>
              <c:numCache>
                <c:formatCode>0.00</c:formatCode>
                <c:ptCount val="5"/>
                <c:pt idx="0">
                  <c:v>0</c:v>
                </c:pt>
                <c:pt idx="1">
                  <c:v>10.48</c:v>
                </c:pt>
                <c:pt idx="2">
                  <c:v>29.52</c:v>
                </c:pt>
                <c:pt idx="3">
                  <c:v>33.33</c:v>
                </c:pt>
                <c:pt idx="4">
                  <c:v>37</c:v>
                </c:pt>
              </c:numCache>
            </c:numRef>
          </c:val>
        </c:ser>
        <c:ser>
          <c:idx val="2"/>
          <c:order val="2"/>
          <c:tx>
            <c:strRef>
              <c:f>'grafovi klijavosti'!$J$18</c:f>
              <c:strCache>
                <c:ptCount val="1"/>
                <c:pt idx="0">
                  <c:v>Šiljakovina</c:v>
                </c:pt>
              </c:strCache>
            </c:strRef>
          </c:tx>
          <c:marker>
            <c:symbol val="none"/>
          </c:marker>
          <c:dLbls>
            <c:dLbl>
              <c:idx val="4"/>
              <c:layout>
                <c:manualLayout>
                  <c:x val="2.1470746108427294E-3"/>
                  <c:y val="2.8070167683335399E-2"/>
                </c:manualLayout>
              </c:layout>
              <c:showVal val="1"/>
            </c:dLbl>
            <c:showVal val="1"/>
          </c:dLbls>
          <c:cat>
            <c:strRef>
              <c:f>'grafovi klijavosti'!$K$15:$O$15</c:f>
              <c:strCache>
                <c:ptCount val="5"/>
                <c:pt idx="0">
                  <c:v>12.04.22.</c:v>
                </c:pt>
                <c:pt idx="1">
                  <c:v>19.04.22.</c:v>
                </c:pt>
                <c:pt idx="2">
                  <c:v>26.04.2022.</c:v>
                </c:pt>
                <c:pt idx="3">
                  <c:v>03.05.22.</c:v>
                </c:pt>
                <c:pt idx="4">
                  <c:v>10.05.22.</c:v>
                </c:pt>
              </c:strCache>
            </c:strRef>
          </c:cat>
          <c:val>
            <c:numRef>
              <c:f>'grafovi klijavosti'!$K$18:$O$18</c:f>
              <c:numCache>
                <c:formatCode>0.00</c:formatCode>
                <c:ptCount val="5"/>
                <c:pt idx="0">
                  <c:v>0.33000000000000024</c:v>
                </c:pt>
                <c:pt idx="1">
                  <c:v>19.329999999999988</c:v>
                </c:pt>
                <c:pt idx="2">
                  <c:v>42.67</c:v>
                </c:pt>
                <c:pt idx="3">
                  <c:v>47.67</c:v>
                </c:pt>
                <c:pt idx="4">
                  <c:v>49.33</c:v>
                </c:pt>
              </c:numCache>
            </c:numRef>
          </c:val>
        </c:ser>
        <c:ser>
          <c:idx val="3"/>
          <c:order val="3"/>
          <c:tx>
            <c:strRef>
              <c:f>'grafovi klijavosti'!$J$19</c:f>
              <c:strCache>
                <c:ptCount val="1"/>
                <c:pt idx="0">
                  <c:v>Daruvar</c:v>
                </c:pt>
              </c:strCache>
            </c:strRef>
          </c:tx>
          <c:marker>
            <c:symbol val="none"/>
          </c:marker>
          <c:dLbls>
            <c:showVal val="1"/>
          </c:dLbls>
          <c:cat>
            <c:strRef>
              <c:f>'grafovi klijavosti'!$K$15:$O$15</c:f>
              <c:strCache>
                <c:ptCount val="5"/>
                <c:pt idx="0">
                  <c:v>12.04.22.</c:v>
                </c:pt>
                <c:pt idx="1">
                  <c:v>19.04.22.</c:v>
                </c:pt>
                <c:pt idx="2">
                  <c:v>26.04.2022.</c:v>
                </c:pt>
                <c:pt idx="3">
                  <c:v>03.05.22.</c:v>
                </c:pt>
                <c:pt idx="4">
                  <c:v>10.05.22.</c:v>
                </c:pt>
              </c:strCache>
            </c:strRef>
          </c:cat>
          <c:val>
            <c:numRef>
              <c:f>'grafovi klijavosti'!$K$19:$O$19</c:f>
              <c:numCache>
                <c:formatCode>0.00</c:formatCode>
                <c:ptCount val="5"/>
                <c:pt idx="0">
                  <c:v>0.25</c:v>
                </c:pt>
                <c:pt idx="1">
                  <c:v>24.75</c:v>
                </c:pt>
                <c:pt idx="2">
                  <c:v>52.5</c:v>
                </c:pt>
                <c:pt idx="3">
                  <c:v>56.5</c:v>
                </c:pt>
                <c:pt idx="4">
                  <c:v>61.5</c:v>
                </c:pt>
              </c:numCache>
            </c:numRef>
          </c:val>
        </c:ser>
        <c:ser>
          <c:idx val="4"/>
          <c:order val="4"/>
          <c:tx>
            <c:strRef>
              <c:f>'grafovi klijavosti'!$J$20</c:f>
              <c:strCache>
                <c:ptCount val="1"/>
                <c:pt idx="0">
                  <c:v>Velika</c:v>
                </c:pt>
              </c:strCache>
            </c:strRef>
          </c:tx>
          <c:marker>
            <c:symbol val="none"/>
          </c:marker>
          <c:dLbls>
            <c:showVal val="1"/>
          </c:dLbls>
          <c:cat>
            <c:strRef>
              <c:f>'grafovi klijavosti'!$K$15:$O$15</c:f>
              <c:strCache>
                <c:ptCount val="5"/>
                <c:pt idx="0">
                  <c:v>12.04.22.</c:v>
                </c:pt>
                <c:pt idx="1">
                  <c:v>19.04.22.</c:v>
                </c:pt>
                <c:pt idx="2">
                  <c:v>26.04.2022.</c:v>
                </c:pt>
                <c:pt idx="3">
                  <c:v>03.05.22.</c:v>
                </c:pt>
                <c:pt idx="4">
                  <c:v>10.05.22.</c:v>
                </c:pt>
              </c:strCache>
            </c:strRef>
          </c:cat>
          <c:val>
            <c:numRef>
              <c:f>'grafovi klijavosti'!$K$20:$O$20</c:f>
              <c:numCache>
                <c:formatCode>0.00</c:formatCode>
                <c:ptCount val="5"/>
                <c:pt idx="0">
                  <c:v>0</c:v>
                </c:pt>
                <c:pt idx="1">
                  <c:v>18.5</c:v>
                </c:pt>
                <c:pt idx="2">
                  <c:v>54.75</c:v>
                </c:pt>
                <c:pt idx="3">
                  <c:v>65.25</c:v>
                </c:pt>
                <c:pt idx="4">
                  <c:v>66</c:v>
                </c:pt>
              </c:numCache>
            </c:numRef>
          </c:val>
        </c:ser>
        <c:marker val="1"/>
        <c:axId val="82333056"/>
        <c:axId val="82347136"/>
      </c:lineChart>
      <c:catAx>
        <c:axId val="82333056"/>
        <c:scaling>
          <c:orientation val="minMax"/>
        </c:scaling>
        <c:axPos val="b"/>
        <c:tickLblPos val="nextTo"/>
        <c:crossAx val="82347136"/>
        <c:crosses val="autoZero"/>
        <c:auto val="1"/>
        <c:lblAlgn val="ctr"/>
        <c:lblOffset val="100"/>
      </c:catAx>
      <c:valAx>
        <c:axId val="82347136"/>
        <c:scaling>
          <c:orientation val="minMax"/>
        </c:scaling>
        <c:axPos val="l"/>
        <c:numFmt formatCode="0.00" sourceLinked="1"/>
        <c:tickLblPos val="nextTo"/>
        <c:crossAx val="82333056"/>
        <c:crosses val="autoZero"/>
        <c:crossBetween val="between"/>
      </c:valAx>
    </c:plotArea>
    <c:legend>
      <c:legendPos val="r"/>
      <c:layout>
        <c:manualLayout>
          <c:xMode val="edge"/>
          <c:yMode val="edge"/>
          <c:x val="0.11530855744481221"/>
          <c:y val="3.6114923023919616E-2"/>
          <c:w val="0.15683314947950361"/>
          <c:h val="0.31724400683961712"/>
        </c:manualLayout>
      </c:layout>
    </c:legend>
    <c:plotVisOnly val="1"/>
  </c:chart>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1F57E-93C2-44FC-AE8B-378BF700D668}" type="datetimeFigureOut">
              <a:rPr lang="sr-Latn-CS" smtClean="0"/>
              <a:pPr/>
              <a:t>28.9.2022</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D34222-490B-4A01-9916-9EB54AA3A360}"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28.9.2022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FC08D-9F31-40F0-9E00-84B8182A9917}" type="datetimeFigureOut">
              <a:rPr lang="sr-Latn-CS" smtClean="0"/>
              <a:pPr/>
              <a:t>28.9.2022</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5E7C6-2B65-4177-B429-31A25E8548D2}"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ddrvodelic@inet.hr"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28802"/>
            <a:ext cx="9144000" cy="830997"/>
          </a:xfrm>
          <a:prstGeom prst="rect">
            <a:avLst/>
          </a:prstGeom>
          <a:effectLst>
            <a:innerShdw blurRad="63500" dist="50800" dir="81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smtClean="0"/>
              <a:t>Selection of genotypes of Service tree (</a:t>
            </a:r>
            <a:r>
              <a:rPr lang="en-US" sz="2400" b="1" i="1" dirty="0" err="1" smtClean="0"/>
              <a:t>Sorbus</a:t>
            </a:r>
            <a:r>
              <a:rPr lang="en-US" sz="2400" b="1" i="1" dirty="0" smtClean="0"/>
              <a:t> </a:t>
            </a:r>
            <a:r>
              <a:rPr lang="en-US" sz="2400" b="1" i="1" dirty="0" err="1" smtClean="0"/>
              <a:t>domestica</a:t>
            </a:r>
            <a:r>
              <a:rPr lang="en-US" sz="2400" b="1" dirty="0" smtClean="0"/>
              <a:t> L.) with regard to seed quality</a:t>
            </a:r>
            <a:endParaRPr lang="hr-HR" sz="2400" dirty="0"/>
          </a:p>
        </p:txBody>
      </p:sp>
      <p:sp>
        <p:nvSpPr>
          <p:cNvPr id="6" name="TextBox 5"/>
          <p:cNvSpPr txBox="1"/>
          <p:nvPr/>
        </p:nvSpPr>
        <p:spPr>
          <a:xfrm>
            <a:off x="3786182" y="4214818"/>
            <a:ext cx="184731" cy="369332"/>
          </a:xfrm>
          <a:prstGeom prst="rect">
            <a:avLst/>
          </a:prstGeom>
          <a:noFill/>
        </p:spPr>
        <p:txBody>
          <a:bodyPr wrap="none" rtlCol="0">
            <a:spAutoFit/>
          </a:bodyPr>
          <a:lstStyle/>
          <a:p>
            <a:endParaRPr lang="hr-HR" dirty="0"/>
          </a:p>
        </p:txBody>
      </p:sp>
      <p:sp>
        <p:nvSpPr>
          <p:cNvPr id="7" name="TextBox 6"/>
          <p:cNvSpPr txBox="1"/>
          <p:nvPr/>
        </p:nvSpPr>
        <p:spPr>
          <a:xfrm>
            <a:off x="0" y="3357562"/>
            <a:ext cx="9144000" cy="1569660"/>
          </a:xfrm>
          <a:prstGeom prst="rect">
            <a:avLst/>
          </a:prstGeom>
          <a:noFill/>
        </p:spPr>
        <p:txBody>
          <a:bodyPr wrap="square" rtlCol="0">
            <a:spAutoFit/>
          </a:bodyPr>
          <a:lstStyle/>
          <a:p>
            <a:pPr algn="ctr"/>
            <a:r>
              <a:rPr lang="fr-FR" b="1" dirty="0" smtClean="0"/>
              <a:t>Damir </a:t>
            </a:r>
            <a:r>
              <a:rPr lang="fr-FR" b="1" dirty="0" err="1" smtClean="0"/>
              <a:t>Drvodelić</a:t>
            </a:r>
            <a:endParaRPr lang="hr-HR" dirty="0" smtClean="0"/>
          </a:p>
          <a:p>
            <a:pPr algn="just"/>
            <a:endParaRPr lang="hr-HR" sz="1400" i="1" dirty="0" smtClean="0"/>
          </a:p>
          <a:p>
            <a:pPr algn="ctr"/>
            <a:r>
              <a:rPr lang="en-GB" sz="1600" i="1" dirty="0" smtClean="0"/>
              <a:t>Corresponding author's e-mail address: </a:t>
            </a:r>
            <a:r>
              <a:rPr lang="en-GB" sz="1600" i="1" dirty="0" smtClean="0">
                <a:hlinkClick r:id="rId2"/>
              </a:rPr>
              <a:t>ddrvodelic@inet.hr</a:t>
            </a:r>
            <a:endParaRPr lang="hr-HR" sz="1600" i="1" dirty="0" smtClean="0"/>
          </a:p>
          <a:p>
            <a:pPr algn="just"/>
            <a:endParaRPr lang="en-GB" sz="1600" i="1" dirty="0" smtClean="0"/>
          </a:p>
          <a:p>
            <a:pPr algn="just"/>
            <a:r>
              <a:rPr lang="en-GB" sz="1600" i="1" dirty="0" smtClean="0"/>
              <a:t>Faculty of Forestry and Wood Technology, University of Zagreb, Zagreb, Croatia</a:t>
            </a:r>
          </a:p>
          <a:p>
            <a:pPr algn="just"/>
            <a:r>
              <a:rPr lang="en-GB" sz="1600" i="1" dirty="0" smtClean="0"/>
              <a:t>Institute of Ecology and </a:t>
            </a:r>
            <a:r>
              <a:rPr lang="en-GB" sz="1600" i="1" dirty="0" err="1" smtClean="0"/>
              <a:t>Silviculture</a:t>
            </a:r>
            <a:r>
              <a:rPr lang="en-GB" sz="1600" i="1" dirty="0" smtClean="0"/>
              <a:t>, Faculty of Forestry and Wood Technology, Zagreb, Croatia</a:t>
            </a:r>
          </a:p>
        </p:txBody>
      </p:sp>
      <p:sp>
        <p:nvSpPr>
          <p:cNvPr id="13314" name="AutoShape 2"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13317" name="AutoShape 5"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30722" name="AutoShape 2" descr="Faculty of Forestry and Wood Technology of the University of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30724" name="AutoShape 4" descr="Faculty of Forestry and Wood Technology of the University of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30725" name="Picture 5" descr="C:\Users\Damir\Desktop\index.jpg"/>
          <p:cNvPicPr>
            <a:picLocks noChangeAspect="1" noChangeArrowheads="1"/>
          </p:cNvPicPr>
          <p:nvPr/>
        </p:nvPicPr>
        <p:blipFill>
          <a:blip r:embed="rId3"/>
          <a:srcRect/>
          <a:stretch>
            <a:fillRect/>
          </a:stretch>
        </p:blipFill>
        <p:spPr bwMode="auto">
          <a:xfrm>
            <a:off x="2500298" y="571480"/>
            <a:ext cx="4143375" cy="1104900"/>
          </a:xfrm>
          <a:prstGeom prst="rect">
            <a:avLst/>
          </a:prstGeom>
          <a:noFill/>
        </p:spPr>
      </p:pic>
      <p:pic>
        <p:nvPicPr>
          <p:cNvPr id="16386" name="Picture 2" descr="https://www.sf.unibl.org/wp-content/uploads/2021/11/forsd08112021.jpg"/>
          <p:cNvPicPr>
            <a:picLocks noChangeAspect="1" noChangeArrowheads="1"/>
          </p:cNvPicPr>
          <p:nvPr/>
        </p:nvPicPr>
        <p:blipFill>
          <a:blip r:embed="rId4"/>
          <a:srcRect/>
          <a:stretch>
            <a:fillRect/>
          </a:stretch>
        </p:blipFill>
        <p:spPr bwMode="auto">
          <a:xfrm>
            <a:off x="2857488" y="5357827"/>
            <a:ext cx="2666976" cy="150017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0167.JPG"/>
          <p:cNvPicPr>
            <a:picLocks noChangeAspect="1"/>
          </p:cNvPicPr>
          <p:nvPr/>
        </p:nvPicPr>
        <p:blipFill>
          <a:blip r:embed="rId2" cstate="print"/>
          <a:stretch>
            <a:fillRect/>
          </a:stretch>
        </p:blipFill>
        <p:spPr>
          <a:xfrm>
            <a:off x="142844" y="285728"/>
            <a:ext cx="4857752" cy="3643314"/>
          </a:xfrm>
          <a:prstGeom prst="rect">
            <a:avLst/>
          </a:prstGeom>
        </p:spPr>
      </p:pic>
      <p:pic>
        <p:nvPicPr>
          <p:cNvPr id="5" name="Picture 4" descr="DSCF0174.JPG"/>
          <p:cNvPicPr>
            <a:picLocks noChangeAspect="1"/>
          </p:cNvPicPr>
          <p:nvPr/>
        </p:nvPicPr>
        <p:blipFill>
          <a:blip r:embed="rId3"/>
          <a:stretch>
            <a:fillRect/>
          </a:stretch>
        </p:blipFill>
        <p:spPr>
          <a:xfrm>
            <a:off x="4143372" y="3071810"/>
            <a:ext cx="4857752" cy="3643314"/>
          </a:xfrm>
          <a:prstGeom prst="rect">
            <a:avLst/>
          </a:prstGeom>
        </p:spPr>
      </p:pic>
      <p:pic>
        <p:nvPicPr>
          <p:cNvPr id="7" name="Picture 6" descr="DSCF0175.JPG"/>
          <p:cNvPicPr>
            <a:picLocks noChangeAspect="1"/>
          </p:cNvPicPr>
          <p:nvPr/>
        </p:nvPicPr>
        <p:blipFill>
          <a:blip r:embed="rId4" cstate="print"/>
          <a:stretch>
            <a:fillRect/>
          </a:stretch>
        </p:blipFill>
        <p:spPr>
          <a:xfrm>
            <a:off x="5357818" y="285728"/>
            <a:ext cx="3619493" cy="2714620"/>
          </a:xfrm>
          <a:prstGeom prst="rect">
            <a:avLst/>
          </a:prstGeom>
        </p:spPr>
      </p:pic>
      <p:pic>
        <p:nvPicPr>
          <p:cNvPr id="8" name="Picture 7" descr="DSCF0176.JPG"/>
          <p:cNvPicPr>
            <a:picLocks noChangeAspect="1"/>
          </p:cNvPicPr>
          <p:nvPr/>
        </p:nvPicPr>
        <p:blipFill>
          <a:blip r:embed="rId5" cstate="print"/>
          <a:stretch>
            <a:fillRect/>
          </a:stretch>
        </p:blipFill>
        <p:spPr>
          <a:xfrm>
            <a:off x="142844" y="4071942"/>
            <a:ext cx="3500462" cy="2625346"/>
          </a:xfrm>
          <a:prstGeom prst="rect">
            <a:avLst/>
          </a:prstGeom>
        </p:spPr>
      </p:pic>
      <p:sp>
        <p:nvSpPr>
          <p:cNvPr id="9" name="Rectangle 8"/>
          <p:cNvSpPr/>
          <p:nvPr/>
        </p:nvSpPr>
        <p:spPr>
          <a:xfrm>
            <a:off x="0" y="285728"/>
            <a:ext cx="9144000" cy="646331"/>
          </a:xfrm>
          <a:prstGeom prst="rect">
            <a:avLst/>
          </a:prstGeom>
        </p:spPr>
        <p:txBody>
          <a:bodyPr wrap="square">
            <a:spAutoFit/>
          </a:bodyPr>
          <a:lstStyle/>
          <a:p>
            <a:pPr algn="just"/>
            <a:r>
              <a:rPr lang="hr-HR" b="1" dirty="0" smtClean="0">
                <a:solidFill>
                  <a:srgbClr val="FF0000"/>
                </a:solidFill>
              </a:rPr>
              <a:t>P</a:t>
            </a:r>
            <a:r>
              <a:rPr lang="en-US" b="1" dirty="0" smtClean="0">
                <a:solidFill>
                  <a:srgbClr val="FF0000"/>
                </a:solidFill>
              </a:rPr>
              <a:t>art of the exhibition of the </a:t>
            </a:r>
            <a:r>
              <a:rPr lang="hr-HR" b="1" dirty="0" smtClean="0">
                <a:solidFill>
                  <a:srgbClr val="FF0000"/>
                </a:solidFill>
              </a:rPr>
              <a:t>service </a:t>
            </a:r>
            <a:r>
              <a:rPr lang="hr-HR" b="1" dirty="0" err="1" smtClean="0">
                <a:solidFill>
                  <a:srgbClr val="FF0000"/>
                </a:solidFill>
              </a:rPr>
              <a:t>tree</a:t>
            </a:r>
            <a:r>
              <a:rPr lang="en-US" b="1" dirty="0" smtClean="0">
                <a:solidFill>
                  <a:srgbClr val="FF0000"/>
                </a:solidFill>
              </a:rPr>
              <a:t> museum in the town of </a:t>
            </a:r>
            <a:r>
              <a:rPr lang="en-US" b="1" dirty="0" err="1" smtClean="0">
                <a:solidFill>
                  <a:srgbClr val="FF0000"/>
                </a:solidFill>
              </a:rPr>
              <a:t>Tvarožna</a:t>
            </a:r>
            <a:r>
              <a:rPr lang="en-US" b="1" dirty="0" smtClean="0">
                <a:solidFill>
                  <a:srgbClr val="FF0000"/>
                </a:solidFill>
              </a:rPr>
              <a:t> </a:t>
            </a:r>
            <a:r>
              <a:rPr lang="en-US" b="1" dirty="0" err="1" smtClean="0">
                <a:solidFill>
                  <a:srgbClr val="FF0000"/>
                </a:solidFill>
              </a:rPr>
              <a:t>Lhota</a:t>
            </a:r>
            <a:r>
              <a:rPr lang="en-US" b="1" dirty="0" smtClean="0">
                <a:solidFill>
                  <a:srgbClr val="FF0000"/>
                </a:solidFill>
              </a:rPr>
              <a:t> in the Czech Republic</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0042"/>
            <a:ext cx="9144000" cy="923330"/>
          </a:xfrm>
          <a:prstGeom prst="rect">
            <a:avLst/>
          </a:prstGeom>
        </p:spPr>
        <p:txBody>
          <a:bodyPr wrap="square">
            <a:spAutoFit/>
          </a:bodyPr>
          <a:lstStyle/>
          <a:p>
            <a:r>
              <a:rPr lang="en-GB" b="1" dirty="0" smtClean="0"/>
              <a:t>• </a:t>
            </a:r>
            <a:r>
              <a:rPr lang="hr-HR" b="1" dirty="0" err="1" smtClean="0"/>
              <a:t>Today</a:t>
            </a:r>
            <a:r>
              <a:rPr lang="hr-HR" b="1" dirty="0" smtClean="0"/>
              <a:t> </a:t>
            </a:r>
            <a:r>
              <a:rPr lang="hr-HR" b="1" dirty="0" err="1" smtClean="0"/>
              <a:t>in</a:t>
            </a:r>
            <a:r>
              <a:rPr lang="hr-HR" b="1" dirty="0" smtClean="0"/>
              <a:t> Croatia, service </a:t>
            </a:r>
            <a:r>
              <a:rPr lang="hr-HR" b="1" dirty="0" err="1" smtClean="0"/>
              <a:t>tree</a:t>
            </a:r>
            <a:r>
              <a:rPr lang="hr-HR" b="1" dirty="0" smtClean="0"/>
              <a:t> </a:t>
            </a:r>
            <a:r>
              <a:rPr lang="hr-HR" b="1" dirty="0" err="1" smtClean="0"/>
              <a:t>has</a:t>
            </a:r>
            <a:r>
              <a:rPr lang="hr-HR" b="1" dirty="0" smtClean="0"/>
              <a:t> a </a:t>
            </a:r>
            <a:r>
              <a:rPr lang="hr-HR" b="1" dirty="0" err="1" smtClean="0"/>
              <a:t>greater</a:t>
            </a:r>
            <a:r>
              <a:rPr lang="hr-HR" b="1" dirty="0" smtClean="0"/>
              <a:t> </a:t>
            </a:r>
            <a:r>
              <a:rPr lang="hr-HR" b="1" dirty="0" err="1" smtClean="0"/>
              <a:t>ecological</a:t>
            </a:r>
            <a:r>
              <a:rPr lang="hr-HR" b="1" dirty="0" smtClean="0"/>
              <a:t> </a:t>
            </a:r>
            <a:r>
              <a:rPr lang="hr-HR" b="1" dirty="0" err="1" smtClean="0"/>
              <a:t>than</a:t>
            </a:r>
            <a:r>
              <a:rPr lang="hr-HR" b="1" dirty="0" smtClean="0"/>
              <a:t> </a:t>
            </a:r>
            <a:r>
              <a:rPr lang="hr-HR" b="1" dirty="0" err="1" smtClean="0"/>
              <a:t>economic</a:t>
            </a:r>
            <a:r>
              <a:rPr lang="hr-HR" b="1" dirty="0" smtClean="0"/>
              <a:t> </a:t>
            </a:r>
            <a:r>
              <a:rPr lang="hr-HR" b="1" dirty="0" err="1" smtClean="0"/>
              <a:t>value</a:t>
            </a:r>
            <a:r>
              <a:rPr lang="hr-HR" b="1" dirty="0" smtClean="0"/>
              <a:t>, </a:t>
            </a:r>
            <a:r>
              <a:rPr lang="hr-HR" b="1" dirty="0" err="1" smtClean="0"/>
              <a:t>even</a:t>
            </a:r>
            <a:r>
              <a:rPr lang="hr-HR" b="1" dirty="0" smtClean="0"/>
              <a:t> </a:t>
            </a:r>
            <a:r>
              <a:rPr lang="hr-HR" b="1" dirty="0" err="1" smtClean="0"/>
              <a:t>though</a:t>
            </a:r>
            <a:r>
              <a:rPr lang="hr-HR" b="1" dirty="0" smtClean="0"/>
              <a:t> it is a </a:t>
            </a:r>
            <a:r>
              <a:rPr lang="hr-HR" b="1" dirty="0" err="1" smtClean="0"/>
              <a:t>very</a:t>
            </a:r>
            <a:r>
              <a:rPr lang="hr-HR" b="1" dirty="0" smtClean="0"/>
              <a:t> </a:t>
            </a:r>
            <a:r>
              <a:rPr lang="hr-HR" b="1" dirty="0" err="1" smtClean="0"/>
              <a:t>expensive</a:t>
            </a:r>
            <a:r>
              <a:rPr lang="hr-HR" b="1" dirty="0" smtClean="0"/>
              <a:t> wood, </a:t>
            </a:r>
            <a:r>
              <a:rPr lang="hr-HR" b="1" dirty="0" err="1" smtClean="0"/>
              <a:t>which</a:t>
            </a:r>
            <a:r>
              <a:rPr lang="hr-HR" b="1" dirty="0" smtClean="0"/>
              <a:t> </a:t>
            </a:r>
            <a:r>
              <a:rPr lang="hr-HR" b="1" dirty="0" err="1" smtClean="0"/>
              <a:t>due</a:t>
            </a:r>
            <a:r>
              <a:rPr lang="hr-HR" b="1" dirty="0" smtClean="0"/>
              <a:t> to </a:t>
            </a:r>
            <a:r>
              <a:rPr lang="hr-HR" b="1" dirty="0" err="1" smtClean="0"/>
              <a:t>its</a:t>
            </a:r>
            <a:r>
              <a:rPr lang="hr-HR" b="1" dirty="0" smtClean="0"/>
              <a:t> </a:t>
            </a:r>
            <a:r>
              <a:rPr lang="hr-HR" b="1" dirty="0" err="1" smtClean="0"/>
              <a:t>limited</a:t>
            </a:r>
            <a:r>
              <a:rPr lang="hr-HR" b="1" dirty="0" smtClean="0"/>
              <a:t> </a:t>
            </a:r>
            <a:r>
              <a:rPr lang="hr-HR" b="1" dirty="0" err="1" smtClean="0"/>
              <a:t>quantity</a:t>
            </a:r>
            <a:r>
              <a:rPr lang="hr-HR" b="1" dirty="0" smtClean="0"/>
              <a:t> on </a:t>
            </a:r>
            <a:r>
              <a:rPr lang="hr-HR" b="1" dirty="0" err="1" smtClean="0"/>
              <a:t>the</a:t>
            </a:r>
            <a:r>
              <a:rPr lang="hr-HR" b="1" dirty="0" smtClean="0"/>
              <a:t> </a:t>
            </a:r>
            <a:r>
              <a:rPr lang="hr-HR" b="1" dirty="0" err="1" smtClean="0"/>
              <a:t>European</a:t>
            </a:r>
            <a:r>
              <a:rPr lang="hr-HR" b="1" dirty="0" smtClean="0"/>
              <a:t> </a:t>
            </a:r>
            <a:r>
              <a:rPr lang="hr-HR" b="1" dirty="0" err="1" smtClean="0"/>
              <a:t>market</a:t>
            </a:r>
            <a:r>
              <a:rPr lang="hr-HR" b="1" dirty="0" smtClean="0"/>
              <a:t> </a:t>
            </a:r>
            <a:r>
              <a:rPr lang="hr-HR" b="1" dirty="0" err="1" smtClean="0"/>
              <a:t>reaches</a:t>
            </a:r>
            <a:r>
              <a:rPr lang="hr-HR" b="1" dirty="0" smtClean="0"/>
              <a:t> a price </a:t>
            </a:r>
            <a:r>
              <a:rPr lang="hr-HR" b="1" dirty="0" err="1" smtClean="0"/>
              <a:t>of</a:t>
            </a:r>
            <a:r>
              <a:rPr lang="hr-HR" b="1" dirty="0" smtClean="0"/>
              <a:t> </a:t>
            </a:r>
            <a:r>
              <a:rPr lang="hr-HR" b="1" dirty="0" err="1" smtClean="0"/>
              <a:t>up</a:t>
            </a:r>
            <a:r>
              <a:rPr lang="hr-HR" b="1" dirty="0" smtClean="0"/>
              <a:t> to 6,000 </a:t>
            </a:r>
            <a:r>
              <a:rPr lang="hr-HR" b="1" dirty="0" err="1" smtClean="0"/>
              <a:t>euros</a:t>
            </a:r>
            <a:r>
              <a:rPr lang="hr-HR" b="1" dirty="0" smtClean="0"/>
              <a:t> </a:t>
            </a:r>
            <a:r>
              <a:rPr lang="hr-HR" b="1" dirty="0" err="1" smtClean="0"/>
              <a:t>per</a:t>
            </a:r>
            <a:r>
              <a:rPr lang="hr-HR" b="1" dirty="0" smtClean="0"/>
              <a:t> 1 m</a:t>
            </a:r>
            <a:r>
              <a:rPr lang="hr-HR" b="1" baseline="30000" dirty="0" smtClean="0"/>
              <a:t>3.</a:t>
            </a:r>
            <a:endParaRPr lang="hr-HR" b="1" dirty="0" smtClean="0"/>
          </a:p>
        </p:txBody>
      </p:sp>
      <p:sp>
        <p:nvSpPr>
          <p:cNvPr id="6" name="Rectangle 5"/>
          <p:cNvSpPr/>
          <p:nvPr/>
        </p:nvSpPr>
        <p:spPr>
          <a:xfrm>
            <a:off x="0" y="1714488"/>
            <a:ext cx="9144000" cy="646331"/>
          </a:xfrm>
          <a:prstGeom prst="rect">
            <a:avLst/>
          </a:prstGeom>
        </p:spPr>
        <p:txBody>
          <a:bodyPr wrap="square">
            <a:spAutoFit/>
          </a:bodyPr>
          <a:lstStyle/>
          <a:p>
            <a:pPr algn="just"/>
            <a:r>
              <a:rPr lang="en-GB" b="1" dirty="0" smtClean="0"/>
              <a:t>• </a:t>
            </a:r>
            <a:r>
              <a:rPr lang="hr-HR" b="1" dirty="0" err="1" smtClean="0"/>
              <a:t>In</a:t>
            </a:r>
            <a:r>
              <a:rPr lang="hr-HR" b="1" dirty="0" smtClean="0"/>
              <a:t> nature, it is </a:t>
            </a:r>
            <a:r>
              <a:rPr lang="hr-HR" b="1" dirty="0" err="1" smtClean="0"/>
              <a:t>difficult</a:t>
            </a:r>
            <a:r>
              <a:rPr lang="hr-HR" b="1" dirty="0" smtClean="0"/>
              <a:t> to </a:t>
            </a:r>
            <a:r>
              <a:rPr lang="hr-HR" b="1" dirty="0" err="1" smtClean="0"/>
              <a:t>propagate</a:t>
            </a:r>
            <a:r>
              <a:rPr lang="hr-HR" b="1" dirty="0" smtClean="0"/>
              <a:t> </a:t>
            </a:r>
            <a:r>
              <a:rPr lang="hr-HR" b="1" dirty="0" err="1" smtClean="0"/>
              <a:t>by</a:t>
            </a:r>
            <a:r>
              <a:rPr lang="hr-HR" b="1" dirty="0" smtClean="0"/>
              <a:t> </a:t>
            </a:r>
            <a:r>
              <a:rPr lang="hr-HR" b="1" dirty="0" err="1" smtClean="0"/>
              <a:t>seeds</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whole</a:t>
            </a:r>
            <a:r>
              <a:rPr lang="hr-HR" b="1" dirty="0" smtClean="0"/>
              <a:t> </a:t>
            </a:r>
            <a:r>
              <a:rPr lang="hr-HR" b="1" dirty="0" err="1" smtClean="0"/>
              <a:t>area</a:t>
            </a:r>
            <a:r>
              <a:rPr lang="hr-HR" b="1" dirty="0" smtClean="0"/>
              <a:t>, </a:t>
            </a:r>
            <a:r>
              <a:rPr lang="hr-HR" b="1" dirty="0" err="1" smtClean="0"/>
              <a:t>vegetative</a:t>
            </a:r>
            <a:r>
              <a:rPr lang="hr-HR" b="1" dirty="0" smtClean="0"/>
              <a:t> </a:t>
            </a:r>
            <a:r>
              <a:rPr lang="hr-HR" b="1" dirty="0" err="1" smtClean="0"/>
              <a:t>reproduction</a:t>
            </a:r>
            <a:r>
              <a:rPr lang="hr-HR" b="1" dirty="0" smtClean="0"/>
              <a:t> is </a:t>
            </a:r>
            <a:r>
              <a:rPr lang="hr-HR" b="1" dirty="0" err="1" smtClean="0"/>
              <a:t>possible</a:t>
            </a:r>
            <a:r>
              <a:rPr lang="hr-HR" b="1" dirty="0" smtClean="0"/>
              <a:t> </a:t>
            </a:r>
            <a:r>
              <a:rPr lang="hr-HR" b="1" dirty="0" err="1" smtClean="0"/>
              <a:t>with</a:t>
            </a:r>
            <a:r>
              <a:rPr lang="hr-HR" b="1" dirty="0" smtClean="0"/>
              <a:t> </a:t>
            </a:r>
            <a:r>
              <a:rPr lang="hr-HR" b="1" dirty="0" err="1" smtClean="0"/>
              <a:t>shoots</a:t>
            </a:r>
            <a:r>
              <a:rPr lang="hr-HR" b="1" dirty="0" smtClean="0"/>
              <a:t> </a:t>
            </a:r>
            <a:r>
              <a:rPr lang="hr-HR" b="1" dirty="0" err="1" smtClean="0"/>
              <a:t>from</a:t>
            </a:r>
            <a:r>
              <a:rPr lang="hr-HR" b="1" dirty="0" smtClean="0"/>
              <a:t> </a:t>
            </a:r>
            <a:r>
              <a:rPr lang="hr-HR" b="1" dirty="0" err="1" smtClean="0"/>
              <a:t>the</a:t>
            </a:r>
            <a:r>
              <a:rPr lang="hr-HR" b="1" dirty="0" smtClean="0"/>
              <a:t> </a:t>
            </a:r>
            <a:r>
              <a:rPr lang="hr-HR" b="1" dirty="0" err="1" smtClean="0"/>
              <a:t>roots</a:t>
            </a:r>
            <a:r>
              <a:rPr lang="hr-HR" b="1" dirty="0" smtClean="0"/>
              <a:t>. </a:t>
            </a:r>
            <a:endParaRPr lang="hr-HR" b="1" dirty="0"/>
          </a:p>
        </p:txBody>
      </p:sp>
      <p:sp>
        <p:nvSpPr>
          <p:cNvPr id="7" name="Rectangle 6"/>
          <p:cNvSpPr/>
          <p:nvPr/>
        </p:nvSpPr>
        <p:spPr>
          <a:xfrm>
            <a:off x="0" y="2643182"/>
            <a:ext cx="9144000" cy="1754326"/>
          </a:xfrm>
          <a:prstGeom prst="rect">
            <a:avLst/>
          </a:prstGeom>
        </p:spPr>
        <p:txBody>
          <a:bodyPr wrap="square">
            <a:spAutoFit/>
          </a:bodyPr>
          <a:lstStyle/>
          <a:p>
            <a:pPr algn="just"/>
            <a:r>
              <a:rPr lang="en-GB" b="1" dirty="0" smtClean="0"/>
              <a:t>• </a:t>
            </a:r>
            <a:r>
              <a:rPr lang="hr-HR" b="1" dirty="0" err="1" smtClean="0"/>
              <a:t>In</a:t>
            </a:r>
            <a:r>
              <a:rPr lang="hr-HR" b="1" dirty="0" smtClean="0"/>
              <a:t> </a:t>
            </a:r>
            <a:r>
              <a:rPr lang="hr-HR" b="1" dirty="0" err="1" smtClean="0"/>
              <a:t>the</a:t>
            </a:r>
            <a:r>
              <a:rPr lang="hr-HR" b="1" dirty="0" smtClean="0"/>
              <a:t> </a:t>
            </a:r>
            <a:r>
              <a:rPr lang="hr-HR" b="1" dirty="0" err="1" smtClean="0"/>
              <a:t>nursery</a:t>
            </a:r>
            <a:r>
              <a:rPr lang="hr-HR" b="1" dirty="0" smtClean="0"/>
              <a:t>, service </a:t>
            </a:r>
            <a:r>
              <a:rPr lang="hr-HR" b="1" dirty="0" err="1" smtClean="0"/>
              <a:t>tree</a:t>
            </a:r>
            <a:r>
              <a:rPr lang="hr-HR" b="1" dirty="0" smtClean="0"/>
              <a:t> is most </a:t>
            </a:r>
            <a:r>
              <a:rPr lang="hr-HR" b="1" dirty="0" err="1" smtClean="0"/>
              <a:t>often</a:t>
            </a:r>
            <a:r>
              <a:rPr lang="hr-HR" b="1" dirty="0" smtClean="0"/>
              <a:t> </a:t>
            </a:r>
            <a:r>
              <a:rPr lang="hr-HR" b="1" dirty="0" err="1" smtClean="0"/>
              <a:t>propagations</a:t>
            </a:r>
            <a:r>
              <a:rPr lang="hr-HR" b="1" dirty="0" smtClean="0"/>
              <a:t> a </a:t>
            </a:r>
            <a:r>
              <a:rPr lang="hr-HR" b="1" dirty="0" err="1" smtClean="0"/>
              <a:t>forest</a:t>
            </a:r>
            <a:r>
              <a:rPr lang="hr-HR" b="1" dirty="0" smtClean="0"/>
              <a:t> </a:t>
            </a:r>
            <a:r>
              <a:rPr lang="hr-HR" b="1" dirty="0" err="1" smtClean="0"/>
              <a:t>seedling</a:t>
            </a:r>
            <a:r>
              <a:rPr lang="hr-HR" b="1" dirty="0" smtClean="0"/>
              <a:t> </a:t>
            </a:r>
            <a:r>
              <a:rPr lang="hr-HR" b="1" dirty="0" err="1" smtClean="0"/>
              <a:t>by</a:t>
            </a:r>
            <a:r>
              <a:rPr lang="hr-HR" b="1" dirty="0" smtClean="0"/>
              <a:t> </a:t>
            </a:r>
            <a:r>
              <a:rPr lang="hr-HR" b="1" dirty="0" err="1" smtClean="0"/>
              <a:t>sowing</a:t>
            </a:r>
            <a:r>
              <a:rPr lang="hr-HR" b="1" dirty="0" smtClean="0"/>
              <a:t> </a:t>
            </a:r>
            <a:r>
              <a:rPr lang="hr-HR" b="1" dirty="0" err="1" smtClean="0"/>
              <a:t>seeds</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spring</a:t>
            </a:r>
            <a:r>
              <a:rPr lang="hr-HR" b="1" dirty="0" smtClean="0"/>
              <a:t>, </a:t>
            </a:r>
            <a:r>
              <a:rPr lang="hr-HR" b="1" dirty="0" err="1" smtClean="0"/>
              <a:t>which</a:t>
            </a:r>
            <a:r>
              <a:rPr lang="hr-HR" b="1" dirty="0" smtClean="0"/>
              <a:t> must </a:t>
            </a:r>
            <a:r>
              <a:rPr lang="hr-HR" b="1" dirty="0" err="1" smtClean="0"/>
              <a:t>undergo</a:t>
            </a:r>
            <a:r>
              <a:rPr lang="hr-HR" b="1" dirty="0" smtClean="0"/>
              <a:t> 120 </a:t>
            </a:r>
            <a:r>
              <a:rPr lang="hr-HR" b="1" dirty="0" err="1" smtClean="0"/>
              <a:t>days</a:t>
            </a:r>
            <a:r>
              <a:rPr lang="hr-HR" b="1" dirty="0" smtClean="0"/>
              <a:t> </a:t>
            </a:r>
            <a:r>
              <a:rPr lang="hr-HR" b="1" dirty="0" err="1" smtClean="0"/>
              <a:t>of</a:t>
            </a:r>
            <a:r>
              <a:rPr lang="hr-HR" b="1" dirty="0" smtClean="0"/>
              <a:t> </a:t>
            </a:r>
            <a:r>
              <a:rPr lang="hr-HR" b="1" dirty="0" err="1" smtClean="0"/>
              <a:t>stratification</a:t>
            </a:r>
            <a:r>
              <a:rPr lang="hr-HR" b="1" dirty="0" smtClean="0"/>
              <a:t> at 3-5 °C. For </a:t>
            </a:r>
            <a:r>
              <a:rPr lang="hr-HR" b="1" dirty="0" err="1" smtClean="0"/>
              <a:t>the</a:t>
            </a:r>
            <a:r>
              <a:rPr lang="hr-HR" b="1" dirty="0" smtClean="0"/>
              <a:t> </a:t>
            </a:r>
            <a:r>
              <a:rPr lang="hr-HR" b="1" dirty="0" err="1" smtClean="0"/>
              <a:t>purposes</a:t>
            </a:r>
            <a:r>
              <a:rPr lang="hr-HR" b="1" dirty="0" smtClean="0"/>
              <a:t> </a:t>
            </a:r>
            <a:r>
              <a:rPr lang="hr-HR" b="1" dirty="0" err="1" smtClean="0"/>
              <a:t>of</a:t>
            </a:r>
            <a:r>
              <a:rPr lang="hr-HR" b="1" dirty="0" smtClean="0"/>
              <a:t> </a:t>
            </a:r>
            <a:r>
              <a:rPr lang="hr-HR" b="1" dirty="0" err="1" smtClean="0"/>
              <a:t>fruit</a:t>
            </a:r>
            <a:r>
              <a:rPr lang="hr-HR" b="1" dirty="0" smtClean="0"/>
              <a:t> </a:t>
            </a:r>
            <a:r>
              <a:rPr lang="hr-HR" b="1" dirty="0" err="1" smtClean="0"/>
              <a:t>growing</a:t>
            </a:r>
            <a:r>
              <a:rPr lang="hr-HR" b="1" dirty="0" smtClean="0"/>
              <a:t>, </a:t>
            </a:r>
            <a:r>
              <a:rPr lang="hr-HR" b="1" dirty="0" err="1" smtClean="0"/>
              <a:t>grafting</a:t>
            </a:r>
            <a:r>
              <a:rPr lang="hr-HR" b="1" dirty="0" smtClean="0"/>
              <a:t> is </a:t>
            </a:r>
            <a:r>
              <a:rPr lang="hr-HR" b="1" dirty="0" err="1" smtClean="0"/>
              <a:t>used</a:t>
            </a:r>
            <a:r>
              <a:rPr lang="hr-HR" b="1" dirty="0" smtClean="0"/>
              <a:t> on 2-</a:t>
            </a:r>
            <a:r>
              <a:rPr lang="hr-HR" b="1" dirty="0" err="1" smtClean="0"/>
              <a:t>year</a:t>
            </a:r>
            <a:r>
              <a:rPr lang="hr-HR" b="1" dirty="0" smtClean="0"/>
              <a:t>-old </a:t>
            </a:r>
            <a:r>
              <a:rPr lang="hr-HR" b="1" dirty="0" err="1" smtClean="0"/>
              <a:t>rootstocks</a:t>
            </a:r>
            <a:r>
              <a:rPr lang="hr-HR" b="1" dirty="0" smtClean="0"/>
              <a:t>, </a:t>
            </a:r>
            <a:r>
              <a:rPr lang="hr-HR" b="1" dirty="0" err="1" smtClean="0"/>
              <a:t>and</a:t>
            </a:r>
            <a:r>
              <a:rPr lang="hr-HR" b="1" dirty="0" smtClean="0"/>
              <a:t> </a:t>
            </a:r>
            <a:r>
              <a:rPr lang="hr-HR" b="1" dirty="0" err="1" smtClean="0"/>
              <a:t>the</a:t>
            </a:r>
            <a:r>
              <a:rPr lang="hr-HR" b="1" dirty="0" smtClean="0"/>
              <a:t> best </a:t>
            </a:r>
            <a:r>
              <a:rPr lang="hr-HR" b="1" dirty="0" err="1" smtClean="0"/>
              <a:t>method</a:t>
            </a:r>
            <a:r>
              <a:rPr lang="hr-HR" b="1" dirty="0" smtClean="0"/>
              <a:t> is </a:t>
            </a:r>
            <a:r>
              <a:rPr lang="hr-HR" b="1" dirty="0" err="1" smtClean="0"/>
              <a:t>chip</a:t>
            </a:r>
            <a:r>
              <a:rPr lang="hr-HR" b="1" dirty="0" smtClean="0"/>
              <a:t> </a:t>
            </a:r>
            <a:r>
              <a:rPr lang="hr-HR" b="1" dirty="0" err="1" smtClean="0"/>
              <a:t>budding</a:t>
            </a:r>
            <a:r>
              <a:rPr lang="hr-HR" b="1" dirty="0" smtClean="0"/>
              <a:t> at </a:t>
            </a:r>
            <a:r>
              <a:rPr lang="hr-HR" b="1" dirty="0" err="1" smtClean="0"/>
              <a:t>the</a:t>
            </a:r>
            <a:r>
              <a:rPr lang="hr-HR" b="1" dirty="0" smtClean="0"/>
              <a:t> </a:t>
            </a:r>
            <a:r>
              <a:rPr lang="hr-HR" b="1" dirty="0" err="1" smtClean="0"/>
              <a:t>beginning</a:t>
            </a:r>
            <a:r>
              <a:rPr lang="hr-HR" b="1" dirty="0" smtClean="0"/>
              <a:t> </a:t>
            </a:r>
            <a:r>
              <a:rPr lang="hr-HR" b="1" dirty="0" err="1" smtClean="0"/>
              <a:t>of</a:t>
            </a:r>
            <a:r>
              <a:rPr lang="hr-HR" b="1" dirty="0" smtClean="0"/>
              <a:t> August, as </a:t>
            </a:r>
            <a:r>
              <a:rPr lang="hr-HR" b="1" dirty="0" err="1" smtClean="0"/>
              <a:t>soon</a:t>
            </a:r>
            <a:r>
              <a:rPr lang="hr-HR" b="1" dirty="0" smtClean="0"/>
              <a:t> </a:t>
            </a:r>
            <a:r>
              <a:rPr lang="hr-HR" b="1" dirty="0" err="1" smtClean="0"/>
              <a:t>as</a:t>
            </a:r>
            <a:r>
              <a:rPr lang="hr-HR" b="1" dirty="0" smtClean="0"/>
              <a:t> </a:t>
            </a:r>
            <a:r>
              <a:rPr lang="hr-HR" b="1" dirty="0" err="1" smtClean="0"/>
              <a:t>the</a:t>
            </a:r>
            <a:r>
              <a:rPr lang="hr-HR" b="1" dirty="0" smtClean="0"/>
              <a:t> </a:t>
            </a:r>
            <a:r>
              <a:rPr lang="hr-HR" b="1" dirty="0" err="1" smtClean="0"/>
              <a:t>buds</a:t>
            </a:r>
            <a:r>
              <a:rPr lang="hr-HR" b="1" dirty="0" smtClean="0"/>
              <a:t> </a:t>
            </a:r>
            <a:r>
              <a:rPr lang="hr-HR" b="1" dirty="0" err="1" smtClean="0"/>
              <a:t>become</a:t>
            </a:r>
            <a:r>
              <a:rPr lang="hr-HR" b="1" dirty="0" smtClean="0"/>
              <a:t> </a:t>
            </a:r>
            <a:r>
              <a:rPr lang="hr-HR" b="1" dirty="0" err="1" smtClean="0"/>
              <a:t>ripe</a:t>
            </a:r>
            <a:r>
              <a:rPr lang="hr-HR" b="1" dirty="0" smtClean="0"/>
              <a:t>. </a:t>
            </a:r>
            <a:r>
              <a:rPr lang="hr-HR" b="1" dirty="0" err="1" smtClean="0"/>
              <a:t>Propagation</a:t>
            </a:r>
            <a:r>
              <a:rPr lang="hr-HR" b="1" dirty="0" smtClean="0"/>
              <a:t> </a:t>
            </a:r>
            <a:r>
              <a:rPr lang="hr-HR" b="1" dirty="0" err="1" smtClean="0"/>
              <a:t>by</a:t>
            </a:r>
            <a:r>
              <a:rPr lang="hr-HR" b="1" dirty="0" smtClean="0"/>
              <a:t> green </a:t>
            </a:r>
            <a:r>
              <a:rPr lang="hr-HR" b="1" dirty="0" err="1" smtClean="0"/>
              <a:t>cuttings</a:t>
            </a:r>
            <a:r>
              <a:rPr lang="hr-HR" b="1" dirty="0" smtClean="0"/>
              <a:t> is </a:t>
            </a:r>
            <a:r>
              <a:rPr lang="hr-HR" b="1" dirty="0" err="1" smtClean="0"/>
              <a:t>possible</a:t>
            </a:r>
            <a:r>
              <a:rPr lang="hr-HR" b="1" dirty="0" smtClean="0"/>
              <a:t> but </a:t>
            </a:r>
            <a:r>
              <a:rPr lang="hr-HR" b="1" dirty="0" err="1" smtClean="0"/>
              <a:t>does</a:t>
            </a:r>
            <a:r>
              <a:rPr lang="hr-HR" b="1" dirty="0" smtClean="0"/>
              <a:t> </a:t>
            </a:r>
            <a:r>
              <a:rPr lang="hr-HR" b="1" dirty="0" err="1" smtClean="0"/>
              <a:t>not</a:t>
            </a:r>
            <a:r>
              <a:rPr lang="hr-HR" b="1" dirty="0" smtClean="0"/>
              <a:t> </a:t>
            </a:r>
            <a:r>
              <a:rPr lang="hr-HR" b="1" dirty="0" err="1" smtClean="0"/>
              <a:t>give</a:t>
            </a:r>
            <a:r>
              <a:rPr lang="hr-HR" b="1" dirty="0" smtClean="0"/>
              <a:t> </a:t>
            </a:r>
            <a:r>
              <a:rPr lang="hr-HR" b="1" dirty="0" err="1" smtClean="0"/>
              <a:t>satisfactory</a:t>
            </a:r>
            <a:r>
              <a:rPr lang="hr-HR" b="1" dirty="0" smtClean="0"/>
              <a:t> </a:t>
            </a:r>
            <a:r>
              <a:rPr lang="hr-HR" b="1" dirty="0" err="1" smtClean="0"/>
              <a:t>results</a:t>
            </a:r>
            <a:r>
              <a:rPr lang="hr-HR" b="1" dirty="0" smtClean="0"/>
              <a:t> for </a:t>
            </a:r>
            <a:r>
              <a:rPr lang="hr-HR" b="1" dirty="0" err="1" smtClean="0"/>
              <a:t>practice</a:t>
            </a:r>
            <a:r>
              <a:rPr lang="hr-HR" b="1" dirty="0" smtClean="0"/>
              <a:t> like </a:t>
            </a:r>
            <a:r>
              <a:rPr lang="hr-HR" b="1" dirty="0" err="1" smtClean="0"/>
              <a:t>root</a:t>
            </a:r>
            <a:r>
              <a:rPr lang="hr-HR" b="1" dirty="0" smtClean="0"/>
              <a:t> </a:t>
            </a:r>
            <a:r>
              <a:rPr lang="hr-HR" b="1" dirty="0" err="1" smtClean="0"/>
              <a:t>cuttings</a:t>
            </a:r>
            <a:r>
              <a:rPr lang="hr-HR" b="1" dirty="0" smtClean="0"/>
              <a:t>. </a:t>
            </a:r>
            <a:r>
              <a:rPr lang="hr-HR" b="1" dirty="0" err="1" smtClean="0"/>
              <a:t>Particularly</a:t>
            </a:r>
            <a:r>
              <a:rPr lang="hr-HR" b="1" dirty="0" smtClean="0"/>
              <a:t> </a:t>
            </a:r>
            <a:r>
              <a:rPr lang="hr-HR" b="1" dirty="0" err="1" smtClean="0"/>
              <a:t>valuable</a:t>
            </a:r>
            <a:r>
              <a:rPr lang="hr-HR" b="1" dirty="0" smtClean="0"/>
              <a:t> </a:t>
            </a:r>
            <a:r>
              <a:rPr lang="hr-HR" b="1" dirty="0" err="1" smtClean="0"/>
              <a:t>and</a:t>
            </a:r>
            <a:r>
              <a:rPr lang="hr-HR" b="1" dirty="0" smtClean="0"/>
              <a:t> </a:t>
            </a:r>
            <a:r>
              <a:rPr lang="hr-HR" b="1" dirty="0" err="1" smtClean="0"/>
              <a:t>sensitive</a:t>
            </a:r>
            <a:r>
              <a:rPr lang="hr-HR" b="1" dirty="0" smtClean="0"/>
              <a:t> </a:t>
            </a:r>
            <a:r>
              <a:rPr lang="hr-HR" b="1" dirty="0" err="1" smtClean="0"/>
              <a:t>genotypes</a:t>
            </a:r>
            <a:r>
              <a:rPr lang="hr-HR" b="1" dirty="0" smtClean="0"/>
              <a:t> </a:t>
            </a:r>
            <a:r>
              <a:rPr lang="hr-HR" b="1" dirty="0" err="1" smtClean="0"/>
              <a:t>can</a:t>
            </a:r>
            <a:r>
              <a:rPr lang="hr-HR" b="1" dirty="0" smtClean="0"/>
              <a:t> </a:t>
            </a:r>
            <a:r>
              <a:rPr lang="hr-HR" b="1" dirty="0" err="1" smtClean="0"/>
              <a:t>be</a:t>
            </a:r>
            <a:r>
              <a:rPr lang="hr-HR" b="1" dirty="0" smtClean="0"/>
              <a:t> </a:t>
            </a:r>
            <a:r>
              <a:rPr lang="hr-HR" b="1" dirty="0" err="1" smtClean="0"/>
              <a:t>propagated</a:t>
            </a:r>
            <a:r>
              <a:rPr lang="hr-HR" b="1" dirty="0" smtClean="0"/>
              <a:t> </a:t>
            </a:r>
            <a:r>
              <a:rPr lang="hr-HR" b="1" dirty="0" err="1" smtClean="0"/>
              <a:t>by</a:t>
            </a:r>
            <a:r>
              <a:rPr lang="hr-HR" b="1" dirty="0" smtClean="0"/>
              <a:t> </a:t>
            </a:r>
            <a:r>
              <a:rPr lang="hr-HR" b="1" dirty="0" err="1" smtClean="0"/>
              <a:t>tissue</a:t>
            </a:r>
            <a:r>
              <a:rPr lang="hr-HR" b="1" dirty="0" smtClean="0"/>
              <a:t> </a:t>
            </a:r>
            <a:r>
              <a:rPr lang="hr-HR" b="1" dirty="0" err="1" smtClean="0"/>
              <a:t>culture</a:t>
            </a:r>
            <a:r>
              <a:rPr lang="hr-HR" b="1" dirty="0" smtClean="0"/>
              <a:t> "</a:t>
            </a:r>
            <a:r>
              <a:rPr lang="hr-HR" b="1" i="1" dirty="0" err="1" smtClean="0"/>
              <a:t>in</a:t>
            </a:r>
            <a:r>
              <a:rPr lang="hr-HR" b="1" i="1" dirty="0" smtClean="0"/>
              <a:t> </a:t>
            </a:r>
            <a:r>
              <a:rPr lang="hr-HR" b="1" i="1" dirty="0" err="1" smtClean="0"/>
              <a:t>vitro</a:t>
            </a:r>
            <a:r>
              <a:rPr lang="hr-HR" b="1" dirty="0" smtClean="0"/>
              <a:t>". </a:t>
            </a:r>
            <a:endParaRPr lang="hr-HR" b="1" dirty="0"/>
          </a:p>
        </p:txBody>
      </p:sp>
      <p:sp>
        <p:nvSpPr>
          <p:cNvPr id="8" name="Rectangle 7"/>
          <p:cNvSpPr/>
          <p:nvPr/>
        </p:nvSpPr>
        <p:spPr>
          <a:xfrm>
            <a:off x="0" y="4714884"/>
            <a:ext cx="9144000" cy="1477328"/>
          </a:xfrm>
          <a:prstGeom prst="rect">
            <a:avLst/>
          </a:prstGeom>
        </p:spPr>
        <p:txBody>
          <a:bodyPr wrap="square">
            <a:spAutoFit/>
          </a:bodyPr>
          <a:lstStyle/>
          <a:p>
            <a:pPr algn="just"/>
            <a:r>
              <a:rPr lang="en-GB" b="1" dirty="0" smtClean="0"/>
              <a:t>• </a:t>
            </a:r>
            <a:r>
              <a:rPr lang="hr-HR" b="1" dirty="0" err="1" smtClean="0"/>
              <a:t>In</a:t>
            </a:r>
            <a:r>
              <a:rPr lang="hr-HR" b="1" dirty="0" smtClean="0"/>
              <a:t> Croatia, service </a:t>
            </a:r>
            <a:r>
              <a:rPr lang="hr-HR" b="1" dirty="0" err="1" smtClean="0"/>
              <a:t>tree</a:t>
            </a:r>
            <a:r>
              <a:rPr lang="hr-HR" b="1" dirty="0" smtClean="0"/>
              <a:t> is </a:t>
            </a:r>
            <a:r>
              <a:rPr lang="hr-HR" b="1" dirty="0" err="1" smtClean="0"/>
              <a:t>not</a:t>
            </a:r>
            <a:r>
              <a:rPr lang="hr-HR" b="1" dirty="0" smtClean="0"/>
              <a:t> on </a:t>
            </a:r>
            <a:r>
              <a:rPr lang="hr-HR" b="1" dirty="0" err="1" smtClean="0"/>
              <a:t>the</a:t>
            </a:r>
            <a:r>
              <a:rPr lang="hr-HR" b="1" dirty="0" smtClean="0"/>
              <a:t> </a:t>
            </a:r>
            <a:r>
              <a:rPr lang="hr-HR" b="1" dirty="0" err="1" smtClean="0"/>
              <a:t>variety</a:t>
            </a:r>
            <a:r>
              <a:rPr lang="hr-HR" b="1" dirty="0" smtClean="0"/>
              <a:t> list </a:t>
            </a:r>
            <a:r>
              <a:rPr lang="hr-HR" b="1" dirty="0" err="1" smtClean="0"/>
              <a:t>and</a:t>
            </a:r>
            <a:r>
              <a:rPr lang="hr-HR" b="1" dirty="0" smtClean="0"/>
              <a:t> </a:t>
            </a:r>
            <a:r>
              <a:rPr lang="hr-HR" b="1" dirty="0" err="1" smtClean="0"/>
              <a:t>domestically</a:t>
            </a:r>
            <a:r>
              <a:rPr lang="hr-HR" b="1" dirty="0" smtClean="0"/>
              <a:t> </a:t>
            </a:r>
            <a:r>
              <a:rPr lang="hr-HR" b="1" dirty="0" err="1" smtClean="0"/>
              <a:t>selected</a:t>
            </a:r>
            <a:r>
              <a:rPr lang="hr-HR" b="1" dirty="0" smtClean="0"/>
              <a:t> </a:t>
            </a:r>
            <a:r>
              <a:rPr lang="hr-HR" b="1" dirty="0" err="1" smtClean="0"/>
              <a:t>varieties</a:t>
            </a:r>
            <a:r>
              <a:rPr lang="hr-HR" b="1" dirty="0" smtClean="0"/>
              <a:t> do </a:t>
            </a:r>
            <a:r>
              <a:rPr lang="hr-HR" b="1" dirty="0" err="1" smtClean="0"/>
              <a:t>not</a:t>
            </a:r>
            <a:r>
              <a:rPr lang="hr-HR" b="1" dirty="0" smtClean="0"/>
              <a:t> </a:t>
            </a:r>
            <a:r>
              <a:rPr lang="hr-HR" b="1" dirty="0" err="1" smtClean="0"/>
              <a:t>exist</a:t>
            </a:r>
            <a:r>
              <a:rPr lang="hr-HR" b="1" dirty="0" smtClean="0"/>
              <a:t>. </a:t>
            </a:r>
            <a:r>
              <a:rPr lang="hr-HR" b="1" dirty="0" err="1" smtClean="0"/>
              <a:t>Grafted</a:t>
            </a:r>
            <a:r>
              <a:rPr lang="hr-HR" b="1" dirty="0" smtClean="0"/>
              <a:t> </a:t>
            </a:r>
            <a:r>
              <a:rPr lang="hr-HR" b="1" dirty="0" err="1" smtClean="0"/>
              <a:t>planting</a:t>
            </a:r>
            <a:r>
              <a:rPr lang="hr-HR" b="1" dirty="0" smtClean="0"/>
              <a:t> </a:t>
            </a:r>
            <a:r>
              <a:rPr lang="hr-HR" b="1" dirty="0" err="1" smtClean="0"/>
              <a:t>material</a:t>
            </a:r>
            <a:r>
              <a:rPr lang="hr-HR" b="1" dirty="0" smtClean="0"/>
              <a:t> </a:t>
            </a:r>
            <a:r>
              <a:rPr lang="hr-HR" b="1" dirty="0" err="1" smtClean="0"/>
              <a:t>can</a:t>
            </a:r>
            <a:r>
              <a:rPr lang="hr-HR" b="1" dirty="0" smtClean="0"/>
              <a:t> </a:t>
            </a:r>
            <a:r>
              <a:rPr lang="hr-HR" b="1" dirty="0" err="1" smtClean="0"/>
              <a:t>be</a:t>
            </a:r>
            <a:r>
              <a:rPr lang="hr-HR" b="1" dirty="0" smtClean="0"/>
              <a:t> </a:t>
            </a:r>
            <a:r>
              <a:rPr lang="hr-HR" b="1" dirty="0" err="1" smtClean="0"/>
              <a:t>found</a:t>
            </a:r>
            <a:r>
              <a:rPr lang="hr-HR" b="1" dirty="0" smtClean="0"/>
              <a:t> </a:t>
            </a:r>
            <a:r>
              <a:rPr lang="hr-HR" b="1" dirty="0" err="1" smtClean="0"/>
              <a:t>in</a:t>
            </a:r>
            <a:r>
              <a:rPr lang="hr-HR" b="1" dirty="0" smtClean="0"/>
              <a:t> </a:t>
            </a:r>
            <a:r>
              <a:rPr lang="hr-HR" b="1" dirty="0" err="1" smtClean="0"/>
              <a:t>several</a:t>
            </a:r>
            <a:r>
              <a:rPr lang="hr-HR" b="1" dirty="0" smtClean="0"/>
              <a:t> </a:t>
            </a:r>
            <a:r>
              <a:rPr lang="hr-HR" b="1" dirty="0" err="1" smtClean="0"/>
              <a:t>nurseries</a:t>
            </a:r>
            <a:r>
              <a:rPr lang="hr-HR" b="1" dirty="0" smtClean="0"/>
              <a:t> </a:t>
            </a:r>
            <a:r>
              <a:rPr lang="hr-HR" b="1" dirty="0" err="1" smtClean="0"/>
              <a:t>and</a:t>
            </a:r>
            <a:r>
              <a:rPr lang="hr-HR" b="1" dirty="0" smtClean="0"/>
              <a:t> </a:t>
            </a:r>
            <a:r>
              <a:rPr lang="hr-HR" b="1" dirty="0" err="1" smtClean="0"/>
              <a:t>garden</a:t>
            </a:r>
            <a:r>
              <a:rPr lang="hr-HR" b="1" dirty="0" smtClean="0"/>
              <a:t> </a:t>
            </a:r>
            <a:r>
              <a:rPr lang="hr-HR" b="1" dirty="0" err="1" smtClean="0"/>
              <a:t>centers</a:t>
            </a:r>
            <a:r>
              <a:rPr lang="hr-HR" b="1" dirty="0" smtClean="0"/>
              <a:t>, but </a:t>
            </a:r>
            <a:r>
              <a:rPr lang="hr-HR" b="1" dirty="0" err="1" smtClean="0"/>
              <a:t>grafts</a:t>
            </a:r>
            <a:r>
              <a:rPr lang="hr-HR" b="1" dirty="0" smtClean="0"/>
              <a:t> are </a:t>
            </a:r>
            <a:r>
              <a:rPr lang="hr-HR" b="1" dirty="0" err="1" smtClean="0"/>
              <a:t>often</a:t>
            </a:r>
            <a:r>
              <a:rPr lang="hr-HR" b="1" dirty="0" smtClean="0"/>
              <a:t> </a:t>
            </a:r>
            <a:r>
              <a:rPr lang="hr-HR" b="1" dirty="0" err="1" smtClean="0"/>
              <a:t>purchased</a:t>
            </a:r>
            <a:r>
              <a:rPr lang="hr-HR" b="1" dirty="0" smtClean="0"/>
              <a:t> </a:t>
            </a:r>
            <a:r>
              <a:rPr lang="hr-HR" b="1" dirty="0" err="1" smtClean="0"/>
              <a:t>from</a:t>
            </a:r>
            <a:r>
              <a:rPr lang="hr-HR" b="1" dirty="0" smtClean="0"/>
              <a:t> </a:t>
            </a:r>
            <a:r>
              <a:rPr lang="hr-HR" b="1" dirty="0" err="1" smtClean="0"/>
              <a:t>other</a:t>
            </a:r>
            <a:r>
              <a:rPr lang="hr-HR" b="1" dirty="0" smtClean="0"/>
              <a:t> EU </a:t>
            </a:r>
            <a:r>
              <a:rPr lang="hr-HR" b="1" dirty="0" err="1" smtClean="0"/>
              <a:t>nurseries</a:t>
            </a:r>
            <a:r>
              <a:rPr lang="hr-HR" b="1" dirty="0" smtClean="0"/>
              <a:t>. </a:t>
            </a:r>
            <a:r>
              <a:rPr lang="en-US" b="1" dirty="0" smtClean="0"/>
              <a:t>Even though it is not on the variety list, some nurseries in Croatian declare </a:t>
            </a:r>
            <a:r>
              <a:rPr lang="hr-HR" b="1" dirty="0" smtClean="0"/>
              <a:t>service </a:t>
            </a:r>
            <a:r>
              <a:rPr lang="hr-HR" b="1" dirty="0" err="1" smtClean="0"/>
              <a:t>tree</a:t>
            </a:r>
            <a:r>
              <a:rPr lang="en-US" b="1" dirty="0" smtClean="0"/>
              <a:t> as </a:t>
            </a:r>
            <a:r>
              <a:rPr lang="hr-HR" b="1" dirty="0" smtClean="0"/>
              <a:t>“D</a:t>
            </a:r>
            <a:r>
              <a:rPr lang="en-US" b="1" dirty="0" err="1" smtClean="0"/>
              <a:t>om</a:t>
            </a:r>
            <a:r>
              <a:rPr lang="hr-HR" b="1" dirty="0" err="1" smtClean="0"/>
              <a:t>aća</a:t>
            </a:r>
            <a:r>
              <a:rPr lang="en-US" b="1" dirty="0" smtClean="0"/>
              <a:t> </a:t>
            </a:r>
            <a:r>
              <a:rPr lang="en-US" b="1" dirty="0" err="1" smtClean="0"/>
              <a:t>oskoruša</a:t>
            </a:r>
            <a:r>
              <a:rPr lang="hr-HR" b="1" dirty="0" smtClean="0"/>
              <a:t>”</a:t>
            </a:r>
            <a:r>
              <a:rPr lang="en-US" b="1" dirty="0" smtClean="0"/>
              <a:t>, which is not a good name.</a:t>
            </a:r>
            <a:endParaRPr lang="hr-HR" b="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500702"/>
            <a:ext cx="9144000" cy="1200329"/>
          </a:xfrm>
          <a:prstGeom prst="rect">
            <a:avLst/>
          </a:prstGeom>
        </p:spPr>
        <p:txBody>
          <a:bodyPr wrap="square">
            <a:spAutoFit/>
          </a:bodyPr>
          <a:lstStyle/>
          <a:p>
            <a:pPr algn="just"/>
            <a:r>
              <a:rPr lang="en-GB" b="1" dirty="0" smtClean="0"/>
              <a:t>• </a:t>
            </a:r>
            <a:r>
              <a:rPr lang="hr-HR" b="1" dirty="0" err="1" smtClean="0"/>
              <a:t>Private</a:t>
            </a:r>
            <a:r>
              <a:rPr lang="hr-HR" b="1" dirty="0" smtClean="0"/>
              <a:t> service </a:t>
            </a:r>
            <a:r>
              <a:rPr lang="hr-HR" b="1" dirty="0" err="1" smtClean="0"/>
              <a:t>tree</a:t>
            </a:r>
            <a:r>
              <a:rPr lang="hr-HR" b="1" dirty="0" smtClean="0"/>
              <a:t> </a:t>
            </a:r>
            <a:r>
              <a:rPr lang="hr-HR" b="1" dirty="0" err="1" smtClean="0"/>
              <a:t>orchards</a:t>
            </a:r>
            <a:r>
              <a:rPr lang="hr-HR" b="1" dirty="0" smtClean="0"/>
              <a:t> </a:t>
            </a:r>
            <a:r>
              <a:rPr lang="hr-HR" b="1" dirty="0" err="1" smtClean="0"/>
              <a:t>have</a:t>
            </a:r>
            <a:r>
              <a:rPr lang="hr-HR" b="1" dirty="0" smtClean="0"/>
              <a:t> </a:t>
            </a:r>
            <a:r>
              <a:rPr lang="hr-HR" b="1" dirty="0" err="1" smtClean="0"/>
              <a:t>only</a:t>
            </a:r>
            <a:r>
              <a:rPr lang="hr-HR" b="1" dirty="0" smtClean="0"/>
              <a:t> </a:t>
            </a:r>
            <a:r>
              <a:rPr lang="hr-HR" b="1" dirty="0" err="1" smtClean="0"/>
              <a:t>recently</a:t>
            </a:r>
            <a:r>
              <a:rPr lang="hr-HR" b="1" dirty="0" smtClean="0"/>
              <a:t> </a:t>
            </a:r>
            <a:r>
              <a:rPr lang="hr-HR" b="1" dirty="0" err="1" smtClean="0"/>
              <a:t>been</a:t>
            </a:r>
            <a:r>
              <a:rPr lang="hr-HR" b="1" dirty="0" smtClean="0"/>
              <a:t> </a:t>
            </a:r>
            <a:r>
              <a:rPr lang="hr-HR" b="1" dirty="0" err="1" smtClean="0"/>
              <a:t>established</a:t>
            </a:r>
            <a:r>
              <a:rPr lang="hr-HR" b="1" dirty="0" smtClean="0"/>
              <a:t> as </a:t>
            </a:r>
            <a:r>
              <a:rPr lang="hr-HR" b="1" dirty="0" err="1" smtClean="0"/>
              <a:t>permanent</a:t>
            </a:r>
            <a:r>
              <a:rPr lang="hr-HR" b="1" dirty="0" smtClean="0"/>
              <a:t> </a:t>
            </a:r>
            <a:r>
              <a:rPr lang="hr-HR" b="1" dirty="0" err="1" smtClean="0"/>
              <a:t>plantations</a:t>
            </a:r>
            <a:r>
              <a:rPr lang="hr-HR" b="1" dirty="0" smtClean="0"/>
              <a:t> </a:t>
            </a:r>
            <a:r>
              <a:rPr lang="hr-HR" b="1" dirty="0" err="1" smtClean="0"/>
              <a:t>with</a:t>
            </a:r>
            <a:r>
              <a:rPr lang="hr-HR" b="1" dirty="0" smtClean="0"/>
              <a:t> state </a:t>
            </a:r>
            <a:r>
              <a:rPr lang="hr-HR" b="1" dirty="0" err="1" smtClean="0"/>
              <a:t>incentives</a:t>
            </a:r>
            <a:r>
              <a:rPr lang="hr-HR" b="1" dirty="0" smtClean="0"/>
              <a:t>, but on </a:t>
            </a:r>
            <a:r>
              <a:rPr lang="hr-HR" b="1" dirty="0" err="1" smtClean="0"/>
              <a:t>smaller</a:t>
            </a:r>
            <a:r>
              <a:rPr lang="hr-HR" b="1" dirty="0" smtClean="0"/>
              <a:t> </a:t>
            </a:r>
            <a:r>
              <a:rPr lang="hr-HR" b="1" dirty="0" err="1" smtClean="0"/>
              <a:t>areas</a:t>
            </a:r>
            <a:r>
              <a:rPr lang="hr-HR" b="1" dirty="0" smtClean="0"/>
              <a:t> </a:t>
            </a:r>
            <a:r>
              <a:rPr lang="hr-HR" b="1" dirty="0" err="1" smtClean="0"/>
              <a:t>and</a:t>
            </a:r>
            <a:r>
              <a:rPr lang="hr-HR" b="1" dirty="0" smtClean="0"/>
              <a:t> </a:t>
            </a:r>
            <a:r>
              <a:rPr lang="hr-HR" b="1" dirty="0" err="1" smtClean="0"/>
              <a:t>with</a:t>
            </a:r>
            <a:r>
              <a:rPr lang="hr-HR" b="1" dirty="0" smtClean="0"/>
              <a:t> a </a:t>
            </a:r>
            <a:r>
              <a:rPr lang="hr-HR" b="1" dirty="0" err="1" smtClean="0"/>
              <a:t>smaller</a:t>
            </a:r>
            <a:r>
              <a:rPr lang="hr-HR" b="1" dirty="0" smtClean="0"/>
              <a:t> </a:t>
            </a:r>
            <a:r>
              <a:rPr lang="hr-HR" b="1" dirty="0" err="1" smtClean="0"/>
              <a:t>number</a:t>
            </a:r>
            <a:r>
              <a:rPr lang="hr-HR" b="1" dirty="0" smtClean="0"/>
              <a:t> </a:t>
            </a:r>
            <a:r>
              <a:rPr lang="hr-HR" b="1" dirty="0" err="1" smtClean="0"/>
              <a:t>of</a:t>
            </a:r>
            <a:r>
              <a:rPr lang="hr-HR" b="1" dirty="0" smtClean="0"/>
              <a:t> </a:t>
            </a:r>
            <a:r>
              <a:rPr lang="hr-HR" b="1" dirty="0" err="1" smtClean="0"/>
              <a:t>trees</a:t>
            </a:r>
            <a:r>
              <a:rPr lang="hr-HR" b="1" dirty="0" smtClean="0"/>
              <a:t>. </a:t>
            </a:r>
            <a:r>
              <a:rPr lang="hr-HR" b="1" dirty="0" err="1" smtClean="0"/>
              <a:t>Recently</a:t>
            </a:r>
            <a:r>
              <a:rPr lang="hr-HR" b="1" dirty="0" smtClean="0"/>
              <a:t>, </a:t>
            </a:r>
            <a:r>
              <a:rPr lang="hr-HR" b="1" dirty="0" err="1" smtClean="0"/>
              <a:t>among</a:t>
            </a:r>
            <a:r>
              <a:rPr lang="hr-HR" b="1" dirty="0" smtClean="0"/>
              <a:t> </a:t>
            </a:r>
            <a:r>
              <a:rPr lang="hr-HR" b="1" dirty="0" err="1" smtClean="0"/>
              <a:t>foresters</a:t>
            </a:r>
            <a:r>
              <a:rPr lang="hr-HR" b="1" dirty="0" smtClean="0"/>
              <a:t> </a:t>
            </a:r>
            <a:r>
              <a:rPr lang="hr-HR" b="1" dirty="0" err="1" smtClean="0"/>
              <a:t>and</a:t>
            </a:r>
            <a:r>
              <a:rPr lang="hr-HR" b="1" dirty="0" smtClean="0"/>
              <a:t> </a:t>
            </a:r>
            <a:r>
              <a:rPr lang="hr-HR" b="1" dirty="0" err="1" smtClean="0"/>
              <a:t>fruit</a:t>
            </a:r>
            <a:r>
              <a:rPr lang="hr-HR" b="1" dirty="0" smtClean="0"/>
              <a:t> </a:t>
            </a:r>
            <a:r>
              <a:rPr lang="hr-HR" b="1" dirty="0" err="1" smtClean="0"/>
              <a:t>growers</a:t>
            </a:r>
            <a:r>
              <a:rPr lang="hr-HR" b="1" dirty="0" smtClean="0"/>
              <a:t>, </a:t>
            </a:r>
            <a:r>
              <a:rPr lang="hr-HR" b="1" dirty="0" err="1" smtClean="0"/>
              <a:t>there</a:t>
            </a:r>
            <a:r>
              <a:rPr lang="hr-HR" b="1" dirty="0" smtClean="0"/>
              <a:t> </a:t>
            </a:r>
            <a:r>
              <a:rPr lang="hr-HR" b="1" dirty="0" err="1" smtClean="0"/>
              <a:t>has</a:t>
            </a:r>
            <a:r>
              <a:rPr lang="hr-HR" b="1" dirty="0" smtClean="0"/>
              <a:t> </a:t>
            </a:r>
            <a:r>
              <a:rPr lang="hr-HR" b="1" dirty="0" err="1" smtClean="0"/>
              <a:t>been</a:t>
            </a:r>
            <a:r>
              <a:rPr lang="hr-HR" b="1" dirty="0" smtClean="0"/>
              <a:t> a </a:t>
            </a:r>
            <a:r>
              <a:rPr lang="hr-HR" b="1" dirty="0" err="1" smtClean="0"/>
              <a:t>lot</a:t>
            </a:r>
            <a:r>
              <a:rPr lang="hr-HR" b="1" dirty="0" smtClean="0"/>
              <a:t> </a:t>
            </a:r>
            <a:r>
              <a:rPr lang="hr-HR" b="1" dirty="0" err="1" smtClean="0"/>
              <a:t>of</a:t>
            </a:r>
            <a:r>
              <a:rPr lang="hr-HR" b="1" dirty="0" smtClean="0"/>
              <a:t> </a:t>
            </a:r>
            <a:r>
              <a:rPr lang="hr-HR" b="1" dirty="0" err="1" smtClean="0"/>
              <a:t>interest</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cultivation</a:t>
            </a:r>
            <a:r>
              <a:rPr lang="hr-HR" b="1" dirty="0" smtClean="0"/>
              <a:t> </a:t>
            </a:r>
            <a:r>
              <a:rPr lang="hr-HR" b="1" dirty="0" err="1" smtClean="0"/>
              <a:t>of</a:t>
            </a:r>
            <a:r>
              <a:rPr lang="hr-HR" b="1" dirty="0" smtClean="0"/>
              <a:t> service </a:t>
            </a:r>
            <a:r>
              <a:rPr lang="hr-HR" b="1" dirty="0" err="1" smtClean="0"/>
              <a:t>tree</a:t>
            </a:r>
            <a:r>
              <a:rPr lang="hr-HR" b="1" dirty="0" smtClean="0"/>
              <a:t> as a </a:t>
            </a:r>
            <a:r>
              <a:rPr lang="hr-HR" b="1" dirty="0" err="1" smtClean="0"/>
              <a:t>forgotten</a:t>
            </a:r>
            <a:r>
              <a:rPr lang="hr-HR" b="1" dirty="0" smtClean="0"/>
              <a:t> </a:t>
            </a:r>
            <a:r>
              <a:rPr lang="hr-HR" b="1" dirty="0" err="1" smtClean="0"/>
              <a:t>forest</a:t>
            </a:r>
            <a:r>
              <a:rPr lang="hr-HR" b="1" dirty="0" smtClean="0"/>
              <a:t> </a:t>
            </a:r>
            <a:r>
              <a:rPr lang="hr-HR" b="1" dirty="0" err="1" smtClean="0"/>
              <a:t>fruit</a:t>
            </a:r>
            <a:r>
              <a:rPr lang="hr-HR" b="1" dirty="0" smtClean="0"/>
              <a:t> </a:t>
            </a:r>
            <a:r>
              <a:rPr lang="hr-HR" b="1" dirty="0" err="1" smtClean="0"/>
              <a:t>tree</a:t>
            </a:r>
            <a:r>
              <a:rPr lang="hr-HR" b="1" dirty="0" smtClean="0"/>
              <a:t>. </a:t>
            </a:r>
            <a:endParaRPr lang="hr-HR" b="1" dirty="0"/>
          </a:p>
        </p:txBody>
      </p:sp>
      <p:pic>
        <p:nvPicPr>
          <p:cNvPr id="10" name="Picture 9" descr="DSCF0225.JPG"/>
          <p:cNvPicPr>
            <a:picLocks noChangeAspect="1"/>
          </p:cNvPicPr>
          <p:nvPr/>
        </p:nvPicPr>
        <p:blipFill>
          <a:blip r:embed="rId2" cstate="print"/>
          <a:stretch>
            <a:fillRect/>
          </a:stretch>
        </p:blipFill>
        <p:spPr>
          <a:xfrm>
            <a:off x="4643438" y="142852"/>
            <a:ext cx="4286280" cy="3214710"/>
          </a:xfrm>
          <a:prstGeom prst="rect">
            <a:avLst/>
          </a:prstGeom>
        </p:spPr>
      </p:pic>
      <p:pic>
        <p:nvPicPr>
          <p:cNvPr id="12" name="Picture 11" descr="DSCF0223.JPG"/>
          <p:cNvPicPr>
            <a:picLocks noChangeAspect="1"/>
          </p:cNvPicPr>
          <p:nvPr/>
        </p:nvPicPr>
        <p:blipFill>
          <a:blip r:embed="rId3" cstate="print"/>
          <a:stretch>
            <a:fillRect/>
          </a:stretch>
        </p:blipFill>
        <p:spPr>
          <a:xfrm>
            <a:off x="285720" y="142852"/>
            <a:ext cx="4286248" cy="3214686"/>
          </a:xfrm>
          <a:prstGeom prst="rect">
            <a:avLst/>
          </a:prstGeom>
        </p:spPr>
      </p:pic>
      <p:sp>
        <p:nvSpPr>
          <p:cNvPr id="14" name="Rectangle 13"/>
          <p:cNvSpPr/>
          <p:nvPr/>
        </p:nvSpPr>
        <p:spPr>
          <a:xfrm>
            <a:off x="0" y="5072074"/>
            <a:ext cx="9144000" cy="369332"/>
          </a:xfrm>
          <a:prstGeom prst="rect">
            <a:avLst/>
          </a:prstGeom>
        </p:spPr>
        <p:txBody>
          <a:bodyPr wrap="square">
            <a:spAutoFit/>
          </a:bodyPr>
          <a:lstStyle/>
          <a:p>
            <a:pPr algn="ctr"/>
            <a:r>
              <a:rPr lang="en-US" b="1" dirty="0" smtClean="0">
                <a:solidFill>
                  <a:srgbClr val="FF0000"/>
                </a:solidFill>
              </a:rPr>
              <a:t>Some of the selected genotypes fruit in the Czech Republic</a:t>
            </a:r>
            <a:endParaRPr lang="hr-HR" b="1" dirty="0">
              <a:solidFill>
                <a:srgbClr val="FF0000"/>
              </a:solidFill>
            </a:endParaRPr>
          </a:p>
        </p:txBody>
      </p:sp>
      <p:pic>
        <p:nvPicPr>
          <p:cNvPr id="7" name="Picture 6" descr="DSCF0230.JPG"/>
          <p:cNvPicPr>
            <a:picLocks noChangeAspect="1"/>
          </p:cNvPicPr>
          <p:nvPr/>
        </p:nvPicPr>
        <p:blipFill>
          <a:blip r:embed="rId4" cstate="print"/>
          <a:stretch>
            <a:fillRect/>
          </a:stretch>
        </p:blipFill>
        <p:spPr>
          <a:xfrm>
            <a:off x="2857488" y="2446725"/>
            <a:ext cx="3500462" cy="262534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214950"/>
            <a:ext cx="9144000" cy="1477328"/>
          </a:xfrm>
          <a:prstGeom prst="rect">
            <a:avLst/>
          </a:prstGeom>
        </p:spPr>
        <p:txBody>
          <a:bodyPr wrap="square">
            <a:spAutoFit/>
          </a:bodyPr>
          <a:lstStyle/>
          <a:p>
            <a:pPr algn="just"/>
            <a:r>
              <a:rPr lang="en-GB" b="1" dirty="0" smtClean="0"/>
              <a:t>• </a:t>
            </a:r>
            <a:r>
              <a:rPr lang="hr-HR" b="1" dirty="0" err="1" smtClean="0"/>
              <a:t>So</a:t>
            </a:r>
            <a:r>
              <a:rPr lang="hr-HR" b="1" dirty="0" smtClean="0"/>
              <a:t> far, no one </a:t>
            </a:r>
            <a:r>
              <a:rPr lang="hr-HR" b="1" dirty="0" err="1" smtClean="0"/>
              <a:t>has</a:t>
            </a:r>
            <a:r>
              <a:rPr lang="hr-HR" b="1" dirty="0" smtClean="0"/>
              <a:t> </a:t>
            </a:r>
            <a:r>
              <a:rPr lang="hr-HR" b="1" dirty="0" err="1" smtClean="0"/>
              <a:t>investigated</a:t>
            </a:r>
            <a:r>
              <a:rPr lang="hr-HR" b="1" dirty="0" smtClean="0"/>
              <a:t> </a:t>
            </a:r>
            <a:r>
              <a:rPr lang="hr-HR" b="1" dirty="0" err="1" smtClean="0"/>
              <a:t>the</a:t>
            </a:r>
            <a:r>
              <a:rPr lang="hr-HR" b="1" dirty="0" smtClean="0"/>
              <a:t> </a:t>
            </a:r>
            <a:r>
              <a:rPr lang="hr-HR" b="1" dirty="0" err="1" smtClean="0"/>
              <a:t>issue</a:t>
            </a:r>
            <a:r>
              <a:rPr lang="hr-HR" b="1" dirty="0" smtClean="0"/>
              <a:t> </a:t>
            </a:r>
            <a:r>
              <a:rPr lang="hr-HR" b="1" dirty="0" err="1" smtClean="0"/>
              <a:t>of</a:t>
            </a:r>
            <a:r>
              <a:rPr lang="hr-HR" b="1" dirty="0" smtClean="0"/>
              <a:t> </a:t>
            </a:r>
            <a:r>
              <a:rPr lang="hr-HR" b="1" dirty="0" err="1" smtClean="0"/>
              <a:t>selection</a:t>
            </a:r>
            <a:r>
              <a:rPr lang="hr-HR" b="1" dirty="0" smtClean="0"/>
              <a:t> </a:t>
            </a:r>
            <a:r>
              <a:rPr lang="hr-HR" b="1" dirty="0" err="1" smtClean="0"/>
              <a:t>of</a:t>
            </a:r>
            <a:r>
              <a:rPr lang="hr-HR" b="1" dirty="0" smtClean="0"/>
              <a:t> </a:t>
            </a:r>
            <a:r>
              <a:rPr lang="hr-HR" b="1" dirty="0" err="1" smtClean="0"/>
              <a:t>especially</a:t>
            </a:r>
            <a:r>
              <a:rPr lang="hr-HR" b="1" dirty="0" smtClean="0"/>
              <a:t> </a:t>
            </a:r>
            <a:r>
              <a:rPr lang="hr-HR" b="1" dirty="0" err="1" smtClean="0"/>
              <a:t>valuable</a:t>
            </a:r>
            <a:r>
              <a:rPr lang="hr-HR" b="1" dirty="0" smtClean="0"/>
              <a:t> </a:t>
            </a:r>
            <a:r>
              <a:rPr lang="hr-HR" b="1" dirty="0" err="1" smtClean="0"/>
              <a:t>genotypes</a:t>
            </a:r>
            <a:r>
              <a:rPr lang="hr-HR" b="1" dirty="0" smtClean="0"/>
              <a:t> </a:t>
            </a:r>
            <a:r>
              <a:rPr lang="hr-HR" b="1" dirty="0" err="1" smtClean="0"/>
              <a:t>of</a:t>
            </a:r>
            <a:r>
              <a:rPr lang="hr-HR" b="1" dirty="0" smtClean="0"/>
              <a:t> service </a:t>
            </a:r>
            <a:r>
              <a:rPr lang="hr-HR" b="1" dirty="0" err="1" smtClean="0"/>
              <a:t>tree</a:t>
            </a:r>
            <a:r>
              <a:rPr lang="hr-HR" b="1" dirty="0" smtClean="0"/>
              <a:t> for </a:t>
            </a:r>
            <a:r>
              <a:rPr lang="hr-HR" b="1" dirty="0" err="1" smtClean="0"/>
              <a:t>forestry</a:t>
            </a:r>
            <a:r>
              <a:rPr lang="hr-HR" b="1" dirty="0" smtClean="0"/>
              <a:t> or </a:t>
            </a:r>
            <a:r>
              <a:rPr lang="hr-HR" b="1" dirty="0" err="1" smtClean="0"/>
              <a:t>fruit</a:t>
            </a:r>
            <a:r>
              <a:rPr lang="hr-HR" b="1" dirty="0" smtClean="0"/>
              <a:t> </a:t>
            </a:r>
            <a:r>
              <a:rPr lang="hr-HR" b="1" dirty="0" err="1" smtClean="0"/>
              <a:t>growing</a:t>
            </a:r>
            <a:r>
              <a:rPr lang="hr-HR" b="1" dirty="0" smtClean="0"/>
              <a:t>. </a:t>
            </a:r>
          </a:p>
          <a:p>
            <a:pPr algn="just"/>
            <a:endParaRPr lang="hr-HR" b="1" dirty="0" smtClean="0"/>
          </a:p>
          <a:p>
            <a:pPr algn="just"/>
            <a:r>
              <a:rPr lang="en-GB" b="1" u="sng" dirty="0" smtClean="0">
                <a:solidFill>
                  <a:srgbClr val="00B050"/>
                </a:solidFill>
              </a:rPr>
              <a:t>• </a:t>
            </a:r>
            <a:r>
              <a:rPr lang="hr-HR" b="1" u="sng" dirty="0" err="1" smtClean="0">
                <a:solidFill>
                  <a:srgbClr val="00B050"/>
                </a:solidFill>
              </a:rPr>
              <a:t>The</a:t>
            </a:r>
            <a:r>
              <a:rPr lang="hr-HR" b="1" u="sng" dirty="0" smtClean="0">
                <a:solidFill>
                  <a:srgbClr val="00B050"/>
                </a:solidFill>
              </a:rPr>
              <a:t> </a:t>
            </a:r>
            <a:r>
              <a:rPr lang="hr-HR" b="1" u="sng" dirty="0" err="1" smtClean="0">
                <a:solidFill>
                  <a:srgbClr val="00B050"/>
                </a:solidFill>
              </a:rPr>
              <a:t>aim</a:t>
            </a:r>
            <a:r>
              <a:rPr lang="hr-HR" b="1" u="sng" dirty="0" smtClean="0">
                <a:solidFill>
                  <a:srgbClr val="00B050"/>
                </a:solidFill>
              </a:rPr>
              <a:t> </a:t>
            </a:r>
            <a:r>
              <a:rPr lang="hr-HR" b="1" u="sng" dirty="0" err="1" smtClean="0">
                <a:solidFill>
                  <a:srgbClr val="00B050"/>
                </a:solidFill>
              </a:rPr>
              <a:t>of</a:t>
            </a:r>
            <a:r>
              <a:rPr lang="hr-HR" b="1" u="sng" dirty="0" smtClean="0">
                <a:solidFill>
                  <a:srgbClr val="00B050"/>
                </a:solidFill>
              </a:rPr>
              <a:t> </a:t>
            </a:r>
            <a:r>
              <a:rPr lang="hr-HR" b="1" u="sng" dirty="0" err="1" smtClean="0">
                <a:solidFill>
                  <a:srgbClr val="00B050"/>
                </a:solidFill>
              </a:rPr>
              <a:t>this</a:t>
            </a:r>
            <a:r>
              <a:rPr lang="hr-HR" b="1" u="sng" dirty="0" smtClean="0">
                <a:solidFill>
                  <a:srgbClr val="00B050"/>
                </a:solidFill>
              </a:rPr>
              <a:t> work is to </a:t>
            </a:r>
            <a:r>
              <a:rPr lang="hr-HR" b="1" u="sng" dirty="0" err="1" smtClean="0">
                <a:solidFill>
                  <a:srgbClr val="00B050"/>
                </a:solidFill>
              </a:rPr>
              <a:t>investigate</a:t>
            </a:r>
            <a:r>
              <a:rPr lang="hr-HR" b="1" u="sng" dirty="0" smtClean="0">
                <a:solidFill>
                  <a:srgbClr val="00B050"/>
                </a:solidFill>
              </a:rPr>
              <a:t> </a:t>
            </a:r>
            <a:r>
              <a:rPr lang="hr-HR" b="1" u="sng" dirty="0" err="1" smtClean="0">
                <a:solidFill>
                  <a:srgbClr val="00B050"/>
                </a:solidFill>
              </a:rPr>
              <a:t>the</a:t>
            </a:r>
            <a:r>
              <a:rPr lang="hr-HR" b="1" u="sng" dirty="0" smtClean="0">
                <a:solidFill>
                  <a:srgbClr val="00B050"/>
                </a:solidFill>
              </a:rPr>
              <a:t> </a:t>
            </a:r>
            <a:r>
              <a:rPr lang="hr-HR" b="1" u="sng" dirty="0" err="1" smtClean="0">
                <a:solidFill>
                  <a:srgbClr val="00B050"/>
                </a:solidFill>
              </a:rPr>
              <a:t>selection</a:t>
            </a:r>
            <a:r>
              <a:rPr lang="hr-HR" b="1" u="sng" dirty="0" smtClean="0">
                <a:solidFill>
                  <a:srgbClr val="00B050"/>
                </a:solidFill>
              </a:rPr>
              <a:t> </a:t>
            </a:r>
            <a:r>
              <a:rPr lang="hr-HR" b="1" u="sng" dirty="0" err="1" smtClean="0">
                <a:solidFill>
                  <a:srgbClr val="00B050"/>
                </a:solidFill>
              </a:rPr>
              <a:t>of</a:t>
            </a:r>
            <a:r>
              <a:rPr lang="hr-HR" b="1" u="sng" dirty="0" smtClean="0">
                <a:solidFill>
                  <a:srgbClr val="00B050"/>
                </a:solidFill>
              </a:rPr>
              <a:t> </a:t>
            </a:r>
            <a:r>
              <a:rPr lang="hr-HR" b="1" u="sng" dirty="0" err="1" smtClean="0">
                <a:solidFill>
                  <a:srgbClr val="00B050"/>
                </a:solidFill>
              </a:rPr>
              <a:t>the</a:t>
            </a:r>
            <a:r>
              <a:rPr lang="hr-HR" b="1" u="sng" dirty="0" smtClean="0">
                <a:solidFill>
                  <a:srgbClr val="00B050"/>
                </a:solidFill>
              </a:rPr>
              <a:t> best service </a:t>
            </a:r>
            <a:r>
              <a:rPr lang="hr-HR" b="1" u="sng" dirty="0" err="1" smtClean="0">
                <a:solidFill>
                  <a:srgbClr val="00B050"/>
                </a:solidFill>
              </a:rPr>
              <a:t>trees</a:t>
            </a:r>
            <a:r>
              <a:rPr lang="hr-HR" b="1" u="sng" dirty="0" smtClean="0">
                <a:solidFill>
                  <a:srgbClr val="00B050"/>
                </a:solidFill>
              </a:rPr>
              <a:t> </a:t>
            </a:r>
            <a:r>
              <a:rPr lang="hr-HR" b="1" u="sng" dirty="0" err="1" smtClean="0">
                <a:solidFill>
                  <a:srgbClr val="00B050"/>
                </a:solidFill>
              </a:rPr>
              <a:t>with</a:t>
            </a:r>
            <a:r>
              <a:rPr lang="hr-HR" b="1" u="sng" dirty="0" smtClean="0">
                <a:solidFill>
                  <a:srgbClr val="00B050"/>
                </a:solidFill>
              </a:rPr>
              <a:t> </a:t>
            </a:r>
            <a:r>
              <a:rPr lang="hr-HR" b="1" u="sng" dirty="0" err="1" smtClean="0">
                <a:solidFill>
                  <a:srgbClr val="00B050"/>
                </a:solidFill>
              </a:rPr>
              <a:t>regard</a:t>
            </a:r>
            <a:r>
              <a:rPr lang="hr-HR" b="1" u="sng" dirty="0" smtClean="0">
                <a:solidFill>
                  <a:srgbClr val="00B050"/>
                </a:solidFill>
              </a:rPr>
              <a:t> to </a:t>
            </a:r>
            <a:r>
              <a:rPr lang="hr-HR" b="1" u="sng" dirty="0" err="1" smtClean="0">
                <a:solidFill>
                  <a:srgbClr val="00B050"/>
                </a:solidFill>
              </a:rPr>
              <a:t>seed</a:t>
            </a:r>
            <a:r>
              <a:rPr lang="hr-HR" b="1" u="sng" dirty="0" smtClean="0">
                <a:solidFill>
                  <a:srgbClr val="00B050"/>
                </a:solidFill>
              </a:rPr>
              <a:t> </a:t>
            </a:r>
            <a:r>
              <a:rPr lang="hr-HR" b="1" u="sng" dirty="0" err="1" smtClean="0">
                <a:solidFill>
                  <a:srgbClr val="00B050"/>
                </a:solidFill>
              </a:rPr>
              <a:t>quality</a:t>
            </a:r>
            <a:r>
              <a:rPr lang="hr-HR" b="1" u="sng" dirty="0" smtClean="0">
                <a:solidFill>
                  <a:srgbClr val="00B050"/>
                </a:solidFill>
              </a:rPr>
              <a:t>, </a:t>
            </a:r>
            <a:r>
              <a:rPr lang="hr-HR" b="1" u="sng" dirty="0" err="1" smtClean="0">
                <a:solidFill>
                  <a:srgbClr val="00B050"/>
                </a:solidFill>
              </a:rPr>
              <a:t>and</a:t>
            </a:r>
            <a:r>
              <a:rPr lang="hr-HR" b="1" u="sng" dirty="0" smtClean="0">
                <a:solidFill>
                  <a:srgbClr val="00B050"/>
                </a:solidFill>
              </a:rPr>
              <a:t> one </a:t>
            </a:r>
            <a:r>
              <a:rPr lang="hr-HR" b="1" u="sng" dirty="0" err="1" smtClean="0">
                <a:solidFill>
                  <a:srgbClr val="00B050"/>
                </a:solidFill>
              </a:rPr>
              <a:t>of</a:t>
            </a:r>
            <a:r>
              <a:rPr lang="hr-HR" b="1" u="sng" dirty="0" smtClean="0">
                <a:solidFill>
                  <a:srgbClr val="00B050"/>
                </a:solidFill>
              </a:rPr>
              <a:t> </a:t>
            </a:r>
            <a:r>
              <a:rPr lang="hr-HR" b="1" u="sng" dirty="0" err="1" smtClean="0">
                <a:solidFill>
                  <a:srgbClr val="00B050"/>
                </a:solidFill>
              </a:rPr>
              <a:t>the</a:t>
            </a:r>
            <a:r>
              <a:rPr lang="hr-HR" b="1" u="sng" dirty="0" smtClean="0">
                <a:solidFill>
                  <a:srgbClr val="00B050"/>
                </a:solidFill>
              </a:rPr>
              <a:t> most </a:t>
            </a:r>
            <a:r>
              <a:rPr lang="hr-HR" b="1" u="sng" dirty="0" err="1" smtClean="0">
                <a:solidFill>
                  <a:srgbClr val="00B050"/>
                </a:solidFill>
              </a:rPr>
              <a:t>important</a:t>
            </a:r>
            <a:r>
              <a:rPr lang="hr-HR" b="1" u="sng" dirty="0" smtClean="0">
                <a:solidFill>
                  <a:srgbClr val="00B050"/>
                </a:solidFill>
              </a:rPr>
              <a:t> is </a:t>
            </a:r>
            <a:r>
              <a:rPr lang="hr-HR" b="1" u="sng" dirty="0" err="1" smtClean="0">
                <a:solidFill>
                  <a:srgbClr val="00B050"/>
                </a:solidFill>
              </a:rPr>
              <a:t>seed</a:t>
            </a:r>
            <a:r>
              <a:rPr lang="hr-HR" b="1" u="sng" dirty="0" smtClean="0">
                <a:solidFill>
                  <a:srgbClr val="00B050"/>
                </a:solidFill>
              </a:rPr>
              <a:t> </a:t>
            </a:r>
            <a:r>
              <a:rPr lang="hr-HR" b="1" u="sng" dirty="0" err="1" smtClean="0">
                <a:solidFill>
                  <a:srgbClr val="00B050"/>
                </a:solidFill>
              </a:rPr>
              <a:t>nursery</a:t>
            </a:r>
            <a:r>
              <a:rPr lang="hr-HR" b="1" u="sng" dirty="0" smtClean="0">
                <a:solidFill>
                  <a:srgbClr val="00B050"/>
                </a:solidFill>
              </a:rPr>
              <a:t> </a:t>
            </a:r>
            <a:r>
              <a:rPr lang="hr-HR" b="1" u="sng" dirty="0" err="1" smtClean="0">
                <a:solidFill>
                  <a:srgbClr val="00B050"/>
                </a:solidFill>
              </a:rPr>
              <a:t>germination</a:t>
            </a:r>
            <a:r>
              <a:rPr lang="hr-HR" b="1" u="sng" dirty="0" smtClean="0">
                <a:solidFill>
                  <a:srgbClr val="00B050"/>
                </a:solidFill>
              </a:rPr>
              <a:t>.</a:t>
            </a:r>
            <a:endParaRPr lang="hr-HR" u="sng" dirty="0">
              <a:solidFill>
                <a:srgbClr val="00B050"/>
              </a:solidFill>
            </a:endParaRPr>
          </a:p>
        </p:txBody>
      </p:sp>
      <p:pic>
        <p:nvPicPr>
          <p:cNvPr id="7" name="Picture 6" descr="MJERENJE 5 MJ 2020.jpg"/>
          <p:cNvPicPr>
            <a:picLocks noChangeAspect="1"/>
          </p:cNvPicPr>
          <p:nvPr/>
        </p:nvPicPr>
        <p:blipFill>
          <a:blip r:embed="rId2" cstate="print"/>
          <a:stretch>
            <a:fillRect/>
          </a:stretch>
        </p:blipFill>
        <p:spPr>
          <a:xfrm>
            <a:off x="3143240" y="0"/>
            <a:ext cx="2857520" cy="5080035"/>
          </a:xfrm>
          <a:prstGeom prst="rect">
            <a:avLst/>
          </a:prstGeom>
        </p:spPr>
      </p:pic>
      <p:pic>
        <p:nvPicPr>
          <p:cNvPr id="8" name="Picture 7" descr="NASAD 7 MJ 2020.jpg"/>
          <p:cNvPicPr>
            <a:picLocks noChangeAspect="1"/>
          </p:cNvPicPr>
          <p:nvPr/>
        </p:nvPicPr>
        <p:blipFill>
          <a:blip r:embed="rId3" cstate="print"/>
          <a:stretch>
            <a:fillRect/>
          </a:stretch>
        </p:blipFill>
        <p:spPr>
          <a:xfrm>
            <a:off x="6143636" y="0"/>
            <a:ext cx="2853042" cy="5072074"/>
          </a:xfrm>
          <a:prstGeom prst="rect">
            <a:avLst/>
          </a:prstGeom>
        </p:spPr>
      </p:pic>
      <p:pic>
        <p:nvPicPr>
          <p:cNvPr id="11" name="Picture 10" descr="RASAD 4 MJ 2019 PRENEŠEN IZ ČAŠICA.jpg"/>
          <p:cNvPicPr>
            <a:picLocks noChangeAspect="1"/>
          </p:cNvPicPr>
          <p:nvPr/>
        </p:nvPicPr>
        <p:blipFill>
          <a:blip r:embed="rId4" cstate="print"/>
          <a:stretch>
            <a:fillRect/>
          </a:stretch>
        </p:blipFill>
        <p:spPr>
          <a:xfrm>
            <a:off x="142844" y="0"/>
            <a:ext cx="2857520" cy="5080035"/>
          </a:xfrm>
          <a:prstGeom prst="rect">
            <a:avLst/>
          </a:prstGeom>
        </p:spPr>
      </p:pic>
      <p:sp>
        <p:nvSpPr>
          <p:cNvPr id="12" name="Rectangle 11"/>
          <p:cNvSpPr/>
          <p:nvPr/>
        </p:nvSpPr>
        <p:spPr>
          <a:xfrm>
            <a:off x="0" y="4429132"/>
            <a:ext cx="9144000" cy="646331"/>
          </a:xfrm>
          <a:prstGeom prst="rect">
            <a:avLst/>
          </a:prstGeom>
        </p:spPr>
        <p:txBody>
          <a:bodyPr wrap="square">
            <a:spAutoFit/>
          </a:bodyPr>
          <a:lstStyle/>
          <a:p>
            <a:pPr algn="ctr"/>
            <a:r>
              <a:rPr lang="en-US" b="1" dirty="0" smtClean="0">
                <a:solidFill>
                  <a:srgbClr val="FFFF00"/>
                </a:solidFill>
              </a:rPr>
              <a:t>A private </a:t>
            </a:r>
            <a:r>
              <a:rPr lang="hr-HR" b="1" dirty="0" smtClean="0">
                <a:solidFill>
                  <a:srgbClr val="FFFF00"/>
                </a:solidFill>
              </a:rPr>
              <a:t>service </a:t>
            </a:r>
            <a:r>
              <a:rPr lang="hr-HR" b="1" dirty="0" err="1" smtClean="0">
                <a:solidFill>
                  <a:srgbClr val="FFFF00"/>
                </a:solidFill>
              </a:rPr>
              <a:t>tree</a:t>
            </a:r>
            <a:r>
              <a:rPr lang="hr-HR" b="1" dirty="0" smtClean="0">
                <a:solidFill>
                  <a:srgbClr val="FFFF00"/>
                </a:solidFill>
              </a:rPr>
              <a:t> </a:t>
            </a:r>
            <a:r>
              <a:rPr lang="en-US" b="1" dirty="0" smtClean="0">
                <a:solidFill>
                  <a:srgbClr val="FFFF00"/>
                </a:solidFill>
              </a:rPr>
              <a:t>plantation established in </a:t>
            </a:r>
            <a:r>
              <a:rPr lang="en-US" b="1" dirty="0" err="1" smtClean="0">
                <a:solidFill>
                  <a:srgbClr val="FFFF00"/>
                </a:solidFill>
              </a:rPr>
              <a:t>Virovitica</a:t>
            </a:r>
            <a:r>
              <a:rPr lang="en-US" b="1" dirty="0" smtClean="0">
                <a:solidFill>
                  <a:srgbClr val="FFFF00"/>
                </a:solidFill>
              </a:rPr>
              <a:t> in 2019 with its own </a:t>
            </a:r>
            <a:r>
              <a:rPr lang="hr-HR" b="1" dirty="0" err="1" smtClean="0">
                <a:solidFill>
                  <a:srgbClr val="FFFF00"/>
                </a:solidFill>
              </a:rPr>
              <a:t>propagation</a:t>
            </a:r>
            <a:r>
              <a:rPr lang="en-US" b="1" dirty="0" smtClean="0">
                <a:solidFill>
                  <a:srgbClr val="FFFF00"/>
                </a:solidFill>
              </a:rPr>
              <a:t> of planting material aged 1+0</a:t>
            </a:r>
            <a:endParaRPr lang="hr-HR"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428604"/>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B050"/>
                </a:solidFill>
                <a:effectLst/>
                <a:ea typeface="Times New Roman" pitchFamily="18" charset="0"/>
                <a:cs typeface="Times New Roman" pitchFamily="18" charset="0"/>
              </a:rPr>
              <a:t>MATERIALS AND METHODS</a:t>
            </a:r>
            <a:endParaRPr kumimoji="0" lang="en-GB" sz="2000" b="0" i="0" u="none" strike="noStrike" cap="none" normalizeH="0" baseline="0" dirty="0" smtClean="0">
              <a:ln>
                <a:noFill/>
              </a:ln>
              <a:solidFill>
                <a:srgbClr val="00B050"/>
              </a:solidFill>
              <a:effectLst/>
              <a:cs typeface="Arial" pitchFamily="34" charset="0"/>
            </a:endParaRPr>
          </a:p>
        </p:txBody>
      </p:sp>
      <p:sp>
        <p:nvSpPr>
          <p:cNvPr id="4" name="Rectangle 3"/>
          <p:cNvSpPr/>
          <p:nvPr/>
        </p:nvSpPr>
        <p:spPr>
          <a:xfrm>
            <a:off x="0" y="857232"/>
            <a:ext cx="9144000" cy="923330"/>
          </a:xfrm>
          <a:prstGeom prst="rect">
            <a:avLst/>
          </a:prstGeom>
        </p:spPr>
        <p:txBody>
          <a:bodyPr wrap="square">
            <a:spAutoFit/>
          </a:bodyPr>
          <a:lstStyle/>
          <a:p>
            <a:pPr algn="just"/>
            <a:r>
              <a:rPr lang="en-GB" b="1" dirty="0" smtClean="0"/>
              <a:t>• </a:t>
            </a:r>
            <a:r>
              <a:rPr lang="hr-HR" b="1" dirty="0" smtClean="0"/>
              <a:t>Service </a:t>
            </a:r>
            <a:r>
              <a:rPr lang="hr-HR" b="1" dirty="0" err="1" smtClean="0"/>
              <a:t>tree</a:t>
            </a:r>
            <a:r>
              <a:rPr lang="en-US" b="1" dirty="0" smtClean="0"/>
              <a:t> seeds were collected in the autumn of 2021 in the continental part of Croatia from five trees in the wider area of </a:t>
            </a:r>
            <a:r>
              <a:rPr lang="en-US" b="1" dirty="0" err="1" smtClean="0"/>
              <a:t>Vukomeričke</a:t>
            </a:r>
            <a:r>
              <a:rPr lang="en-US" b="1" dirty="0" smtClean="0"/>
              <a:t> </a:t>
            </a:r>
            <a:r>
              <a:rPr lang="en-US" b="1" dirty="0" err="1" smtClean="0"/>
              <a:t>goric</a:t>
            </a:r>
            <a:r>
              <a:rPr lang="hr-HR" b="1" dirty="0" smtClean="0"/>
              <a:t>e</a:t>
            </a:r>
            <a:r>
              <a:rPr lang="en-US" b="1" dirty="0" smtClean="0"/>
              <a:t> south of </a:t>
            </a:r>
            <a:r>
              <a:rPr lang="en-US" b="1" dirty="0" err="1" smtClean="0"/>
              <a:t>Velika</a:t>
            </a:r>
            <a:r>
              <a:rPr lang="en-US" b="1" dirty="0" smtClean="0"/>
              <a:t> </a:t>
            </a:r>
            <a:r>
              <a:rPr lang="en-US" b="1" dirty="0" err="1" smtClean="0"/>
              <a:t>Gorica</a:t>
            </a:r>
            <a:r>
              <a:rPr lang="hr-HR" b="1" dirty="0" smtClean="0"/>
              <a:t> city</a:t>
            </a:r>
            <a:r>
              <a:rPr lang="en-US" b="1" dirty="0" smtClean="0"/>
              <a:t> (</a:t>
            </a:r>
            <a:r>
              <a:rPr lang="en-US" b="1" dirty="0" err="1" smtClean="0"/>
              <a:t>Kravarsko</a:t>
            </a:r>
            <a:r>
              <a:rPr lang="en-US" b="1" dirty="0" smtClean="0"/>
              <a:t>, </a:t>
            </a:r>
            <a:r>
              <a:rPr lang="en-US" b="1" dirty="0" err="1" smtClean="0"/>
              <a:t>Cekovići</a:t>
            </a:r>
            <a:r>
              <a:rPr lang="en-US" b="1" dirty="0" smtClean="0"/>
              <a:t> and </a:t>
            </a:r>
            <a:r>
              <a:rPr lang="en-US" b="1" dirty="0" err="1" smtClean="0"/>
              <a:t>Šiljakovina</a:t>
            </a:r>
            <a:r>
              <a:rPr lang="en-US" b="1" dirty="0" smtClean="0"/>
              <a:t>) and in the western part of the Požega basin (</a:t>
            </a:r>
            <a:r>
              <a:rPr lang="en-US" b="1" dirty="0" err="1" smtClean="0"/>
              <a:t>Daruvar</a:t>
            </a:r>
            <a:r>
              <a:rPr lang="en-US" b="1" dirty="0" smtClean="0"/>
              <a:t>, </a:t>
            </a:r>
            <a:r>
              <a:rPr lang="en-US" b="1" dirty="0" err="1" smtClean="0"/>
              <a:t>Velika</a:t>
            </a:r>
            <a:r>
              <a:rPr lang="en-US" b="1" dirty="0" smtClean="0"/>
              <a:t>).</a:t>
            </a:r>
            <a:endParaRPr lang="hr-HR" b="1" dirty="0"/>
          </a:p>
        </p:txBody>
      </p:sp>
      <p:pic>
        <p:nvPicPr>
          <p:cNvPr id="16" name="Picture 15" descr="Velika.JPG"/>
          <p:cNvPicPr>
            <a:picLocks noChangeAspect="1"/>
          </p:cNvPicPr>
          <p:nvPr/>
        </p:nvPicPr>
        <p:blipFill>
          <a:blip r:embed="rId2" cstate="print"/>
          <a:stretch>
            <a:fillRect/>
          </a:stretch>
        </p:blipFill>
        <p:spPr>
          <a:xfrm>
            <a:off x="7286644" y="2143116"/>
            <a:ext cx="1714512" cy="2286015"/>
          </a:xfrm>
          <a:prstGeom prst="rect">
            <a:avLst/>
          </a:prstGeom>
        </p:spPr>
      </p:pic>
      <p:pic>
        <p:nvPicPr>
          <p:cNvPr id="17" name="Picture 16" descr="Daruvar.JPG"/>
          <p:cNvPicPr>
            <a:picLocks noChangeAspect="1"/>
          </p:cNvPicPr>
          <p:nvPr/>
        </p:nvPicPr>
        <p:blipFill>
          <a:blip r:embed="rId3" cstate="print"/>
          <a:stretch>
            <a:fillRect/>
          </a:stretch>
        </p:blipFill>
        <p:spPr>
          <a:xfrm>
            <a:off x="5500694" y="2143116"/>
            <a:ext cx="1714511" cy="2286016"/>
          </a:xfrm>
          <a:prstGeom prst="rect">
            <a:avLst/>
          </a:prstGeom>
        </p:spPr>
      </p:pic>
      <p:sp>
        <p:nvSpPr>
          <p:cNvPr id="20" name="Rectangle 19"/>
          <p:cNvSpPr/>
          <p:nvPr/>
        </p:nvSpPr>
        <p:spPr>
          <a:xfrm>
            <a:off x="7429520" y="2143116"/>
            <a:ext cx="1485856" cy="646331"/>
          </a:xfrm>
          <a:prstGeom prst="rect">
            <a:avLst/>
          </a:prstGeom>
        </p:spPr>
        <p:txBody>
          <a:bodyPr wrap="none">
            <a:spAutoFit/>
          </a:bodyPr>
          <a:lstStyle/>
          <a:p>
            <a:pPr algn="ctr"/>
            <a:r>
              <a:rPr lang="en-US" b="1" dirty="0" err="1" smtClean="0">
                <a:solidFill>
                  <a:srgbClr val="FFFF00"/>
                </a:solidFill>
              </a:rPr>
              <a:t>Velika</a:t>
            </a:r>
            <a:r>
              <a:rPr lang="hr-HR" b="1" dirty="0" smtClean="0">
                <a:solidFill>
                  <a:srgbClr val="FFFF00"/>
                </a:solidFill>
              </a:rPr>
              <a:t>-</a:t>
            </a:r>
          </a:p>
          <a:p>
            <a:pPr algn="ctr"/>
            <a:r>
              <a:rPr lang="hr-HR" b="1" dirty="0" smtClean="0">
                <a:solidFill>
                  <a:srgbClr val="FFFF00"/>
                </a:solidFill>
              </a:rPr>
              <a:t>on a </a:t>
            </a:r>
            <a:r>
              <a:rPr lang="hr-HR" b="1" dirty="0" err="1" smtClean="0">
                <a:solidFill>
                  <a:srgbClr val="FFFF00"/>
                </a:solidFill>
              </a:rPr>
              <a:t>meadow</a:t>
            </a:r>
            <a:endParaRPr lang="hr-HR" b="1" dirty="0">
              <a:solidFill>
                <a:srgbClr val="FFFF00"/>
              </a:solidFill>
            </a:endParaRPr>
          </a:p>
        </p:txBody>
      </p:sp>
      <p:sp>
        <p:nvSpPr>
          <p:cNvPr id="21" name="Rectangle 20"/>
          <p:cNvSpPr/>
          <p:nvPr/>
        </p:nvSpPr>
        <p:spPr>
          <a:xfrm>
            <a:off x="0" y="1714488"/>
            <a:ext cx="9144000" cy="369332"/>
          </a:xfrm>
          <a:prstGeom prst="rect">
            <a:avLst/>
          </a:prstGeom>
        </p:spPr>
        <p:txBody>
          <a:bodyPr wrap="square">
            <a:spAutoFit/>
          </a:bodyPr>
          <a:lstStyle/>
          <a:p>
            <a:pPr algn="ctr"/>
            <a:r>
              <a:rPr lang="hr-HR" b="1" dirty="0" err="1" smtClean="0">
                <a:solidFill>
                  <a:srgbClr val="FF0000"/>
                </a:solidFill>
              </a:rPr>
              <a:t>Examples</a:t>
            </a:r>
            <a:r>
              <a:rPr lang="hr-HR" b="1" dirty="0" smtClean="0">
                <a:solidFill>
                  <a:srgbClr val="FF0000"/>
                </a:solidFill>
              </a:rPr>
              <a:t> </a:t>
            </a:r>
            <a:r>
              <a:rPr lang="hr-HR" b="1" dirty="0" err="1" smtClean="0">
                <a:solidFill>
                  <a:srgbClr val="FF0000"/>
                </a:solidFill>
              </a:rPr>
              <a:t>of</a:t>
            </a:r>
            <a:r>
              <a:rPr lang="hr-HR" b="1" dirty="0" smtClean="0">
                <a:solidFill>
                  <a:srgbClr val="FF0000"/>
                </a:solidFill>
              </a:rPr>
              <a:t> </a:t>
            </a:r>
            <a:r>
              <a:rPr lang="hr-HR" b="1" dirty="0" err="1" smtClean="0">
                <a:solidFill>
                  <a:srgbClr val="FF0000"/>
                </a:solidFill>
              </a:rPr>
              <a:t>researched</a:t>
            </a:r>
            <a:r>
              <a:rPr lang="hr-HR" b="1" dirty="0" smtClean="0">
                <a:solidFill>
                  <a:srgbClr val="FF0000"/>
                </a:solidFill>
              </a:rPr>
              <a:t> </a:t>
            </a:r>
            <a:r>
              <a:rPr lang="hr-HR" b="1" dirty="0" err="1" smtClean="0">
                <a:solidFill>
                  <a:srgbClr val="FF0000"/>
                </a:solidFill>
              </a:rPr>
              <a:t>trees</a:t>
            </a:r>
            <a:endParaRPr lang="hr-HR" b="1" dirty="0">
              <a:solidFill>
                <a:srgbClr val="FF0000"/>
              </a:solidFill>
            </a:endParaRPr>
          </a:p>
        </p:txBody>
      </p:sp>
      <p:pic>
        <p:nvPicPr>
          <p:cNvPr id="11" name="Picture 10" descr="Kravarsko.JPG"/>
          <p:cNvPicPr>
            <a:picLocks noChangeAspect="1"/>
          </p:cNvPicPr>
          <p:nvPr/>
        </p:nvPicPr>
        <p:blipFill>
          <a:blip r:embed="rId4" cstate="print"/>
          <a:stretch>
            <a:fillRect/>
          </a:stretch>
        </p:blipFill>
        <p:spPr>
          <a:xfrm>
            <a:off x="142844" y="5000636"/>
            <a:ext cx="1714512" cy="1285884"/>
          </a:xfrm>
          <a:prstGeom prst="rect">
            <a:avLst/>
          </a:prstGeom>
        </p:spPr>
      </p:pic>
      <p:pic>
        <p:nvPicPr>
          <p:cNvPr id="12" name="Picture 11" descr="IMG_6975.JPG"/>
          <p:cNvPicPr>
            <a:picLocks noChangeAspect="1"/>
          </p:cNvPicPr>
          <p:nvPr/>
        </p:nvPicPr>
        <p:blipFill>
          <a:blip r:embed="rId5" cstate="print"/>
          <a:stretch>
            <a:fillRect/>
          </a:stretch>
        </p:blipFill>
        <p:spPr>
          <a:xfrm>
            <a:off x="3714744" y="2143116"/>
            <a:ext cx="1714512" cy="2286016"/>
          </a:xfrm>
          <a:prstGeom prst="rect">
            <a:avLst/>
          </a:prstGeom>
        </p:spPr>
      </p:pic>
      <p:pic>
        <p:nvPicPr>
          <p:cNvPr id="13" name="Picture 12" descr="IMG_6980.JPG"/>
          <p:cNvPicPr>
            <a:picLocks noChangeAspect="1"/>
          </p:cNvPicPr>
          <p:nvPr/>
        </p:nvPicPr>
        <p:blipFill>
          <a:blip r:embed="rId6" cstate="print"/>
          <a:stretch>
            <a:fillRect/>
          </a:stretch>
        </p:blipFill>
        <p:spPr>
          <a:xfrm>
            <a:off x="1928794" y="2143116"/>
            <a:ext cx="1714513" cy="2286016"/>
          </a:xfrm>
          <a:prstGeom prst="rect">
            <a:avLst/>
          </a:prstGeom>
        </p:spPr>
      </p:pic>
      <p:pic>
        <p:nvPicPr>
          <p:cNvPr id="14" name="Picture 13" descr="DSCF0005.JPG"/>
          <p:cNvPicPr>
            <a:picLocks noChangeAspect="1"/>
          </p:cNvPicPr>
          <p:nvPr/>
        </p:nvPicPr>
        <p:blipFill>
          <a:blip r:embed="rId7" cstate="print"/>
          <a:stretch>
            <a:fillRect/>
          </a:stretch>
        </p:blipFill>
        <p:spPr>
          <a:xfrm>
            <a:off x="142844" y="2143115"/>
            <a:ext cx="1714513" cy="2286017"/>
          </a:xfrm>
          <a:prstGeom prst="rect">
            <a:avLst/>
          </a:prstGeom>
        </p:spPr>
      </p:pic>
      <p:sp>
        <p:nvSpPr>
          <p:cNvPr id="15" name="Rectangle 14"/>
          <p:cNvSpPr/>
          <p:nvPr/>
        </p:nvSpPr>
        <p:spPr>
          <a:xfrm>
            <a:off x="142844" y="2143116"/>
            <a:ext cx="1714512" cy="646331"/>
          </a:xfrm>
          <a:prstGeom prst="rect">
            <a:avLst/>
          </a:prstGeom>
        </p:spPr>
        <p:txBody>
          <a:bodyPr wrap="square">
            <a:spAutoFit/>
          </a:bodyPr>
          <a:lstStyle/>
          <a:p>
            <a:pPr algn="ctr"/>
            <a:r>
              <a:rPr lang="en-US" b="1" dirty="0" err="1" smtClean="0">
                <a:solidFill>
                  <a:srgbClr val="FFFF00"/>
                </a:solidFill>
              </a:rPr>
              <a:t>Kravarsko</a:t>
            </a:r>
            <a:r>
              <a:rPr lang="hr-HR" b="1" dirty="0" smtClean="0">
                <a:solidFill>
                  <a:srgbClr val="FFFF00"/>
                </a:solidFill>
              </a:rPr>
              <a:t>-</a:t>
            </a:r>
          </a:p>
          <a:p>
            <a:pPr algn="ctr"/>
            <a:r>
              <a:rPr lang="hr-HR" b="1" dirty="0" err="1" smtClean="0">
                <a:solidFill>
                  <a:srgbClr val="FFFF00"/>
                </a:solidFill>
              </a:rPr>
              <a:t>solitary</a:t>
            </a:r>
            <a:r>
              <a:rPr lang="hr-HR" b="1" dirty="0" smtClean="0">
                <a:solidFill>
                  <a:srgbClr val="FFFF00"/>
                </a:solidFill>
              </a:rPr>
              <a:t> </a:t>
            </a:r>
            <a:r>
              <a:rPr lang="hr-HR" b="1" dirty="0" err="1" smtClean="0">
                <a:solidFill>
                  <a:srgbClr val="FFFF00"/>
                </a:solidFill>
              </a:rPr>
              <a:t>tree</a:t>
            </a:r>
            <a:endParaRPr lang="hr-HR" b="1" dirty="0">
              <a:solidFill>
                <a:srgbClr val="FFFF00"/>
              </a:solidFill>
            </a:endParaRPr>
          </a:p>
        </p:txBody>
      </p:sp>
      <p:sp>
        <p:nvSpPr>
          <p:cNvPr id="22" name="Rectangle 21"/>
          <p:cNvSpPr/>
          <p:nvPr/>
        </p:nvSpPr>
        <p:spPr>
          <a:xfrm>
            <a:off x="5500694" y="2143116"/>
            <a:ext cx="1714512" cy="646331"/>
          </a:xfrm>
          <a:prstGeom prst="rect">
            <a:avLst/>
          </a:prstGeom>
        </p:spPr>
        <p:txBody>
          <a:bodyPr wrap="square">
            <a:spAutoFit/>
          </a:bodyPr>
          <a:lstStyle/>
          <a:p>
            <a:pPr algn="ctr"/>
            <a:r>
              <a:rPr lang="en-US" b="1" dirty="0" err="1" smtClean="0">
                <a:solidFill>
                  <a:srgbClr val="FFFF00"/>
                </a:solidFill>
              </a:rPr>
              <a:t>Daruvar</a:t>
            </a:r>
            <a:r>
              <a:rPr lang="hr-HR" b="1" dirty="0" smtClean="0">
                <a:solidFill>
                  <a:srgbClr val="FFFF00"/>
                </a:solidFill>
              </a:rPr>
              <a:t>-</a:t>
            </a:r>
            <a:r>
              <a:rPr lang="hr-HR" b="1" dirty="0" err="1" smtClean="0">
                <a:solidFill>
                  <a:srgbClr val="FFFF00"/>
                </a:solidFill>
              </a:rPr>
              <a:t>in</a:t>
            </a:r>
            <a:r>
              <a:rPr lang="hr-HR" b="1" dirty="0" smtClean="0">
                <a:solidFill>
                  <a:srgbClr val="FFFF00"/>
                </a:solidFill>
              </a:rPr>
              <a:t> </a:t>
            </a:r>
            <a:r>
              <a:rPr lang="hr-HR" b="1" dirty="0" err="1" smtClean="0">
                <a:solidFill>
                  <a:srgbClr val="FFFF00"/>
                </a:solidFill>
              </a:rPr>
              <a:t>the</a:t>
            </a:r>
            <a:r>
              <a:rPr lang="hr-HR" b="1" dirty="0" smtClean="0">
                <a:solidFill>
                  <a:srgbClr val="FFFF00"/>
                </a:solidFill>
              </a:rPr>
              <a:t> old </a:t>
            </a:r>
            <a:r>
              <a:rPr lang="hr-HR" b="1" dirty="0" err="1" smtClean="0">
                <a:solidFill>
                  <a:srgbClr val="FFFF00"/>
                </a:solidFill>
              </a:rPr>
              <a:t>orchard</a:t>
            </a:r>
            <a:endParaRPr lang="hr-HR" b="1" dirty="0">
              <a:solidFill>
                <a:srgbClr val="FFFF00"/>
              </a:solidFill>
            </a:endParaRPr>
          </a:p>
        </p:txBody>
      </p:sp>
      <p:sp>
        <p:nvSpPr>
          <p:cNvPr id="23" name="Rectangle 22"/>
          <p:cNvSpPr/>
          <p:nvPr/>
        </p:nvSpPr>
        <p:spPr>
          <a:xfrm>
            <a:off x="1928794" y="2143116"/>
            <a:ext cx="1714512" cy="923330"/>
          </a:xfrm>
          <a:prstGeom prst="rect">
            <a:avLst/>
          </a:prstGeom>
        </p:spPr>
        <p:txBody>
          <a:bodyPr wrap="square">
            <a:spAutoFit/>
          </a:bodyPr>
          <a:lstStyle/>
          <a:p>
            <a:pPr algn="ctr"/>
            <a:r>
              <a:rPr lang="hr-HR" b="1" dirty="0" err="1" smtClean="0">
                <a:solidFill>
                  <a:srgbClr val="FFFF00"/>
                </a:solidFill>
              </a:rPr>
              <a:t>Cekovići</a:t>
            </a:r>
            <a:r>
              <a:rPr lang="hr-HR" b="1" dirty="0" smtClean="0">
                <a:solidFill>
                  <a:srgbClr val="FFFF00"/>
                </a:solidFill>
              </a:rPr>
              <a:t>-</a:t>
            </a:r>
          </a:p>
          <a:p>
            <a:pPr algn="ctr"/>
            <a:r>
              <a:rPr lang="hr-HR" b="1" dirty="0" err="1" smtClean="0">
                <a:solidFill>
                  <a:srgbClr val="FFFF00"/>
                </a:solidFill>
              </a:rPr>
              <a:t>tree</a:t>
            </a:r>
            <a:r>
              <a:rPr lang="hr-HR" b="1" dirty="0" smtClean="0">
                <a:solidFill>
                  <a:srgbClr val="FFFF00"/>
                </a:solidFill>
              </a:rPr>
              <a:t> on </a:t>
            </a:r>
            <a:r>
              <a:rPr lang="hr-HR" b="1" dirty="0" err="1" smtClean="0">
                <a:solidFill>
                  <a:srgbClr val="FFFF00"/>
                </a:solidFill>
              </a:rPr>
              <a:t>the</a:t>
            </a:r>
            <a:r>
              <a:rPr lang="hr-HR" b="1" dirty="0" smtClean="0">
                <a:solidFill>
                  <a:srgbClr val="FFFF00"/>
                </a:solidFill>
              </a:rPr>
              <a:t> </a:t>
            </a:r>
            <a:r>
              <a:rPr lang="hr-HR" b="1" dirty="0" err="1" smtClean="0">
                <a:solidFill>
                  <a:srgbClr val="FFFF00"/>
                </a:solidFill>
              </a:rPr>
              <a:t>land</a:t>
            </a:r>
            <a:r>
              <a:rPr lang="hr-HR" b="1" dirty="0" smtClean="0">
                <a:solidFill>
                  <a:srgbClr val="FFFF00"/>
                </a:solidFill>
              </a:rPr>
              <a:t> </a:t>
            </a:r>
            <a:r>
              <a:rPr lang="hr-HR" b="1" dirty="0" err="1" smtClean="0">
                <a:solidFill>
                  <a:srgbClr val="FFFF00"/>
                </a:solidFill>
              </a:rPr>
              <a:t>border</a:t>
            </a:r>
            <a:endParaRPr lang="hr-HR" b="1" dirty="0">
              <a:solidFill>
                <a:srgbClr val="FFFF00"/>
              </a:solidFill>
            </a:endParaRPr>
          </a:p>
        </p:txBody>
      </p:sp>
      <p:sp>
        <p:nvSpPr>
          <p:cNvPr id="24" name="Rectangle 23"/>
          <p:cNvSpPr/>
          <p:nvPr/>
        </p:nvSpPr>
        <p:spPr>
          <a:xfrm>
            <a:off x="3714744" y="2143116"/>
            <a:ext cx="1714512" cy="923330"/>
          </a:xfrm>
          <a:prstGeom prst="rect">
            <a:avLst/>
          </a:prstGeom>
        </p:spPr>
        <p:txBody>
          <a:bodyPr wrap="square">
            <a:spAutoFit/>
          </a:bodyPr>
          <a:lstStyle/>
          <a:p>
            <a:pPr algn="ctr"/>
            <a:r>
              <a:rPr lang="hr-HR" b="1" dirty="0" err="1" smtClean="0">
                <a:solidFill>
                  <a:srgbClr val="FFFF00"/>
                </a:solidFill>
              </a:rPr>
              <a:t>Šiljakovina</a:t>
            </a:r>
            <a:r>
              <a:rPr lang="hr-HR" b="1" dirty="0" smtClean="0">
                <a:solidFill>
                  <a:srgbClr val="FFFF00"/>
                </a:solidFill>
              </a:rPr>
              <a:t>-</a:t>
            </a:r>
          </a:p>
          <a:p>
            <a:pPr algn="ctr"/>
            <a:r>
              <a:rPr lang="hr-HR" b="1" dirty="0" smtClean="0">
                <a:solidFill>
                  <a:srgbClr val="FFFF00"/>
                </a:solidFill>
              </a:rPr>
              <a:t>on </a:t>
            </a:r>
            <a:r>
              <a:rPr lang="en-US" b="1" dirty="0" smtClean="0">
                <a:solidFill>
                  <a:srgbClr val="FFFF00"/>
                </a:solidFill>
              </a:rPr>
              <a:t>the edge of the </a:t>
            </a:r>
            <a:r>
              <a:rPr lang="hr-HR" b="1" dirty="0" smtClean="0">
                <a:solidFill>
                  <a:srgbClr val="FFFF00"/>
                </a:solidFill>
              </a:rPr>
              <a:t>old </a:t>
            </a:r>
            <a:r>
              <a:rPr lang="en-US" b="1" dirty="0" smtClean="0">
                <a:solidFill>
                  <a:srgbClr val="FFFF00"/>
                </a:solidFill>
              </a:rPr>
              <a:t>forest</a:t>
            </a:r>
            <a:endParaRPr lang="hr-HR" b="1" dirty="0">
              <a:solidFill>
                <a:srgbClr val="FFFF00"/>
              </a:solidFill>
            </a:endParaRPr>
          </a:p>
        </p:txBody>
      </p:sp>
      <p:pic>
        <p:nvPicPr>
          <p:cNvPr id="25" name="Picture 24" descr="GTDC0872.JPG"/>
          <p:cNvPicPr>
            <a:picLocks noChangeAspect="1"/>
          </p:cNvPicPr>
          <p:nvPr/>
        </p:nvPicPr>
        <p:blipFill>
          <a:blip r:embed="rId8" cstate="print"/>
          <a:stretch>
            <a:fillRect/>
          </a:stretch>
        </p:blipFill>
        <p:spPr>
          <a:xfrm>
            <a:off x="5500694" y="4500570"/>
            <a:ext cx="1714512" cy="2286016"/>
          </a:xfrm>
          <a:prstGeom prst="rect">
            <a:avLst/>
          </a:prstGeom>
        </p:spPr>
      </p:pic>
      <p:pic>
        <p:nvPicPr>
          <p:cNvPr id="27" name="Picture 26" descr="EWRY1104.JPG"/>
          <p:cNvPicPr>
            <a:picLocks noChangeAspect="1"/>
          </p:cNvPicPr>
          <p:nvPr/>
        </p:nvPicPr>
        <p:blipFill>
          <a:blip r:embed="rId9" cstate="print"/>
          <a:stretch>
            <a:fillRect/>
          </a:stretch>
        </p:blipFill>
        <p:spPr>
          <a:xfrm>
            <a:off x="7286644" y="4500569"/>
            <a:ext cx="1714512" cy="2286015"/>
          </a:xfrm>
          <a:prstGeom prst="rect">
            <a:avLst/>
          </a:prstGeom>
        </p:spPr>
      </p:pic>
      <p:pic>
        <p:nvPicPr>
          <p:cNvPr id="28" name="Picture 27" descr="NIUX8193.JPG"/>
          <p:cNvPicPr>
            <a:picLocks noChangeAspect="1"/>
          </p:cNvPicPr>
          <p:nvPr/>
        </p:nvPicPr>
        <p:blipFill>
          <a:blip r:embed="rId10" cstate="print"/>
          <a:stretch>
            <a:fillRect/>
          </a:stretch>
        </p:blipFill>
        <p:spPr>
          <a:xfrm>
            <a:off x="3714744" y="4500569"/>
            <a:ext cx="1696635" cy="2262179"/>
          </a:xfrm>
          <a:prstGeom prst="rect">
            <a:avLst/>
          </a:prstGeom>
        </p:spPr>
      </p:pic>
      <p:pic>
        <p:nvPicPr>
          <p:cNvPr id="29" name="Picture 28" descr="WFJT2032.JPG"/>
          <p:cNvPicPr>
            <a:picLocks noChangeAspect="1"/>
          </p:cNvPicPr>
          <p:nvPr/>
        </p:nvPicPr>
        <p:blipFill>
          <a:blip r:embed="rId11" cstate="print"/>
          <a:stretch>
            <a:fillRect/>
          </a:stretch>
        </p:blipFill>
        <p:spPr>
          <a:xfrm>
            <a:off x="1928794" y="5000636"/>
            <a:ext cx="1714512" cy="1285884"/>
          </a:xfrm>
          <a:prstGeom prst="rect">
            <a:avLst/>
          </a:prstGeom>
        </p:spPr>
      </p:pic>
      <p:sp>
        <p:nvSpPr>
          <p:cNvPr id="30" name="Rectangle 29"/>
          <p:cNvSpPr/>
          <p:nvPr/>
        </p:nvSpPr>
        <p:spPr>
          <a:xfrm>
            <a:off x="1928794" y="5929330"/>
            <a:ext cx="1714512" cy="369332"/>
          </a:xfrm>
          <a:prstGeom prst="rect">
            <a:avLst/>
          </a:prstGeom>
        </p:spPr>
        <p:txBody>
          <a:bodyPr wrap="square">
            <a:spAutoFit/>
          </a:bodyPr>
          <a:lstStyle/>
          <a:p>
            <a:pPr algn="ctr"/>
            <a:r>
              <a:rPr lang="hr-HR" b="1" dirty="0" err="1" smtClean="0">
                <a:solidFill>
                  <a:srgbClr val="FFFF00"/>
                </a:solidFill>
              </a:rPr>
              <a:t>Fruit</a:t>
            </a:r>
            <a:r>
              <a:rPr lang="hr-HR" b="1" dirty="0" smtClean="0">
                <a:solidFill>
                  <a:srgbClr val="FFFF00"/>
                </a:solidFill>
              </a:rPr>
              <a:t> </a:t>
            </a:r>
            <a:r>
              <a:rPr lang="hr-HR" b="1" dirty="0" err="1" smtClean="0">
                <a:solidFill>
                  <a:srgbClr val="FFFF00"/>
                </a:solidFill>
              </a:rPr>
              <a:t>tasting</a:t>
            </a:r>
            <a:endParaRPr lang="hr-HR" b="1" dirty="0">
              <a:solidFill>
                <a:srgbClr val="FFFF00"/>
              </a:solidFill>
            </a:endParaRPr>
          </a:p>
        </p:txBody>
      </p:sp>
      <p:sp>
        <p:nvSpPr>
          <p:cNvPr id="31" name="Rectangle 30"/>
          <p:cNvSpPr/>
          <p:nvPr/>
        </p:nvSpPr>
        <p:spPr>
          <a:xfrm>
            <a:off x="3714744" y="6357958"/>
            <a:ext cx="1714512" cy="369332"/>
          </a:xfrm>
          <a:prstGeom prst="rect">
            <a:avLst/>
          </a:prstGeom>
        </p:spPr>
        <p:txBody>
          <a:bodyPr wrap="square">
            <a:spAutoFit/>
          </a:bodyPr>
          <a:lstStyle/>
          <a:p>
            <a:pPr algn="ctr"/>
            <a:r>
              <a:rPr lang="hr-HR" b="1" dirty="0" err="1" smtClean="0">
                <a:solidFill>
                  <a:srgbClr val="FFFF00"/>
                </a:solidFill>
              </a:rPr>
              <a:t>Fruit</a:t>
            </a:r>
            <a:r>
              <a:rPr lang="hr-HR" b="1" dirty="0" smtClean="0">
                <a:solidFill>
                  <a:srgbClr val="FFFF00"/>
                </a:solidFill>
              </a:rPr>
              <a:t> </a:t>
            </a:r>
            <a:r>
              <a:rPr lang="hr-HR" b="1" dirty="0" err="1" smtClean="0">
                <a:solidFill>
                  <a:srgbClr val="FFFF00"/>
                </a:solidFill>
              </a:rPr>
              <a:t>tasting</a:t>
            </a:r>
            <a:endParaRPr lang="hr-HR" b="1" dirty="0">
              <a:solidFill>
                <a:srgbClr val="FFFF00"/>
              </a:solidFill>
            </a:endParaRPr>
          </a:p>
        </p:txBody>
      </p:sp>
      <p:sp>
        <p:nvSpPr>
          <p:cNvPr id="32" name="Down Arrow 31"/>
          <p:cNvSpPr/>
          <p:nvPr/>
        </p:nvSpPr>
        <p:spPr>
          <a:xfrm>
            <a:off x="857224" y="4500570"/>
            <a:ext cx="142876" cy="428628"/>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3" name="Down Arrow 32"/>
          <p:cNvSpPr/>
          <p:nvPr/>
        </p:nvSpPr>
        <p:spPr>
          <a:xfrm>
            <a:off x="6286512" y="4357694"/>
            <a:ext cx="142876" cy="428628"/>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4" name="Down Arrow 33"/>
          <p:cNvSpPr/>
          <p:nvPr/>
        </p:nvSpPr>
        <p:spPr>
          <a:xfrm>
            <a:off x="8072462" y="4357694"/>
            <a:ext cx="142876" cy="428628"/>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7166"/>
            <a:ext cx="9144000" cy="923330"/>
          </a:xfrm>
          <a:prstGeom prst="rect">
            <a:avLst/>
          </a:prstGeom>
        </p:spPr>
        <p:txBody>
          <a:bodyPr wrap="square">
            <a:spAutoFit/>
          </a:bodyPr>
          <a:lstStyle/>
          <a:p>
            <a:pPr algn="just"/>
            <a:r>
              <a:rPr lang="en-GB" b="1" dirty="0" smtClean="0"/>
              <a:t>• </a:t>
            </a:r>
            <a:r>
              <a:rPr lang="en-US" b="1" dirty="0" smtClean="0"/>
              <a:t>Laboratory analyzes of seeds and stratification were carried out in the Laboratory of Forest Seed and Nursery Production, and seed sowing in the nursery "Forest Garden and Arboretum" of the Faculty of Forestry and Wood Technology, University of Zagreb.</a:t>
            </a:r>
            <a:endParaRPr lang="hr-HR" b="1" dirty="0"/>
          </a:p>
        </p:txBody>
      </p:sp>
      <p:sp>
        <p:nvSpPr>
          <p:cNvPr id="5" name="Rectangle 4"/>
          <p:cNvSpPr/>
          <p:nvPr/>
        </p:nvSpPr>
        <p:spPr>
          <a:xfrm>
            <a:off x="0" y="1357298"/>
            <a:ext cx="9144000" cy="1200329"/>
          </a:xfrm>
          <a:prstGeom prst="rect">
            <a:avLst/>
          </a:prstGeom>
        </p:spPr>
        <p:txBody>
          <a:bodyPr wrap="square">
            <a:spAutoFit/>
          </a:bodyPr>
          <a:lstStyle/>
          <a:p>
            <a:pPr algn="just"/>
            <a:r>
              <a:rPr lang="en-GB" b="1" dirty="0" smtClean="0"/>
              <a:t>• </a:t>
            </a:r>
            <a:r>
              <a:rPr lang="en-US" b="1" dirty="0" smtClean="0"/>
              <a:t>The seeds were removed from the fruits immediately after collection and stored at room temperature until the time of scanning (STD4800 SCANNER and </a:t>
            </a:r>
            <a:r>
              <a:rPr lang="en-US" b="1" dirty="0" err="1" smtClean="0"/>
              <a:t>WinSEEDLE</a:t>
            </a:r>
            <a:r>
              <a:rPr lang="en-US" b="1" dirty="0" smtClean="0"/>
              <a:t> package 2011), weighing (</a:t>
            </a:r>
            <a:r>
              <a:rPr lang="en-US" b="1" dirty="0" err="1" smtClean="0"/>
              <a:t>Radwag</a:t>
            </a:r>
            <a:r>
              <a:rPr lang="en-US" b="1" dirty="0" smtClean="0"/>
              <a:t>; ISO 17025, number 220-C41-17-1 and precision to four decimal </a:t>
            </a:r>
            <a:r>
              <a:rPr lang="en-US" b="1" dirty="0" smtClean="0"/>
              <a:t>places) </a:t>
            </a:r>
            <a:r>
              <a:rPr lang="en-US" b="1" dirty="0" smtClean="0"/>
              <a:t>and stratification ( Kirsch Super-720, Offenburg, Germany).</a:t>
            </a:r>
            <a:endParaRPr lang="hr-HR" b="1" dirty="0"/>
          </a:p>
        </p:txBody>
      </p:sp>
      <p:sp>
        <p:nvSpPr>
          <p:cNvPr id="6" name="Rectangle 5"/>
          <p:cNvSpPr/>
          <p:nvPr/>
        </p:nvSpPr>
        <p:spPr>
          <a:xfrm>
            <a:off x="0" y="2857496"/>
            <a:ext cx="9144000" cy="3416320"/>
          </a:xfrm>
          <a:prstGeom prst="rect">
            <a:avLst/>
          </a:prstGeom>
        </p:spPr>
        <p:txBody>
          <a:bodyPr wrap="square">
            <a:spAutoFit/>
          </a:bodyPr>
          <a:lstStyle/>
          <a:p>
            <a:pPr algn="just"/>
            <a:r>
              <a:rPr lang="en-GB" b="1" dirty="0" smtClean="0"/>
              <a:t>• </a:t>
            </a:r>
            <a:r>
              <a:rPr lang="en-US" b="1" dirty="0" smtClean="0"/>
              <a:t>Before stratification, the seeds were soaked in distilled water at room temperature for 24 hours. </a:t>
            </a:r>
            <a:endParaRPr lang="hr-HR" b="1" dirty="0" smtClean="0"/>
          </a:p>
          <a:p>
            <a:pPr algn="just"/>
            <a:endParaRPr lang="hr-HR" b="1" dirty="0" smtClean="0"/>
          </a:p>
          <a:p>
            <a:pPr algn="just"/>
            <a:r>
              <a:rPr lang="en-GB" b="1" dirty="0" smtClean="0"/>
              <a:t>• </a:t>
            </a:r>
            <a:r>
              <a:rPr lang="en-US" b="1" dirty="0" smtClean="0"/>
              <a:t>Stratification was done according to ISTA recommendations for overcoming seed dormancy in species of the genus </a:t>
            </a:r>
            <a:r>
              <a:rPr lang="en-US" b="1" i="1" dirty="0" err="1" smtClean="0"/>
              <a:t>Sorbus</a:t>
            </a:r>
            <a:r>
              <a:rPr lang="en-US" b="1" i="1" dirty="0" smtClean="0"/>
              <a:t> </a:t>
            </a:r>
            <a:r>
              <a:rPr lang="en-US" b="1" dirty="0" smtClean="0"/>
              <a:t>L. After stratification, all germinated seeds were counted.</a:t>
            </a:r>
            <a:endParaRPr lang="hr-HR" b="1" dirty="0" smtClean="0"/>
          </a:p>
          <a:p>
            <a:pPr algn="just"/>
            <a:r>
              <a:rPr lang="en-US" b="1" dirty="0" smtClean="0"/>
              <a:t> </a:t>
            </a:r>
            <a:endParaRPr lang="hr-HR" b="1" dirty="0" smtClean="0"/>
          </a:p>
          <a:p>
            <a:pPr algn="just"/>
            <a:r>
              <a:rPr lang="en-GB" b="1" dirty="0" smtClean="0"/>
              <a:t>• </a:t>
            </a:r>
            <a:r>
              <a:rPr lang="en-US" b="1" dirty="0" smtClean="0"/>
              <a:t>The stratification was carried out on 07.12.2021. year in a medium of fire-dried quartz sand, granulations from 0.1 to 0.4 mm. 37% of distilled water was added to the sand immediately before mixing with the seeds. The ratio of seeds to sand was 1 : 4. During the stratification, a little distilled water was occasionally added to the sand with the seeds in order to maintain favorable humidity and take care of aeration. Stratification lasted 112 days at a constant temperature of 3 °C. </a:t>
            </a:r>
            <a:endParaRPr lang="hr-HR" b="1"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F0067.JPG"/>
          <p:cNvPicPr>
            <a:picLocks noChangeAspect="1"/>
          </p:cNvPicPr>
          <p:nvPr/>
        </p:nvPicPr>
        <p:blipFill>
          <a:blip r:embed="rId2" cstate="print"/>
          <a:stretch>
            <a:fillRect/>
          </a:stretch>
        </p:blipFill>
        <p:spPr>
          <a:xfrm>
            <a:off x="142844" y="1428736"/>
            <a:ext cx="4191030" cy="3143272"/>
          </a:xfrm>
          <a:prstGeom prst="rect">
            <a:avLst/>
          </a:prstGeom>
        </p:spPr>
      </p:pic>
      <p:sp>
        <p:nvSpPr>
          <p:cNvPr id="8" name="Rectangle 7"/>
          <p:cNvSpPr/>
          <p:nvPr/>
        </p:nvSpPr>
        <p:spPr>
          <a:xfrm>
            <a:off x="142844" y="1428736"/>
            <a:ext cx="2525563" cy="369332"/>
          </a:xfrm>
          <a:prstGeom prst="rect">
            <a:avLst/>
          </a:prstGeom>
        </p:spPr>
        <p:txBody>
          <a:bodyPr wrap="none">
            <a:spAutoFit/>
          </a:bodyPr>
          <a:lstStyle/>
          <a:p>
            <a:r>
              <a:rPr lang="hr-HR" b="1" dirty="0" err="1" smtClean="0">
                <a:solidFill>
                  <a:srgbClr val="FF0000"/>
                </a:solidFill>
              </a:rPr>
              <a:t>Dry</a:t>
            </a:r>
            <a:r>
              <a:rPr lang="hr-HR" b="1" dirty="0" smtClean="0">
                <a:solidFill>
                  <a:srgbClr val="FF0000"/>
                </a:solidFill>
              </a:rPr>
              <a:t> </a:t>
            </a:r>
            <a:r>
              <a:rPr lang="hr-HR" b="1" dirty="0" err="1" smtClean="0">
                <a:solidFill>
                  <a:srgbClr val="FF0000"/>
                </a:solidFill>
              </a:rPr>
              <a:t>seeds</a:t>
            </a:r>
            <a:r>
              <a:rPr lang="hr-HR" b="1" dirty="0" smtClean="0">
                <a:solidFill>
                  <a:srgbClr val="FF0000"/>
                </a:solidFill>
              </a:rPr>
              <a:t> </a:t>
            </a:r>
            <a:r>
              <a:rPr lang="hr-HR" b="1" dirty="0" err="1" smtClean="0">
                <a:solidFill>
                  <a:srgbClr val="FF0000"/>
                </a:solidFill>
              </a:rPr>
              <a:t>of</a:t>
            </a:r>
            <a:r>
              <a:rPr lang="hr-HR" b="1" dirty="0" smtClean="0">
                <a:solidFill>
                  <a:srgbClr val="FF0000"/>
                </a:solidFill>
              </a:rPr>
              <a:t> service </a:t>
            </a:r>
            <a:r>
              <a:rPr lang="hr-HR" b="1" dirty="0" err="1" smtClean="0">
                <a:solidFill>
                  <a:srgbClr val="FF0000"/>
                </a:solidFill>
              </a:rPr>
              <a:t>tree</a:t>
            </a:r>
            <a:endParaRPr lang="hr-HR" b="1" dirty="0">
              <a:solidFill>
                <a:srgbClr val="FF0000"/>
              </a:solidFill>
            </a:endParaRPr>
          </a:p>
        </p:txBody>
      </p:sp>
      <p:pic>
        <p:nvPicPr>
          <p:cNvPr id="9" name="Picture 8" descr="IMG_3590.JPG"/>
          <p:cNvPicPr>
            <a:picLocks noChangeAspect="1"/>
          </p:cNvPicPr>
          <p:nvPr/>
        </p:nvPicPr>
        <p:blipFill>
          <a:blip r:embed="rId3" cstate="print"/>
          <a:stretch>
            <a:fillRect/>
          </a:stretch>
        </p:blipFill>
        <p:spPr>
          <a:xfrm>
            <a:off x="4929159" y="1428736"/>
            <a:ext cx="4214841" cy="3161131"/>
          </a:xfrm>
          <a:prstGeom prst="rect">
            <a:avLst/>
          </a:prstGeom>
        </p:spPr>
      </p:pic>
      <p:pic>
        <p:nvPicPr>
          <p:cNvPr id="10" name="Picture 9" descr="IMG_3553.JPG"/>
          <p:cNvPicPr>
            <a:picLocks noChangeAspect="1"/>
          </p:cNvPicPr>
          <p:nvPr/>
        </p:nvPicPr>
        <p:blipFill>
          <a:blip r:embed="rId4" cstate="print"/>
          <a:stretch>
            <a:fillRect/>
          </a:stretch>
        </p:blipFill>
        <p:spPr>
          <a:xfrm>
            <a:off x="3643306" y="2500306"/>
            <a:ext cx="2095515" cy="1571636"/>
          </a:xfrm>
          <a:prstGeom prst="rect">
            <a:avLst/>
          </a:prstGeom>
        </p:spPr>
      </p:pic>
      <p:sp>
        <p:nvSpPr>
          <p:cNvPr id="11" name="Rectangle 10"/>
          <p:cNvSpPr/>
          <p:nvPr/>
        </p:nvSpPr>
        <p:spPr>
          <a:xfrm>
            <a:off x="3143240" y="2071678"/>
            <a:ext cx="2954527" cy="369332"/>
          </a:xfrm>
          <a:prstGeom prst="rect">
            <a:avLst/>
          </a:prstGeom>
        </p:spPr>
        <p:txBody>
          <a:bodyPr wrap="none">
            <a:spAutoFit/>
          </a:bodyPr>
          <a:lstStyle/>
          <a:p>
            <a:r>
              <a:rPr lang="hr-HR" b="1" dirty="0" smtClean="0">
                <a:solidFill>
                  <a:srgbClr val="FF0000"/>
                </a:solidFill>
              </a:rPr>
              <a:t>112 </a:t>
            </a:r>
            <a:r>
              <a:rPr lang="hr-HR" b="1" dirty="0" err="1" smtClean="0">
                <a:solidFill>
                  <a:srgbClr val="FF0000"/>
                </a:solidFill>
              </a:rPr>
              <a:t>days</a:t>
            </a:r>
            <a:r>
              <a:rPr lang="hr-HR" b="1" dirty="0" smtClean="0">
                <a:solidFill>
                  <a:srgbClr val="FF0000"/>
                </a:solidFill>
              </a:rPr>
              <a:t> </a:t>
            </a:r>
            <a:r>
              <a:rPr lang="hr-HR" b="1" dirty="0" err="1" smtClean="0">
                <a:solidFill>
                  <a:srgbClr val="FF0000"/>
                </a:solidFill>
              </a:rPr>
              <a:t>stratification</a:t>
            </a:r>
            <a:r>
              <a:rPr lang="hr-HR" b="1" dirty="0" smtClean="0">
                <a:solidFill>
                  <a:srgbClr val="FF0000"/>
                </a:solidFill>
              </a:rPr>
              <a:t> at 3 °C</a:t>
            </a:r>
            <a:endParaRPr lang="hr-HR" dirty="0">
              <a:solidFill>
                <a:srgbClr val="FF0000"/>
              </a:solidFill>
            </a:endParaRPr>
          </a:p>
        </p:txBody>
      </p:sp>
      <p:sp>
        <p:nvSpPr>
          <p:cNvPr id="12" name="Rectangle 11"/>
          <p:cNvSpPr/>
          <p:nvPr/>
        </p:nvSpPr>
        <p:spPr>
          <a:xfrm>
            <a:off x="4929190" y="4572008"/>
            <a:ext cx="4214810" cy="646331"/>
          </a:xfrm>
          <a:prstGeom prst="rect">
            <a:avLst/>
          </a:prstGeom>
        </p:spPr>
        <p:txBody>
          <a:bodyPr wrap="square">
            <a:spAutoFit/>
          </a:bodyPr>
          <a:lstStyle/>
          <a:p>
            <a:pPr algn="ctr"/>
            <a:r>
              <a:rPr lang="hr-HR" b="1" dirty="0" smtClean="0">
                <a:solidFill>
                  <a:srgbClr val="FF0000"/>
                </a:solidFill>
              </a:rPr>
              <a:t>G</a:t>
            </a:r>
            <a:r>
              <a:rPr lang="en-US" b="1" dirty="0" err="1" smtClean="0">
                <a:solidFill>
                  <a:srgbClr val="FF0000"/>
                </a:solidFill>
              </a:rPr>
              <a:t>erminated</a:t>
            </a:r>
            <a:r>
              <a:rPr lang="en-US" b="1" dirty="0" smtClean="0">
                <a:solidFill>
                  <a:srgbClr val="FF0000"/>
                </a:solidFill>
              </a:rPr>
              <a:t> </a:t>
            </a:r>
            <a:r>
              <a:rPr lang="hr-HR" b="1" dirty="0" smtClean="0">
                <a:solidFill>
                  <a:srgbClr val="FF0000"/>
                </a:solidFill>
              </a:rPr>
              <a:t>service </a:t>
            </a:r>
            <a:r>
              <a:rPr lang="hr-HR" b="1" dirty="0" err="1" smtClean="0">
                <a:solidFill>
                  <a:srgbClr val="FF0000"/>
                </a:solidFill>
              </a:rPr>
              <a:t>tree</a:t>
            </a:r>
            <a:r>
              <a:rPr lang="hr-HR" b="1" dirty="0" smtClean="0">
                <a:solidFill>
                  <a:srgbClr val="FF0000"/>
                </a:solidFill>
              </a:rPr>
              <a:t> </a:t>
            </a:r>
            <a:r>
              <a:rPr lang="en-US" b="1" dirty="0" smtClean="0">
                <a:solidFill>
                  <a:srgbClr val="FF0000"/>
                </a:solidFill>
              </a:rPr>
              <a:t>seeds in the </a:t>
            </a:r>
            <a:r>
              <a:rPr lang="hr-HR" b="1" dirty="0" err="1" smtClean="0">
                <a:solidFill>
                  <a:srgbClr val="FF0000"/>
                </a:solidFill>
              </a:rPr>
              <a:t>end</a:t>
            </a:r>
            <a:r>
              <a:rPr lang="hr-HR" b="1" dirty="0" smtClean="0">
                <a:solidFill>
                  <a:srgbClr val="FF0000"/>
                </a:solidFill>
              </a:rPr>
              <a:t> </a:t>
            </a:r>
            <a:r>
              <a:rPr lang="hr-HR" b="1" dirty="0" err="1" smtClean="0">
                <a:solidFill>
                  <a:srgbClr val="FF0000"/>
                </a:solidFill>
              </a:rPr>
              <a:t>of</a:t>
            </a:r>
            <a:r>
              <a:rPr lang="hr-HR" b="1" dirty="0" smtClean="0">
                <a:solidFill>
                  <a:srgbClr val="FF0000"/>
                </a:solidFill>
              </a:rPr>
              <a:t> </a:t>
            </a:r>
            <a:r>
              <a:rPr lang="en-US" b="1" dirty="0" err="1" smtClean="0">
                <a:solidFill>
                  <a:srgbClr val="FF0000"/>
                </a:solidFill>
              </a:rPr>
              <a:t>strati</a:t>
            </a:r>
            <a:r>
              <a:rPr lang="hr-HR" b="1" dirty="0" err="1" smtClean="0">
                <a:solidFill>
                  <a:srgbClr val="FF0000"/>
                </a:solidFill>
              </a:rPr>
              <a:t>cation</a:t>
            </a:r>
            <a:endParaRPr lang="hr-HR" b="1" dirty="0">
              <a:solidFill>
                <a:srgbClr val="FF0000"/>
              </a:solidFill>
            </a:endParaRPr>
          </a:p>
        </p:txBody>
      </p:sp>
      <p:sp>
        <p:nvSpPr>
          <p:cNvPr id="13" name="Rectangle 12"/>
          <p:cNvSpPr/>
          <p:nvPr/>
        </p:nvSpPr>
        <p:spPr>
          <a:xfrm>
            <a:off x="0" y="5500702"/>
            <a:ext cx="9144000" cy="369332"/>
          </a:xfrm>
          <a:prstGeom prst="rect">
            <a:avLst/>
          </a:prstGeom>
        </p:spPr>
        <p:txBody>
          <a:bodyPr wrap="square">
            <a:spAutoFit/>
          </a:bodyPr>
          <a:lstStyle/>
          <a:p>
            <a:pPr algn="just"/>
            <a:r>
              <a:rPr lang="en-GB" b="1" dirty="0" smtClean="0"/>
              <a:t>• </a:t>
            </a:r>
            <a:r>
              <a:rPr lang="en-US" b="1" dirty="0" smtClean="0"/>
              <a:t>After stratification, all germinated seeds were counted.</a:t>
            </a:r>
            <a:endParaRPr lang="hr-HR"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57166"/>
            <a:ext cx="9144000" cy="646331"/>
          </a:xfrm>
          <a:prstGeom prst="rect">
            <a:avLst/>
          </a:prstGeom>
        </p:spPr>
        <p:txBody>
          <a:bodyPr wrap="square">
            <a:spAutoFit/>
          </a:bodyPr>
          <a:lstStyle/>
          <a:p>
            <a:pPr algn="just"/>
            <a:r>
              <a:rPr lang="en-GB" b="1" dirty="0" smtClean="0"/>
              <a:t>• </a:t>
            </a:r>
            <a:r>
              <a:rPr lang="en-US" b="1" dirty="0" smtClean="0"/>
              <a:t>A total of 1287 seeds from five trees were sown in </a:t>
            </a:r>
            <a:r>
              <a:rPr lang="en-US" b="1" dirty="0" err="1" smtClean="0"/>
              <a:t>Dunemann</a:t>
            </a:r>
            <a:r>
              <a:rPr lang="en-US" b="1" dirty="0" smtClean="0"/>
              <a:t> nursery beds on March 29, 2022. </a:t>
            </a:r>
            <a:endParaRPr lang="hr-HR" b="1" dirty="0"/>
          </a:p>
        </p:txBody>
      </p:sp>
      <p:pic>
        <p:nvPicPr>
          <p:cNvPr id="6" name="Picture 5" descr="IMG_6889.JPG"/>
          <p:cNvPicPr>
            <a:picLocks noChangeAspect="1"/>
          </p:cNvPicPr>
          <p:nvPr/>
        </p:nvPicPr>
        <p:blipFill>
          <a:blip r:embed="rId2" cstate="print"/>
          <a:stretch>
            <a:fillRect/>
          </a:stretch>
        </p:blipFill>
        <p:spPr>
          <a:xfrm>
            <a:off x="3500430" y="1571612"/>
            <a:ext cx="5524506" cy="4143380"/>
          </a:xfrm>
          <a:prstGeom prst="rect">
            <a:avLst/>
          </a:prstGeom>
        </p:spPr>
      </p:pic>
      <p:pic>
        <p:nvPicPr>
          <p:cNvPr id="9" name="Picture 8" descr="41.jpg"/>
          <p:cNvPicPr>
            <a:picLocks noChangeAspect="1"/>
          </p:cNvPicPr>
          <p:nvPr/>
        </p:nvPicPr>
        <p:blipFill>
          <a:blip r:embed="rId3" cstate="print"/>
          <a:stretch>
            <a:fillRect/>
          </a:stretch>
        </p:blipFill>
        <p:spPr>
          <a:xfrm>
            <a:off x="214282" y="2500306"/>
            <a:ext cx="3714776" cy="214115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3" name="Object 1"/>
          <p:cNvGraphicFramePr>
            <a:graphicFrameLocks noChangeAspect="1"/>
          </p:cNvGraphicFramePr>
          <p:nvPr/>
        </p:nvGraphicFramePr>
        <p:xfrm>
          <a:off x="1428728" y="285728"/>
          <a:ext cx="6038850" cy="1304925"/>
        </p:xfrm>
        <a:graphic>
          <a:graphicData uri="http://schemas.openxmlformats.org/presentationml/2006/ole">
            <p:oleObj spid="_x0000_s8193" name="Spreadsheet" r:id="rId3" imgW="5981760" imgH="1305000" progId="STATISTICA.Spreadsheet">
              <p:embed/>
            </p:oleObj>
          </a:graphicData>
        </a:graphic>
      </p:graphicFrame>
      <p:graphicFrame>
        <p:nvGraphicFramePr>
          <p:cNvPr id="8194" name="Object 2"/>
          <p:cNvGraphicFramePr>
            <a:graphicFrameLocks noChangeAspect="1"/>
          </p:cNvGraphicFramePr>
          <p:nvPr/>
        </p:nvGraphicFramePr>
        <p:xfrm>
          <a:off x="1428728" y="1643050"/>
          <a:ext cx="6072230" cy="1619250"/>
        </p:xfrm>
        <a:graphic>
          <a:graphicData uri="http://schemas.openxmlformats.org/presentationml/2006/ole">
            <p:oleObj spid="_x0000_s8194" name="Spreadsheet" r:id="rId4" imgW="5362560" imgH="1628640" progId="STATISTICA.Spreadsheet">
              <p:embed/>
            </p:oleObj>
          </a:graphicData>
        </a:graphic>
      </p:graphicFrame>
      <p:graphicFrame>
        <p:nvGraphicFramePr>
          <p:cNvPr id="8195" name="Object 3"/>
          <p:cNvGraphicFramePr>
            <a:graphicFrameLocks noChangeAspect="1"/>
          </p:cNvGraphicFramePr>
          <p:nvPr/>
        </p:nvGraphicFramePr>
        <p:xfrm>
          <a:off x="214282" y="3357562"/>
          <a:ext cx="4457700" cy="3343275"/>
        </p:xfrm>
        <a:graphic>
          <a:graphicData uri="http://schemas.openxmlformats.org/presentationml/2006/ole">
            <p:oleObj spid="_x0000_s8195" name="Graph" r:id="rId5" imgW="5943600" imgH="4457880" progId="STATISTICA.Graph">
              <p:embed/>
            </p:oleObj>
          </a:graphicData>
        </a:graphic>
      </p:graphicFrame>
      <p:sp>
        <p:nvSpPr>
          <p:cNvPr id="5" name="Rectangle 4"/>
          <p:cNvSpPr/>
          <p:nvPr/>
        </p:nvSpPr>
        <p:spPr>
          <a:xfrm>
            <a:off x="3857620" y="1071546"/>
            <a:ext cx="928694"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p:cNvSpPr/>
          <p:nvPr/>
        </p:nvSpPr>
        <p:spPr>
          <a:xfrm>
            <a:off x="2786050" y="2143116"/>
            <a:ext cx="328614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p:cNvSpPr/>
          <p:nvPr/>
        </p:nvSpPr>
        <p:spPr>
          <a:xfrm>
            <a:off x="4714876" y="5786454"/>
            <a:ext cx="4429124" cy="923330"/>
          </a:xfrm>
          <a:prstGeom prst="rect">
            <a:avLst/>
          </a:prstGeom>
        </p:spPr>
        <p:txBody>
          <a:bodyPr wrap="square">
            <a:spAutoFit/>
          </a:bodyPr>
          <a:lstStyle/>
          <a:p>
            <a:pPr algn="just"/>
            <a:r>
              <a:rPr lang="en-GB" b="1" u="sng" dirty="0" smtClean="0">
                <a:solidFill>
                  <a:srgbClr val="FF0000"/>
                </a:solidFill>
              </a:rPr>
              <a:t>• </a:t>
            </a:r>
            <a:r>
              <a:rPr lang="en-US" b="1" u="sng" dirty="0" smtClean="0">
                <a:solidFill>
                  <a:srgbClr val="FF0000"/>
                </a:solidFill>
              </a:rPr>
              <a:t>Seed weight was statistically different between trees, ranging from 0.02552 g (</a:t>
            </a:r>
            <a:r>
              <a:rPr lang="en-US" b="1" u="sng" dirty="0" err="1" smtClean="0">
                <a:solidFill>
                  <a:srgbClr val="FF0000"/>
                </a:solidFill>
              </a:rPr>
              <a:t>Cekovići</a:t>
            </a:r>
            <a:r>
              <a:rPr lang="en-US" b="1" u="sng" dirty="0" smtClean="0">
                <a:solidFill>
                  <a:srgbClr val="FF0000"/>
                </a:solidFill>
              </a:rPr>
              <a:t>) to 0.04385 g (</a:t>
            </a:r>
            <a:r>
              <a:rPr lang="en-US" b="1" u="sng" dirty="0" err="1" smtClean="0">
                <a:solidFill>
                  <a:srgbClr val="FF0000"/>
                </a:solidFill>
              </a:rPr>
              <a:t>Velika</a:t>
            </a:r>
            <a:r>
              <a:rPr lang="en-US" b="1" u="sng" dirty="0" smtClean="0">
                <a:solidFill>
                  <a:srgbClr val="FF0000"/>
                </a:solidFill>
              </a:rPr>
              <a:t>). </a:t>
            </a:r>
            <a:endParaRPr lang="hr-HR" b="1" u="sng" dirty="0" smtClean="0">
              <a:solidFill>
                <a:srgbClr val="FF0000"/>
              </a:solidFill>
            </a:endParaRPr>
          </a:p>
        </p:txBody>
      </p:sp>
      <p:sp>
        <p:nvSpPr>
          <p:cNvPr id="8" name="Rectangle 1"/>
          <p:cNvSpPr>
            <a:spLocks noChangeArrowheads="1"/>
          </p:cNvSpPr>
          <p:nvPr/>
        </p:nvSpPr>
        <p:spPr bwMode="auto">
          <a:xfrm>
            <a:off x="0" y="285728"/>
            <a:ext cx="14287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2000" b="1" dirty="0" smtClean="0">
                <a:solidFill>
                  <a:srgbClr val="00B050"/>
                </a:solidFill>
                <a:ea typeface="Times New Roman" pitchFamily="18" charset="0"/>
                <a:cs typeface="Times New Roman" pitchFamily="18" charset="0"/>
              </a:rPr>
              <a:t>RESULTS</a:t>
            </a:r>
            <a:endParaRPr kumimoji="0" lang="en-GB" sz="2000" b="1" i="0" u="none" strike="noStrike" cap="none" normalizeH="0" baseline="0" dirty="0" smtClean="0">
              <a:ln>
                <a:noFill/>
              </a:ln>
              <a:solidFill>
                <a:srgbClr val="00B050"/>
              </a:solidFill>
              <a:effectLst/>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8604"/>
            <a:ext cx="9144000" cy="1754326"/>
          </a:xfrm>
          <a:prstGeom prst="rect">
            <a:avLst/>
          </a:prstGeom>
        </p:spPr>
        <p:txBody>
          <a:bodyPr wrap="square">
            <a:spAutoFit/>
          </a:bodyPr>
          <a:lstStyle/>
          <a:p>
            <a:pPr algn="just"/>
            <a:r>
              <a:rPr lang="en-GB" b="1" u="sng" dirty="0" smtClean="0">
                <a:solidFill>
                  <a:srgbClr val="FF0000"/>
                </a:solidFill>
              </a:rPr>
              <a:t>• </a:t>
            </a:r>
            <a:r>
              <a:rPr lang="en-US" b="1" u="sng" dirty="0" smtClean="0">
                <a:solidFill>
                  <a:srgbClr val="FF0000"/>
                </a:solidFill>
              </a:rPr>
              <a:t>Statistically significant differences were found in the following variables in the 15 morphological characteristics of seeds collected from five </a:t>
            </a:r>
            <a:r>
              <a:rPr lang="hr-HR" b="1" u="sng" dirty="0" smtClean="0">
                <a:solidFill>
                  <a:srgbClr val="FF0000"/>
                </a:solidFill>
              </a:rPr>
              <a:t>service</a:t>
            </a:r>
            <a:r>
              <a:rPr lang="en-US" b="1" u="sng" dirty="0" smtClean="0">
                <a:solidFill>
                  <a:srgbClr val="FF0000"/>
                </a:solidFill>
              </a:rPr>
              <a:t> trees: projected area (mm</a:t>
            </a:r>
            <a:r>
              <a:rPr lang="en-US" b="1" u="sng" baseline="30000" dirty="0" smtClean="0">
                <a:solidFill>
                  <a:srgbClr val="FF0000"/>
                </a:solidFill>
              </a:rPr>
              <a:t>2</a:t>
            </a:r>
            <a:r>
              <a:rPr lang="en-US" b="1" u="sng" dirty="0" smtClean="0">
                <a:solidFill>
                  <a:srgbClr val="FF0000"/>
                </a:solidFill>
              </a:rPr>
              <a:t>), straight length (mm), curved length (mm), straight width (mm), curved width (mm), curvature and width/length ratio</a:t>
            </a:r>
            <a:r>
              <a:rPr lang="hr-HR" b="1" u="sng" dirty="0" smtClean="0">
                <a:solidFill>
                  <a:srgbClr val="FF0000"/>
                </a:solidFill>
              </a:rPr>
              <a:t>.</a:t>
            </a:r>
            <a:r>
              <a:rPr lang="en-US" dirty="0" smtClean="0"/>
              <a:t> </a:t>
            </a:r>
            <a:endParaRPr lang="hr-HR" dirty="0" smtClean="0"/>
          </a:p>
          <a:p>
            <a:pPr algn="just"/>
            <a:r>
              <a:rPr lang="en-GB" b="1" u="sng" dirty="0" smtClean="0">
                <a:solidFill>
                  <a:srgbClr val="FF0000"/>
                </a:solidFill>
              </a:rPr>
              <a:t>• </a:t>
            </a:r>
            <a:r>
              <a:rPr lang="en-US" b="1" u="sng" dirty="0" smtClean="0">
                <a:solidFill>
                  <a:srgbClr val="FF0000"/>
                </a:solidFill>
              </a:rPr>
              <a:t>The </a:t>
            </a:r>
            <a:r>
              <a:rPr lang="hr-HR" b="1" u="sng" dirty="0" smtClean="0">
                <a:solidFill>
                  <a:srgbClr val="FF0000"/>
                </a:solidFill>
              </a:rPr>
              <a:t>service </a:t>
            </a:r>
            <a:r>
              <a:rPr lang="en-US" b="1" u="sng" dirty="0" smtClean="0">
                <a:solidFill>
                  <a:srgbClr val="FF0000"/>
                </a:solidFill>
              </a:rPr>
              <a:t>tree from </a:t>
            </a:r>
            <a:r>
              <a:rPr lang="en-US" b="1" u="sng" dirty="0" err="1" smtClean="0">
                <a:solidFill>
                  <a:srgbClr val="FF0000"/>
                </a:solidFill>
              </a:rPr>
              <a:t>Velika</a:t>
            </a:r>
            <a:r>
              <a:rPr lang="en-US" b="1" u="sng" dirty="0" smtClean="0">
                <a:solidFill>
                  <a:srgbClr val="FF0000"/>
                </a:solidFill>
              </a:rPr>
              <a:t> stands out in particular in the highest values of the following seed properties: projected area (mm</a:t>
            </a:r>
            <a:r>
              <a:rPr lang="en-US" b="1" u="sng" baseline="30000" dirty="0" smtClean="0">
                <a:solidFill>
                  <a:srgbClr val="FF0000"/>
                </a:solidFill>
              </a:rPr>
              <a:t>2</a:t>
            </a:r>
            <a:r>
              <a:rPr lang="en-US" b="1" u="sng" dirty="0" smtClean="0">
                <a:solidFill>
                  <a:srgbClr val="FF0000"/>
                </a:solidFill>
              </a:rPr>
              <a:t>), straight length (mm) and curved length (mm).</a:t>
            </a:r>
            <a:endParaRPr lang="hr-HR" b="1" u="sng" dirty="0" smtClean="0">
              <a:solidFill>
                <a:srgbClr val="FF0000"/>
              </a:solidFill>
            </a:endParaRPr>
          </a:p>
        </p:txBody>
      </p:sp>
      <p:pic>
        <p:nvPicPr>
          <p:cNvPr id="7171" name="Picture 3" descr="D:\Moji dokumenti\znanstveno istraživački rad\oskoruša_6 genotipova_2020a\2021\oskorusa_genotipovi25112021\velika_101_200.TIF"/>
          <p:cNvPicPr>
            <a:picLocks noChangeAspect="1" noChangeArrowheads="1"/>
          </p:cNvPicPr>
          <p:nvPr/>
        </p:nvPicPr>
        <p:blipFill>
          <a:blip r:embed="rId2"/>
          <a:srcRect/>
          <a:stretch>
            <a:fillRect/>
          </a:stretch>
        </p:blipFill>
        <p:spPr bwMode="auto">
          <a:xfrm>
            <a:off x="4572000" y="2323148"/>
            <a:ext cx="2857520" cy="4534852"/>
          </a:xfrm>
          <a:prstGeom prst="rect">
            <a:avLst/>
          </a:prstGeom>
          <a:noFill/>
        </p:spPr>
      </p:pic>
      <p:pic>
        <p:nvPicPr>
          <p:cNvPr id="7172" name="Picture 4" descr="D:\Moji dokumenti\znanstveno istraživački rad\oskoruša_6 genotipova_2020a\2021\oskorusa_genotipovi25112021\kravarsko_vinograd_1_100.TIF"/>
          <p:cNvPicPr>
            <a:picLocks noChangeAspect="1" noChangeArrowheads="1"/>
          </p:cNvPicPr>
          <p:nvPr/>
        </p:nvPicPr>
        <p:blipFill>
          <a:blip r:embed="rId3"/>
          <a:srcRect/>
          <a:stretch>
            <a:fillRect/>
          </a:stretch>
        </p:blipFill>
        <p:spPr bwMode="auto">
          <a:xfrm>
            <a:off x="1285852" y="2351030"/>
            <a:ext cx="2839951" cy="4506970"/>
          </a:xfrm>
          <a:prstGeom prst="rect">
            <a:avLst/>
          </a:prstGeom>
          <a:noFill/>
        </p:spPr>
      </p:pic>
      <p:sp>
        <p:nvSpPr>
          <p:cNvPr id="11" name="TextBox 10"/>
          <p:cNvSpPr txBox="1"/>
          <p:nvPr/>
        </p:nvSpPr>
        <p:spPr>
          <a:xfrm>
            <a:off x="2071670" y="2643182"/>
            <a:ext cx="1113253" cy="369332"/>
          </a:xfrm>
          <a:prstGeom prst="rect">
            <a:avLst/>
          </a:prstGeom>
          <a:noFill/>
        </p:spPr>
        <p:txBody>
          <a:bodyPr wrap="none" rtlCol="0">
            <a:spAutoFit/>
          </a:bodyPr>
          <a:lstStyle/>
          <a:p>
            <a:r>
              <a:rPr lang="hr-HR" b="1" dirty="0" smtClean="0">
                <a:solidFill>
                  <a:srgbClr val="00B050"/>
                </a:solidFill>
              </a:rPr>
              <a:t>Kravarsko</a:t>
            </a:r>
            <a:endParaRPr lang="hr-HR" b="1" dirty="0">
              <a:solidFill>
                <a:srgbClr val="00B050"/>
              </a:solidFill>
            </a:endParaRPr>
          </a:p>
        </p:txBody>
      </p:sp>
      <p:sp>
        <p:nvSpPr>
          <p:cNvPr id="12" name="TextBox 11"/>
          <p:cNvSpPr txBox="1"/>
          <p:nvPr/>
        </p:nvSpPr>
        <p:spPr>
          <a:xfrm>
            <a:off x="5500694" y="2643182"/>
            <a:ext cx="758285" cy="369332"/>
          </a:xfrm>
          <a:prstGeom prst="rect">
            <a:avLst/>
          </a:prstGeom>
          <a:noFill/>
        </p:spPr>
        <p:txBody>
          <a:bodyPr wrap="none" rtlCol="0">
            <a:spAutoFit/>
          </a:bodyPr>
          <a:lstStyle/>
          <a:p>
            <a:r>
              <a:rPr lang="hr-HR" b="1" dirty="0" smtClean="0">
                <a:solidFill>
                  <a:srgbClr val="00B050"/>
                </a:solidFill>
              </a:rPr>
              <a:t>Velika</a:t>
            </a:r>
            <a:endParaRPr lang="hr-HR" b="1"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0" y="214290"/>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B050"/>
                </a:solidFill>
                <a:effectLst/>
                <a:ea typeface="Times New Roman" pitchFamily="18" charset="0"/>
                <a:cs typeface="Times New Roman" pitchFamily="18" charset="0"/>
              </a:rPr>
              <a:t>INTRODUCTION</a:t>
            </a:r>
            <a:endParaRPr kumimoji="0" lang="en-GB" sz="2000" b="0" i="0" u="none" strike="noStrike" cap="none" normalizeH="0" baseline="0" dirty="0" smtClean="0">
              <a:ln>
                <a:noFill/>
              </a:ln>
              <a:solidFill>
                <a:srgbClr val="00B050"/>
              </a:solidFill>
              <a:effectLst/>
              <a:cs typeface="Arial" pitchFamily="34" charset="0"/>
            </a:endParaRPr>
          </a:p>
        </p:txBody>
      </p:sp>
      <p:sp>
        <p:nvSpPr>
          <p:cNvPr id="4" name="Rectangle 3"/>
          <p:cNvSpPr/>
          <p:nvPr/>
        </p:nvSpPr>
        <p:spPr>
          <a:xfrm>
            <a:off x="0" y="1166843"/>
            <a:ext cx="9144000" cy="2862322"/>
          </a:xfrm>
          <a:prstGeom prst="rect">
            <a:avLst/>
          </a:prstGeom>
        </p:spPr>
        <p:txBody>
          <a:bodyPr wrap="square">
            <a:spAutoFit/>
          </a:bodyPr>
          <a:lstStyle/>
          <a:p>
            <a:pPr algn="just"/>
            <a:r>
              <a:rPr lang="en-GB" b="1" dirty="0" smtClean="0"/>
              <a:t>• </a:t>
            </a:r>
            <a:r>
              <a:rPr lang="hr-HR" b="1" dirty="0" smtClean="0"/>
              <a:t>One </a:t>
            </a:r>
            <a:r>
              <a:rPr lang="hr-HR" b="1" dirty="0" err="1" smtClean="0"/>
              <a:t>of</a:t>
            </a:r>
            <a:r>
              <a:rPr lang="hr-HR" b="1" dirty="0" smtClean="0"/>
              <a:t> </a:t>
            </a:r>
            <a:r>
              <a:rPr lang="hr-HR" b="1" dirty="0" err="1" smtClean="0"/>
              <a:t>the</a:t>
            </a:r>
            <a:r>
              <a:rPr lang="hr-HR" b="1" dirty="0" smtClean="0"/>
              <a:t> </a:t>
            </a:r>
            <a:r>
              <a:rPr lang="hr-HR" b="1" dirty="0" err="1" smtClean="0"/>
              <a:t>oldest</a:t>
            </a:r>
            <a:r>
              <a:rPr lang="hr-HR" b="1" dirty="0" smtClean="0"/>
              <a:t> </a:t>
            </a:r>
            <a:r>
              <a:rPr lang="hr-HR" b="1" dirty="0" err="1" smtClean="0"/>
              <a:t>documents</a:t>
            </a:r>
            <a:r>
              <a:rPr lang="hr-HR" b="1" dirty="0" smtClean="0"/>
              <a:t> </a:t>
            </a:r>
            <a:r>
              <a:rPr lang="hr-HR" b="1" dirty="0" err="1" smtClean="0"/>
              <a:t>in</a:t>
            </a:r>
            <a:r>
              <a:rPr lang="hr-HR" b="1" dirty="0" smtClean="0"/>
              <a:t> </a:t>
            </a:r>
            <a:r>
              <a:rPr lang="hr-HR" b="1" dirty="0" err="1" smtClean="0"/>
              <a:t>which</a:t>
            </a:r>
            <a:r>
              <a:rPr lang="hr-HR" b="1" dirty="0" smtClean="0"/>
              <a:t> </a:t>
            </a:r>
            <a:r>
              <a:rPr lang="hr-HR" b="1" dirty="0" err="1" smtClean="0"/>
              <a:t>the</a:t>
            </a:r>
            <a:r>
              <a:rPr lang="hr-HR" b="1" dirty="0" smtClean="0"/>
              <a:t> </a:t>
            </a:r>
            <a:r>
              <a:rPr lang="hr-HR" b="1" dirty="0" err="1" smtClean="0"/>
              <a:t>name</a:t>
            </a:r>
            <a:r>
              <a:rPr lang="hr-HR" b="1" dirty="0" smtClean="0"/>
              <a:t> </a:t>
            </a:r>
            <a:r>
              <a:rPr lang="hr-HR" b="1" dirty="0" err="1" smtClean="0"/>
              <a:t>of</a:t>
            </a:r>
            <a:r>
              <a:rPr lang="hr-HR" b="1" dirty="0" smtClean="0"/>
              <a:t> service </a:t>
            </a:r>
            <a:r>
              <a:rPr lang="hr-HR" b="1" dirty="0" err="1" smtClean="0"/>
              <a:t>tree</a:t>
            </a:r>
            <a:r>
              <a:rPr lang="hr-HR" b="1" dirty="0" smtClean="0"/>
              <a:t> is </a:t>
            </a:r>
            <a:r>
              <a:rPr lang="hr-HR" b="1" dirty="0" err="1" smtClean="0"/>
              <a:t>mentioned</a:t>
            </a:r>
            <a:r>
              <a:rPr lang="hr-HR" b="1" dirty="0" smtClean="0"/>
              <a:t> </a:t>
            </a:r>
            <a:r>
              <a:rPr lang="hr-HR" b="1" dirty="0" err="1" smtClean="0"/>
              <a:t>is</a:t>
            </a:r>
            <a:r>
              <a:rPr lang="hr-HR" b="1" dirty="0" smtClean="0"/>
              <a:t> </a:t>
            </a:r>
            <a:r>
              <a:rPr lang="hr-HR" b="1" dirty="0" err="1" smtClean="0"/>
              <a:t>the</a:t>
            </a:r>
            <a:r>
              <a:rPr lang="hr-HR" b="1" dirty="0" smtClean="0"/>
              <a:t> </a:t>
            </a:r>
            <a:r>
              <a:rPr lang="hr-HR" b="1" dirty="0" err="1" smtClean="0"/>
              <a:t>Charter</a:t>
            </a:r>
            <a:r>
              <a:rPr lang="hr-HR" b="1" dirty="0" smtClean="0"/>
              <a:t> </a:t>
            </a:r>
            <a:r>
              <a:rPr lang="hr-HR" b="1" dirty="0" err="1" smtClean="0"/>
              <a:t>of</a:t>
            </a:r>
            <a:r>
              <a:rPr lang="hr-HR" b="1" dirty="0" smtClean="0"/>
              <a:t> Duke </a:t>
            </a:r>
            <a:r>
              <a:rPr lang="hr-HR" b="1" dirty="0" err="1" smtClean="0"/>
              <a:t>Koloman</a:t>
            </a:r>
            <a:r>
              <a:rPr lang="hr-HR" b="1" dirty="0" smtClean="0"/>
              <a:t> </a:t>
            </a:r>
            <a:r>
              <a:rPr lang="hr-HR" b="1" dirty="0" err="1" smtClean="0"/>
              <a:t>from</a:t>
            </a:r>
            <a:r>
              <a:rPr lang="hr-HR" b="1" dirty="0" smtClean="0"/>
              <a:t> 1240, </a:t>
            </a:r>
            <a:r>
              <a:rPr lang="hr-HR" b="1" dirty="0" err="1" smtClean="0"/>
              <a:t>declaring</a:t>
            </a:r>
            <a:r>
              <a:rPr lang="hr-HR" b="1" dirty="0" smtClean="0"/>
              <a:t> </a:t>
            </a:r>
            <a:r>
              <a:rPr lang="hr-HR" b="1" dirty="0" err="1" smtClean="0"/>
              <a:t>the</a:t>
            </a:r>
            <a:r>
              <a:rPr lang="hr-HR" b="1" dirty="0" smtClean="0"/>
              <a:t> </a:t>
            </a:r>
            <a:r>
              <a:rPr lang="hr-HR" b="1" dirty="0" err="1" smtClean="0"/>
              <a:t>medieval</a:t>
            </a:r>
            <a:r>
              <a:rPr lang="hr-HR" b="1" dirty="0" smtClean="0"/>
              <a:t> Petrinja a </a:t>
            </a:r>
            <a:r>
              <a:rPr lang="hr-HR" b="1" dirty="0" err="1" smtClean="0"/>
              <a:t>free</a:t>
            </a:r>
            <a:r>
              <a:rPr lang="hr-HR" b="1" dirty="0" smtClean="0"/>
              <a:t> city. </a:t>
            </a:r>
            <a:r>
              <a:rPr lang="hr-HR" b="1" dirty="0" err="1" smtClean="0"/>
              <a:t>The</a:t>
            </a:r>
            <a:r>
              <a:rPr lang="hr-HR" b="1" dirty="0" smtClean="0"/>
              <a:t> service </a:t>
            </a:r>
            <a:r>
              <a:rPr lang="hr-HR" b="1" dirty="0" err="1" smtClean="0"/>
              <a:t>tree</a:t>
            </a:r>
            <a:r>
              <a:rPr lang="hr-HR" b="1" dirty="0" smtClean="0"/>
              <a:t> is </a:t>
            </a:r>
            <a:r>
              <a:rPr lang="hr-HR" b="1" dirty="0" err="1" smtClean="0"/>
              <a:t>mentioned</a:t>
            </a:r>
            <a:r>
              <a:rPr lang="hr-HR" b="1" dirty="0" smtClean="0"/>
              <a:t> </a:t>
            </a:r>
            <a:r>
              <a:rPr lang="hr-HR" b="1" dirty="0" err="1" smtClean="0"/>
              <a:t>when</a:t>
            </a:r>
            <a:r>
              <a:rPr lang="hr-HR" b="1" dirty="0" smtClean="0"/>
              <a:t> </a:t>
            </a:r>
            <a:r>
              <a:rPr lang="hr-HR" b="1" dirty="0" err="1" smtClean="0"/>
              <a:t>describing</a:t>
            </a:r>
            <a:r>
              <a:rPr lang="hr-HR" b="1" dirty="0" smtClean="0"/>
              <a:t> </a:t>
            </a:r>
            <a:r>
              <a:rPr lang="hr-HR" b="1" dirty="0" err="1" smtClean="0"/>
              <a:t>land</a:t>
            </a:r>
            <a:r>
              <a:rPr lang="hr-HR" b="1" dirty="0" smtClean="0"/>
              <a:t> </a:t>
            </a:r>
            <a:r>
              <a:rPr lang="hr-HR" b="1" dirty="0" err="1" smtClean="0"/>
              <a:t>boundaries</a:t>
            </a:r>
            <a:r>
              <a:rPr lang="hr-HR" b="1" dirty="0" smtClean="0"/>
              <a:t>. </a:t>
            </a:r>
          </a:p>
          <a:p>
            <a:pPr algn="just"/>
            <a:endParaRPr lang="hr-HR" b="1" dirty="0" smtClean="0"/>
          </a:p>
          <a:p>
            <a:pPr algn="just"/>
            <a:r>
              <a:rPr lang="en-GB" b="1" dirty="0" smtClean="0"/>
              <a:t>• </a:t>
            </a:r>
            <a:r>
              <a:rPr lang="hr-HR" b="1" dirty="0" smtClean="0"/>
              <a:t>Service </a:t>
            </a:r>
            <a:r>
              <a:rPr lang="hr-HR" b="1" dirty="0" err="1" smtClean="0"/>
              <a:t>tree</a:t>
            </a:r>
            <a:r>
              <a:rPr lang="hr-HR" b="1" dirty="0" smtClean="0"/>
              <a:t> is </a:t>
            </a:r>
            <a:r>
              <a:rPr lang="hr-HR" b="1" dirty="0" err="1" smtClean="0"/>
              <a:t>an</a:t>
            </a:r>
            <a:r>
              <a:rPr lang="hr-HR" b="1" dirty="0" smtClean="0"/>
              <a:t> </a:t>
            </a:r>
            <a:r>
              <a:rPr lang="hr-HR" b="1" dirty="0" err="1" smtClean="0"/>
              <a:t>autochthonous</a:t>
            </a:r>
            <a:r>
              <a:rPr lang="hr-HR" b="1" dirty="0" smtClean="0"/>
              <a:t> </a:t>
            </a:r>
            <a:r>
              <a:rPr lang="hr-HR" b="1" dirty="0" err="1" smtClean="0"/>
              <a:t>forest</a:t>
            </a:r>
            <a:r>
              <a:rPr lang="hr-HR" b="1" dirty="0" smtClean="0"/>
              <a:t> </a:t>
            </a:r>
            <a:r>
              <a:rPr lang="hr-HR" b="1" dirty="0" err="1" smtClean="0"/>
              <a:t>fruit</a:t>
            </a:r>
            <a:r>
              <a:rPr lang="hr-HR" b="1" dirty="0" smtClean="0"/>
              <a:t> </a:t>
            </a:r>
            <a:r>
              <a:rPr lang="hr-HR" b="1" dirty="0" err="1" smtClean="0"/>
              <a:t>tree</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Republic</a:t>
            </a:r>
            <a:r>
              <a:rPr lang="hr-HR" b="1" dirty="0" smtClean="0"/>
              <a:t> </a:t>
            </a:r>
            <a:r>
              <a:rPr lang="hr-HR" b="1" dirty="0" err="1" smtClean="0"/>
              <a:t>of</a:t>
            </a:r>
            <a:r>
              <a:rPr lang="hr-HR" b="1" dirty="0" smtClean="0"/>
              <a:t> Croatia </a:t>
            </a:r>
            <a:r>
              <a:rPr lang="hr-HR" b="1" dirty="0" err="1" smtClean="0"/>
              <a:t>that</a:t>
            </a:r>
            <a:r>
              <a:rPr lang="hr-HR" b="1" dirty="0" smtClean="0"/>
              <a:t> </a:t>
            </a:r>
            <a:r>
              <a:rPr lang="hr-HR" b="1" dirty="0" err="1" smtClean="0"/>
              <a:t>naturally</a:t>
            </a:r>
            <a:r>
              <a:rPr lang="hr-HR" b="1" dirty="0" smtClean="0"/>
              <a:t> </a:t>
            </a:r>
            <a:r>
              <a:rPr lang="hr-HR" b="1" dirty="0" err="1" smtClean="0"/>
              <a:t>grows</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Eumediterranean</a:t>
            </a:r>
            <a:r>
              <a:rPr lang="hr-HR" b="1" dirty="0" smtClean="0"/>
              <a:t> zone </a:t>
            </a:r>
            <a:r>
              <a:rPr lang="hr-HR" b="1" dirty="0" err="1" smtClean="0"/>
              <a:t>and</a:t>
            </a:r>
            <a:r>
              <a:rPr lang="hr-HR" b="1" dirty="0" smtClean="0"/>
              <a:t> </a:t>
            </a:r>
            <a:r>
              <a:rPr lang="hr-HR" b="1" dirty="0" err="1" smtClean="0"/>
              <a:t>in</a:t>
            </a:r>
            <a:r>
              <a:rPr lang="hr-HR" b="1" dirty="0" smtClean="0"/>
              <a:t> </a:t>
            </a:r>
            <a:r>
              <a:rPr lang="hr-HR" b="1" dirty="0" err="1" smtClean="0"/>
              <a:t>Istria</a:t>
            </a:r>
            <a:r>
              <a:rPr lang="hr-HR" b="1" dirty="0" smtClean="0"/>
              <a:t>, Primorje (</a:t>
            </a:r>
            <a:r>
              <a:rPr lang="hr-HR" b="1" dirty="0" err="1" smtClean="0"/>
              <a:t>marginal</a:t>
            </a:r>
            <a:r>
              <a:rPr lang="hr-HR" b="1" dirty="0" smtClean="0"/>
              <a:t> zone), </a:t>
            </a:r>
            <a:r>
              <a:rPr lang="hr-HR" b="1" dirty="0" err="1" smtClean="0"/>
              <a:t>Dalmatia</a:t>
            </a:r>
            <a:r>
              <a:rPr lang="hr-HR" b="1" dirty="0" smtClean="0"/>
              <a:t> (all </a:t>
            </a:r>
            <a:r>
              <a:rPr lang="hr-HR" b="1" dirty="0" err="1" smtClean="0"/>
              <a:t>the</a:t>
            </a:r>
            <a:r>
              <a:rPr lang="hr-HR" b="1" dirty="0" smtClean="0"/>
              <a:t> </a:t>
            </a:r>
            <a:r>
              <a:rPr lang="hr-HR" b="1" dirty="0" err="1" smtClean="0"/>
              <a:t>way</a:t>
            </a:r>
            <a:r>
              <a:rPr lang="hr-HR" b="1" dirty="0" smtClean="0"/>
              <a:t> to </a:t>
            </a:r>
            <a:r>
              <a:rPr lang="hr-HR" b="1" dirty="0" err="1" smtClean="0"/>
              <a:t>the</a:t>
            </a:r>
            <a:r>
              <a:rPr lang="hr-HR" b="1" dirty="0" smtClean="0"/>
              <a:t> </a:t>
            </a:r>
            <a:r>
              <a:rPr lang="hr-HR" b="1" dirty="0" err="1" smtClean="0"/>
              <a:t>south</a:t>
            </a:r>
            <a:r>
              <a:rPr lang="hr-HR" b="1" dirty="0" smtClean="0"/>
              <a:t>, all </a:t>
            </a:r>
            <a:r>
              <a:rPr lang="hr-HR" b="1" dirty="0" err="1" smtClean="0"/>
              <a:t>larger</a:t>
            </a:r>
            <a:r>
              <a:rPr lang="hr-HR" b="1" dirty="0" smtClean="0"/>
              <a:t> Adriatic </a:t>
            </a:r>
            <a:r>
              <a:rPr lang="hr-HR" b="1" dirty="0" err="1" smtClean="0"/>
              <a:t>islands</a:t>
            </a:r>
            <a:r>
              <a:rPr lang="hr-HR" b="1" dirty="0" smtClean="0"/>
              <a:t>), </a:t>
            </a:r>
            <a:r>
              <a:rPr lang="hr-HR" b="1" dirty="0" err="1" smtClean="0"/>
              <a:t>and</a:t>
            </a:r>
            <a:r>
              <a:rPr lang="hr-HR" b="1" dirty="0" smtClean="0"/>
              <a:t> on </a:t>
            </a:r>
            <a:r>
              <a:rPr lang="hr-HR" b="1" dirty="0" err="1" smtClean="0"/>
              <a:t>the</a:t>
            </a:r>
            <a:r>
              <a:rPr lang="hr-HR" b="1" dirty="0" smtClean="0"/>
              <a:t> </a:t>
            </a:r>
            <a:r>
              <a:rPr lang="hr-HR" b="1" dirty="0" err="1" smtClean="0"/>
              <a:t>continent</a:t>
            </a:r>
            <a:r>
              <a:rPr lang="hr-HR" b="1" dirty="0" smtClean="0"/>
              <a:t> it </a:t>
            </a:r>
            <a:r>
              <a:rPr lang="hr-HR" b="1" dirty="0" err="1" smtClean="0"/>
              <a:t>has</a:t>
            </a:r>
            <a:r>
              <a:rPr lang="hr-HR" b="1" dirty="0" smtClean="0"/>
              <a:t> </a:t>
            </a:r>
            <a:r>
              <a:rPr lang="hr-HR" b="1" dirty="0" err="1" smtClean="0"/>
              <a:t>been</a:t>
            </a:r>
            <a:r>
              <a:rPr lang="hr-HR" b="1" dirty="0" smtClean="0"/>
              <a:t> </a:t>
            </a:r>
            <a:r>
              <a:rPr lang="hr-HR" b="1" dirty="0" err="1" smtClean="0"/>
              <a:t>anthropogenically</a:t>
            </a:r>
            <a:r>
              <a:rPr lang="hr-HR" b="1" dirty="0" smtClean="0"/>
              <a:t> </a:t>
            </a:r>
            <a:r>
              <a:rPr lang="hr-HR" b="1" dirty="0" err="1" smtClean="0"/>
              <a:t>expanded</a:t>
            </a:r>
            <a:r>
              <a:rPr lang="hr-HR" b="1" dirty="0" smtClean="0"/>
              <a:t> </a:t>
            </a:r>
            <a:r>
              <a:rPr lang="hr-HR" b="1" dirty="0" err="1" smtClean="0"/>
              <a:t>and</a:t>
            </a:r>
            <a:r>
              <a:rPr lang="hr-HR" b="1" dirty="0" smtClean="0"/>
              <a:t> </a:t>
            </a:r>
            <a:r>
              <a:rPr lang="hr-HR" b="1" dirty="0" err="1" smtClean="0"/>
              <a:t>planted</a:t>
            </a:r>
            <a:r>
              <a:rPr lang="hr-HR" b="1" dirty="0" smtClean="0"/>
              <a:t> more </a:t>
            </a:r>
            <a:r>
              <a:rPr lang="hr-HR" b="1" dirty="0" err="1" smtClean="0"/>
              <a:t>than</a:t>
            </a:r>
            <a:r>
              <a:rPr lang="hr-HR" b="1" dirty="0" smtClean="0"/>
              <a:t> </a:t>
            </a:r>
            <a:r>
              <a:rPr lang="hr-HR" b="1" dirty="0" err="1" smtClean="0"/>
              <a:t>any</a:t>
            </a:r>
            <a:r>
              <a:rPr lang="hr-HR" b="1" dirty="0" smtClean="0"/>
              <a:t> </a:t>
            </a:r>
            <a:r>
              <a:rPr lang="hr-HR" b="1" dirty="0" err="1" smtClean="0"/>
              <a:t>other</a:t>
            </a:r>
            <a:r>
              <a:rPr lang="hr-HR" b="1" dirty="0" smtClean="0"/>
              <a:t> </a:t>
            </a:r>
            <a:r>
              <a:rPr lang="hr-HR" b="1" dirty="0" err="1" smtClean="0"/>
              <a:t>forest</a:t>
            </a:r>
            <a:r>
              <a:rPr lang="hr-HR" b="1" dirty="0" smtClean="0"/>
              <a:t> </a:t>
            </a:r>
            <a:r>
              <a:rPr lang="hr-HR" b="1" dirty="0" err="1" smtClean="0"/>
              <a:t>fruit</a:t>
            </a:r>
            <a:r>
              <a:rPr lang="hr-HR" b="1" dirty="0" smtClean="0"/>
              <a:t> </a:t>
            </a:r>
            <a:r>
              <a:rPr lang="hr-HR" b="1" dirty="0" err="1" smtClean="0"/>
              <a:t>tree</a:t>
            </a:r>
            <a:r>
              <a:rPr lang="hr-HR" b="1" dirty="0" smtClean="0"/>
              <a:t> </a:t>
            </a:r>
            <a:r>
              <a:rPr lang="hr-HR" b="1" dirty="0" err="1" smtClean="0"/>
              <a:t>along</a:t>
            </a:r>
            <a:r>
              <a:rPr lang="hr-HR" b="1" dirty="0" smtClean="0"/>
              <a:t> </a:t>
            </a:r>
            <a:r>
              <a:rPr lang="hr-HR" b="1" dirty="0" err="1" smtClean="0"/>
              <a:t>the</a:t>
            </a:r>
            <a:r>
              <a:rPr lang="hr-HR" b="1" dirty="0" smtClean="0"/>
              <a:t> </a:t>
            </a:r>
            <a:r>
              <a:rPr lang="hr-HR" b="1" dirty="0" err="1" smtClean="0"/>
              <a:t>vineyards</a:t>
            </a:r>
            <a:r>
              <a:rPr lang="hr-HR" b="1" dirty="0" smtClean="0"/>
              <a:t>, </a:t>
            </a:r>
            <a:r>
              <a:rPr lang="hr-HR" b="1" dirty="0" err="1" smtClean="0"/>
              <a:t>roads</a:t>
            </a:r>
            <a:r>
              <a:rPr lang="hr-HR" b="1" dirty="0" smtClean="0"/>
              <a:t>, on </a:t>
            </a:r>
            <a:r>
              <a:rPr lang="hr-HR" b="1" dirty="0" err="1" smtClean="0"/>
              <a:t>the</a:t>
            </a:r>
            <a:r>
              <a:rPr lang="hr-HR" b="1" dirty="0" smtClean="0"/>
              <a:t> </a:t>
            </a:r>
            <a:r>
              <a:rPr lang="hr-HR" b="1" dirty="0" err="1" smtClean="0"/>
              <a:t>land</a:t>
            </a:r>
            <a:r>
              <a:rPr lang="hr-HR" b="1" dirty="0" smtClean="0"/>
              <a:t> </a:t>
            </a:r>
            <a:r>
              <a:rPr lang="hr-HR" b="1" dirty="0" err="1" smtClean="0"/>
              <a:t>borders</a:t>
            </a:r>
            <a:r>
              <a:rPr lang="hr-HR" b="1" dirty="0" smtClean="0"/>
              <a:t>, </a:t>
            </a:r>
            <a:r>
              <a:rPr lang="hr-HR" b="1" dirty="0" err="1" smtClean="0"/>
              <a:t>on</a:t>
            </a:r>
            <a:r>
              <a:rPr lang="hr-HR" b="1" dirty="0" smtClean="0"/>
              <a:t> </a:t>
            </a:r>
            <a:r>
              <a:rPr lang="hr-HR" b="1" dirty="0" err="1" smtClean="0"/>
              <a:t>the</a:t>
            </a:r>
            <a:r>
              <a:rPr lang="hr-HR" b="1" dirty="0" smtClean="0"/>
              <a:t> </a:t>
            </a:r>
            <a:r>
              <a:rPr lang="hr-HR" b="1" dirty="0" err="1" smtClean="0"/>
              <a:t>edges</a:t>
            </a:r>
            <a:r>
              <a:rPr lang="hr-HR" b="1" dirty="0" smtClean="0"/>
              <a:t> </a:t>
            </a:r>
            <a:r>
              <a:rPr lang="hr-HR" b="1" dirty="0" err="1" smtClean="0"/>
              <a:t>of</a:t>
            </a:r>
            <a:r>
              <a:rPr lang="hr-HR" b="1" dirty="0" smtClean="0"/>
              <a:t> </a:t>
            </a:r>
            <a:r>
              <a:rPr lang="hr-HR" b="1" dirty="0" err="1" smtClean="0"/>
              <a:t>forests</a:t>
            </a:r>
            <a:r>
              <a:rPr lang="hr-HR" b="1" dirty="0" smtClean="0"/>
              <a:t> </a:t>
            </a:r>
            <a:r>
              <a:rPr lang="hr-HR" b="1" dirty="0" err="1" smtClean="0"/>
              <a:t>and</a:t>
            </a:r>
            <a:r>
              <a:rPr lang="hr-HR" b="1" dirty="0" smtClean="0"/>
              <a:t> </a:t>
            </a:r>
            <a:r>
              <a:rPr lang="hr-HR" b="1" dirty="0" err="1" smtClean="0"/>
              <a:t>in</a:t>
            </a:r>
            <a:r>
              <a:rPr lang="hr-HR" b="1" dirty="0" smtClean="0"/>
              <a:t> </a:t>
            </a:r>
            <a:r>
              <a:rPr lang="hr-HR" b="1" dirty="0" err="1" smtClean="0"/>
              <a:t>today</a:t>
            </a:r>
            <a:r>
              <a:rPr lang="hr-HR" b="1" dirty="0" smtClean="0"/>
              <a:t>'s old </a:t>
            </a:r>
            <a:r>
              <a:rPr lang="hr-HR" b="1" dirty="0" err="1" smtClean="0"/>
              <a:t>and</a:t>
            </a:r>
            <a:r>
              <a:rPr lang="hr-HR" b="1" dirty="0" smtClean="0"/>
              <a:t> </a:t>
            </a:r>
            <a:r>
              <a:rPr lang="hr-HR" b="1" dirty="0" err="1" smtClean="0"/>
              <a:t>mostly</a:t>
            </a:r>
            <a:r>
              <a:rPr lang="hr-HR" b="1" dirty="0" smtClean="0"/>
              <a:t> </a:t>
            </a:r>
            <a:r>
              <a:rPr lang="hr-HR" b="1" dirty="0" err="1" smtClean="0"/>
              <a:t>abandoned</a:t>
            </a:r>
            <a:r>
              <a:rPr lang="hr-HR" b="1" dirty="0" smtClean="0"/>
              <a:t> </a:t>
            </a:r>
            <a:r>
              <a:rPr lang="hr-HR" b="1" dirty="0" err="1" smtClean="0"/>
              <a:t>orchards</a:t>
            </a:r>
            <a:r>
              <a:rPr lang="hr-HR" b="1" dirty="0" smtClean="0"/>
              <a:t>. </a:t>
            </a:r>
            <a:endParaRPr lang="hr-HR" b="1" dirty="0"/>
          </a:p>
        </p:txBody>
      </p:sp>
      <p:sp>
        <p:nvSpPr>
          <p:cNvPr id="5" name="Rectangle 4"/>
          <p:cNvSpPr/>
          <p:nvPr/>
        </p:nvSpPr>
        <p:spPr>
          <a:xfrm>
            <a:off x="0" y="4214818"/>
            <a:ext cx="9144000" cy="1754326"/>
          </a:xfrm>
          <a:prstGeom prst="rect">
            <a:avLst/>
          </a:prstGeom>
        </p:spPr>
        <p:txBody>
          <a:bodyPr wrap="square">
            <a:spAutoFit/>
          </a:bodyPr>
          <a:lstStyle/>
          <a:p>
            <a:pPr algn="just"/>
            <a:r>
              <a:rPr lang="en-GB" b="1" dirty="0" smtClean="0"/>
              <a:t>• </a:t>
            </a:r>
            <a:r>
              <a:rPr lang="hr-HR" b="1" dirty="0" err="1" smtClean="0"/>
              <a:t>In</a:t>
            </a:r>
            <a:r>
              <a:rPr lang="hr-HR" b="1" dirty="0" smtClean="0"/>
              <a:t> </a:t>
            </a:r>
            <a:r>
              <a:rPr lang="hr-HR" b="1" dirty="0" err="1" smtClean="0"/>
              <a:t>the</a:t>
            </a:r>
            <a:r>
              <a:rPr lang="hr-HR" b="1" dirty="0" smtClean="0"/>
              <a:t> </a:t>
            </a:r>
            <a:r>
              <a:rPr lang="hr-HR" b="1" dirty="0" err="1" smtClean="0"/>
              <a:t>Forest</a:t>
            </a:r>
            <a:r>
              <a:rPr lang="hr-HR" b="1" dirty="0" smtClean="0"/>
              <a:t> </a:t>
            </a:r>
            <a:r>
              <a:rPr lang="hr-HR" b="1" dirty="0" err="1" smtClean="0"/>
              <a:t>Order</a:t>
            </a:r>
            <a:r>
              <a:rPr lang="hr-HR" b="1" dirty="0" smtClean="0"/>
              <a:t> </a:t>
            </a:r>
            <a:r>
              <a:rPr lang="hr-HR" b="1" dirty="0" err="1" smtClean="0"/>
              <a:t>of</a:t>
            </a:r>
            <a:r>
              <a:rPr lang="hr-HR" b="1" dirty="0" smtClean="0"/>
              <a:t> Maria </a:t>
            </a:r>
            <a:r>
              <a:rPr lang="hr-HR" b="1" dirty="0" err="1" smtClean="0"/>
              <a:t>Theresa</a:t>
            </a:r>
            <a:r>
              <a:rPr lang="hr-HR" b="1" dirty="0" smtClean="0"/>
              <a:t> </a:t>
            </a:r>
            <a:r>
              <a:rPr lang="hr-HR" b="1" dirty="0" err="1" smtClean="0"/>
              <a:t>from</a:t>
            </a:r>
            <a:r>
              <a:rPr lang="hr-HR" b="1" dirty="0" smtClean="0"/>
              <a:t> 1769. </a:t>
            </a:r>
            <a:r>
              <a:rPr lang="hr-HR" b="1" dirty="0" err="1" smtClean="0"/>
              <a:t>in</a:t>
            </a:r>
            <a:r>
              <a:rPr lang="hr-HR" b="1" dirty="0" smtClean="0"/>
              <a:t> </a:t>
            </a:r>
            <a:r>
              <a:rPr lang="hr-HR" b="1" dirty="0" err="1" smtClean="0"/>
              <a:t>Croatian</a:t>
            </a:r>
            <a:r>
              <a:rPr lang="hr-HR" b="1" dirty="0" smtClean="0"/>
              <a:t>, it </a:t>
            </a:r>
            <a:r>
              <a:rPr lang="hr-HR" b="1" dirty="0" err="1" smtClean="0"/>
              <a:t>says</a:t>
            </a:r>
            <a:r>
              <a:rPr lang="hr-HR" b="1" dirty="0" smtClean="0"/>
              <a:t> how to </a:t>
            </a:r>
            <a:r>
              <a:rPr lang="hr-HR" b="1" dirty="0" err="1" smtClean="0"/>
              <a:t>refer</a:t>
            </a:r>
            <a:r>
              <a:rPr lang="hr-HR" b="1" dirty="0" smtClean="0"/>
              <a:t> </a:t>
            </a:r>
            <a:r>
              <a:rPr lang="hr-HR" b="1" dirty="0" err="1" smtClean="0"/>
              <a:t>to</a:t>
            </a:r>
            <a:r>
              <a:rPr lang="hr-HR" b="1" dirty="0" smtClean="0"/>
              <a:t> </a:t>
            </a:r>
            <a:r>
              <a:rPr lang="hr-HR" b="1" dirty="0" err="1" smtClean="0"/>
              <a:t>the</a:t>
            </a:r>
            <a:r>
              <a:rPr lang="hr-HR" b="1" dirty="0" smtClean="0"/>
              <a:t> </a:t>
            </a:r>
            <a:r>
              <a:rPr lang="hr-HR" b="1" dirty="0" err="1" smtClean="0"/>
              <a:t>forest</a:t>
            </a:r>
            <a:r>
              <a:rPr lang="hr-HR" b="1" dirty="0" smtClean="0"/>
              <a:t>. </a:t>
            </a:r>
            <a:r>
              <a:rPr lang="hr-HR" b="1" dirty="0" err="1" smtClean="0"/>
              <a:t>In</a:t>
            </a:r>
            <a:r>
              <a:rPr lang="hr-HR" b="1" dirty="0" smtClean="0"/>
              <a:t> </a:t>
            </a:r>
            <a:r>
              <a:rPr lang="hr-HR" b="1" dirty="0" err="1" smtClean="0"/>
              <a:t>fact</a:t>
            </a:r>
            <a:r>
              <a:rPr lang="hr-HR" b="1" dirty="0" smtClean="0"/>
              <a:t>, it is </a:t>
            </a:r>
            <a:r>
              <a:rPr lang="hr-HR" b="1" dirty="0" err="1" smtClean="0"/>
              <a:t>the</a:t>
            </a:r>
            <a:r>
              <a:rPr lang="hr-HR" b="1" dirty="0" smtClean="0"/>
              <a:t> first </a:t>
            </a:r>
            <a:r>
              <a:rPr lang="hr-HR" b="1" dirty="0" err="1" smtClean="0"/>
              <a:t>textbook</a:t>
            </a:r>
            <a:r>
              <a:rPr lang="hr-HR" b="1" dirty="0" smtClean="0"/>
              <a:t> on </a:t>
            </a:r>
            <a:r>
              <a:rPr lang="hr-HR" b="1" dirty="0" err="1" smtClean="0"/>
              <a:t>forest</a:t>
            </a:r>
            <a:r>
              <a:rPr lang="hr-HR" b="1" dirty="0" smtClean="0"/>
              <a:t> </a:t>
            </a:r>
            <a:r>
              <a:rPr lang="hr-HR" b="1" dirty="0" err="1" smtClean="0"/>
              <a:t>cultivation</a:t>
            </a:r>
            <a:r>
              <a:rPr lang="hr-HR" b="1" dirty="0" smtClean="0"/>
              <a:t> </a:t>
            </a:r>
            <a:r>
              <a:rPr lang="hr-HR" b="1" dirty="0" err="1" smtClean="0"/>
              <a:t>and</a:t>
            </a:r>
            <a:r>
              <a:rPr lang="hr-HR" b="1" dirty="0" smtClean="0"/>
              <a:t> </a:t>
            </a:r>
            <a:r>
              <a:rPr lang="hr-HR" b="1" dirty="0" err="1" smtClean="0"/>
              <a:t>turning</a:t>
            </a:r>
            <a:r>
              <a:rPr lang="hr-HR" b="1" dirty="0" smtClean="0"/>
              <a:t> </a:t>
            </a:r>
            <a:r>
              <a:rPr lang="hr-HR" b="1" dirty="0" err="1" smtClean="0"/>
              <a:t>points</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relationship</a:t>
            </a:r>
            <a:r>
              <a:rPr lang="hr-HR" b="1" dirty="0" smtClean="0"/>
              <a:t> </a:t>
            </a:r>
            <a:r>
              <a:rPr lang="hr-HR" b="1" dirty="0" err="1" smtClean="0"/>
              <a:t>between</a:t>
            </a:r>
            <a:r>
              <a:rPr lang="hr-HR" b="1" dirty="0" smtClean="0"/>
              <a:t> </a:t>
            </a:r>
            <a:r>
              <a:rPr lang="hr-HR" b="1" dirty="0" err="1" smtClean="0"/>
              <a:t>man</a:t>
            </a:r>
            <a:r>
              <a:rPr lang="hr-HR" b="1" dirty="0" smtClean="0"/>
              <a:t> </a:t>
            </a:r>
            <a:r>
              <a:rPr lang="hr-HR" b="1" dirty="0" err="1" smtClean="0"/>
              <a:t>and</a:t>
            </a:r>
            <a:r>
              <a:rPr lang="hr-HR" b="1" dirty="0" smtClean="0"/>
              <a:t> </a:t>
            </a:r>
            <a:r>
              <a:rPr lang="hr-HR" b="1" dirty="0" err="1" smtClean="0"/>
              <a:t>forest</a:t>
            </a:r>
            <a:r>
              <a:rPr lang="hr-HR" b="1" dirty="0" smtClean="0"/>
              <a:t> </a:t>
            </a:r>
            <a:r>
              <a:rPr lang="hr-HR" b="1" dirty="0" err="1" smtClean="0"/>
              <a:t>in</a:t>
            </a:r>
            <a:r>
              <a:rPr lang="hr-HR" b="1" dirty="0" smtClean="0"/>
              <a:t> </a:t>
            </a:r>
            <a:r>
              <a:rPr lang="hr-HR" b="1" dirty="0" err="1" smtClean="0"/>
              <a:t>these</a:t>
            </a:r>
            <a:r>
              <a:rPr lang="hr-HR" b="1" dirty="0" smtClean="0"/>
              <a:t> </a:t>
            </a:r>
            <a:r>
              <a:rPr lang="hr-HR" b="1" dirty="0" err="1" smtClean="0"/>
              <a:t>areas</a:t>
            </a:r>
            <a:r>
              <a:rPr lang="hr-HR" b="1" dirty="0" smtClean="0"/>
              <a:t>. </a:t>
            </a:r>
            <a:r>
              <a:rPr lang="hr-HR" b="1" dirty="0" err="1" smtClean="0"/>
              <a:t>The</a:t>
            </a:r>
            <a:r>
              <a:rPr lang="hr-HR" b="1" dirty="0" smtClean="0"/>
              <a:t> </a:t>
            </a:r>
            <a:r>
              <a:rPr lang="hr-HR" b="1" dirty="0" err="1" smtClean="0"/>
              <a:t>ruler</a:t>
            </a:r>
            <a:r>
              <a:rPr lang="hr-HR" b="1" dirty="0" smtClean="0"/>
              <a:t> Marija Terezija </a:t>
            </a:r>
            <a:r>
              <a:rPr lang="hr-HR" b="1" dirty="0" err="1" smtClean="0"/>
              <a:t>issued</a:t>
            </a:r>
            <a:r>
              <a:rPr lang="hr-HR" b="1" dirty="0" smtClean="0"/>
              <a:t> </a:t>
            </a:r>
            <a:r>
              <a:rPr lang="hr-HR" b="1" dirty="0" err="1" smtClean="0"/>
              <a:t>an</a:t>
            </a:r>
            <a:r>
              <a:rPr lang="hr-HR" b="1" dirty="0" smtClean="0"/>
              <a:t> </a:t>
            </a:r>
            <a:r>
              <a:rPr lang="hr-HR" b="1" dirty="0" err="1" smtClean="0"/>
              <a:t>order</a:t>
            </a:r>
            <a:r>
              <a:rPr lang="hr-HR" b="1" dirty="0" smtClean="0"/>
              <a:t> </a:t>
            </a:r>
            <a:r>
              <a:rPr lang="hr-HR" b="1" dirty="0" err="1" smtClean="0"/>
              <a:t>that</a:t>
            </a:r>
            <a:r>
              <a:rPr lang="hr-HR" b="1" dirty="0" smtClean="0"/>
              <a:t> </a:t>
            </a:r>
            <a:r>
              <a:rPr lang="hr-HR" b="1" dirty="0" err="1" smtClean="0"/>
              <a:t>every</a:t>
            </a:r>
            <a:r>
              <a:rPr lang="hr-HR" b="1" dirty="0" smtClean="0"/>
              <a:t> </a:t>
            </a:r>
            <a:r>
              <a:rPr lang="hr-HR" b="1" dirty="0" err="1" smtClean="0"/>
              <a:t>country</a:t>
            </a:r>
            <a:r>
              <a:rPr lang="hr-HR" b="1" dirty="0" smtClean="0"/>
              <a:t> </a:t>
            </a:r>
            <a:r>
              <a:rPr lang="hr-HR" b="1" dirty="0" err="1" smtClean="0"/>
              <a:t>yard</a:t>
            </a:r>
            <a:r>
              <a:rPr lang="hr-HR" b="1" dirty="0" smtClean="0"/>
              <a:t> must </a:t>
            </a:r>
            <a:r>
              <a:rPr lang="hr-HR" b="1" dirty="0" err="1" smtClean="0"/>
              <a:t>be</a:t>
            </a:r>
            <a:r>
              <a:rPr lang="hr-HR" b="1" dirty="0" smtClean="0"/>
              <a:t> </a:t>
            </a:r>
            <a:r>
              <a:rPr lang="hr-HR" b="1" dirty="0" err="1" smtClean="0"/>
              <a:t>planted</a:t>
            </a:r>
            <a:r>
              <a:rPr lang="hr-HR" b="1" dirty="0" smtClean="0"/>
              <a:t> </a:t>
            </a:r>
            <a:r>
              <a:rPr lang="hr-HR" b="1" dirty="0" err="1" smtClean="0"/>
              <a:t>with</a:t>
            </a:r>
            <a:r>
              <a:rPr lang="hr-HR" b="1" dirty="0" smtClean="0"/>
              <a:t> service </a:t>
            </a:r>
            <a:r>
              <a:rPr lang="hr-HR" b="1" dirty="0" err="1" smtClean="0"/>
              <a:t>tree</a:t>
            </a:r>
            <a:r>
              <a:rPr lang="hr-HR" b="1" dirty="0" smtClean="0"/>
              <a:t>, </a:t>
            </a:r>
            <a:r>
              <a:rPr lang="hr-HR" b="1" dirty="0" err="1" smtClean="0"/>
              <a:t>pear</a:t>
            </a:r>
            <a:r>
              <a:rPr lang="hr-HR" b="1" dirty="0" smtClean="0"/>
              <a:t> </a:t>
            </a:r>
            <a:r>
              <a:rPr lang="hr-HR" b="1" dirty="0" err="1" smtClean="0"/>
              <a:t>tepka</a:t>
            </a:r>
            <a:r>
              <a:rPr lang="hr-HR" b="1" dirty="0" smtClean="0"/>
              <a:t> </a:t>
            </a:r>
            <a:r>
              <a:rPr lang="hr-HR" b="1" dirty="0" err="1" smtClean="0"/>
              <a:t>and</a:t>
            </a:r>
            <a:r>
              <a:rPr lang="hr-HR" b="1" dirty="0" smtClean="0"/>
              <a:t> </a:t>
            </a:r>
            <a:r>
              <a:rPr lang="hr-HR" b="1" dirty="0" err="1" smtClean="0"/>
              <a:t>apples</a:t>
            </a:r>
            <a:r>
              <a:rPr lang="hr-HR" b="1" dirty="0" smtClean="0"/>
              <a:t> bobovac, carević, kanada, </a:t>
            </a:r>
            <a:r>
              <a:rPr lang="hr-HR" b="1" dirty="0" err="1" smtClean="0"/>
              <a:t>mošancel</a:t>
            </a:r>
            <a:r>
              <a:rPr lang="hr-HR" b="1" dirty="0" smtClean="0"/>
              <a:t> </a:t>
            </a:r>
            <a:r>
              <a:rPr lang="hr-HR" b="1" dirty="0" err="1" smtClean="0"/>
              <a:t>and</a:t>
            </a:r>
            <a:r>
              <a:rPr lang="hr-HR" b="1" dirty="0" smtClean="0"/>
              <a:t> </a:t>
            </a:r>
            <a:r>
              <a:rPr lang="hr-HR" b="1" dirty="0" err="1" smtClean="0"/>
              <a:t>others</a:t>
            </a:r>
            <a:r>
              <a:rPr lang="hr-HR" b="1" dirty="0" smtClean="0"/>
              <a:t> </a:t>
            </a:r>
            <a:r>
              <a:rPr lang="hr-HR" b="1" dirty="0" err="1" smtClean="0"/>
              <a:t>apples</a:t>
            </a:r>
            <a:r>
              <a:rPr lang="hr-HR" b="1" dirty="0" smtClean="0"/>
              <a:t> </a:t>
            </a:r>
            <a:r>
              <a:rPr lang="hr-HR" b="1" dirty="0" err="1" smtClean="0"/>
              <a:t>because</a:t>
            </a:r>
            <a:r>
              <a:rPr lang="hr-HR" b="1" dirty="0" smtClean="0"/>
              <a:t> </a:t>
            </a:r>
            <a:r>
              <a:rPr lang="hr-HR" b="1" dirty="0" err="1" smtClean="0"/>
              <a:t>of</a:t>
            </a:r>
            <a:r>
              <a:rPr lang="hr-HR" b="1" dirty="0" smtClean="0"/>
              <a:t> </a:t>
            </a:r>
            <a:r>
              <a:rPr lang="hr-HR" b="1" dirty="0" err="1" smtClean="0"/>
              <a:t>hunger</a:t>
            </a:r>
            <a:r>
              <a:rPr lang="hr-HR" b="1" dirty="0" smtClean="0"/>
              <a:t> </a:t>
            </a:r>
            <a:r>
              <a:rPr lang="hr-HR" b="1" dirty="0" err="1" smtClean="0"/>
              <a:t>and</a:t>
            </a:r>
            <a:r>
              <a:rPr lang="hr-HR" b="1" dirty="0" smtClean="0"/>
              <a:t> </a:t>
            </a:r>
            <a:r>
              <a:rPr lang="hr-HR" b="1" dirty="0" err="1" smtClean="0"/>
              <a:t>healthier</a:t>
            </a:r>
            <a:r>
              <a:rPr lang="hr-HR" b="1" dirty="0" smtClean="0"/>
              <a:t> </a:t>
            </a:r>
            <a:r>
              <a:rPr lang="hr-HR" b="1" dirty="0" err="1" smtClean="0"/>
              <a:t>nutrition</a:t>
            </a:r>
            <a:r>
              <a:rPr lang="hr-HR" b="1" dirty="0" smtClean="0"/>
              <a:t> for </a:t>
            </a:r>
            <a:r>
              <a:rPr lang="hr-HR" b="1" dirty="0" err="1" smtClean="0"/>
              <a:t>children</a:t>
            </a:r>
            <a:r>
              <a:rPr lang="hr-HR" b="1" dirty="0" smtClean="0"/>
              <a:t> </a:t>
            </a:r>
            <a:r>
              <a:rPr lang="hr-HR" b="1" dirty="0" err="1" smtClean="0"/>
              <a:t>and</a:t>
            </a:r>
            <a:r>
              <a:rPr lang="hr-HR" b="1" dirty="0" smtClean="0"/>
              <a:t> </a:t>
            </a:r>
            <a:r>
              <a:rPr lang="hr-HR" b="1" dirty="0" err="1" smtClean="0"/>
              <a:t>the</a:t>
            </a:r>
            <a:r>
              <a:rPr lang="hr-HR" b="1" dirty="0" smtClean="0"/>
              <a:t> </a:t>
            </a:r>
            <a:r>
              <a:rPr lang="hr-HR" b="1" dirty="0" err="1" smtClean="0"/>
              <a:t>population</a:t>
            </a:r>
            <a:r>
              <a:rPr lang="hr-HR" b="1" dirty="0" smtClean="0"/>
              <a:t>. </a:t>
            </a:r>
            <a:endParaRPr lang="hr-HR"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 y="0"/>
          <a:ext cx="9144000" cy="6857996"/>
        </p:xfrm>
        <a:graphic>
          <a:graphicData uri="http://schemas.openxmlformats.org/drawingml/2006/table">
            <a:tbl>
              <a:tblPr/>
              <a:tblGrid>
                <a:gridCol w="2042227"/>
                <a:gridCol w="991819"/>
                <a:gridCol w="485447"/>
                <a:gridCol w="803501"/>
                <a:gridCol w="803501"/>
                <a:gridCol w="803501"/>
                <a:gridCol w="803501"/>
                <a:gridCol w="803501"/>
                <a:gridCol w="803501"/>
                <a:gridCol w="803501"/>
              </a:tblGrid>
              <a:tr h="284086">
                <a:tc>
                  <a:txBody>
                    <a:bodyPr/>
                    <a:lstStyle/>
                    <a:p>
                      <a:pPr algn="l" fontAlgn="b"/>
                      <a:r>
                        <a:rPr lang="hr-HR" sz="1200" b="0" i="0" u="none" strike="noStrike" dirty="0" err="1">
                          <a:solidFill>
                            <a:srgbClr val="000000"/>
                          </a:solidFill>
                          <a:latin typeface="Calibri"/>
                        </a:rPr>
                        <a:t>Variables</a:t>
                      </a:r>
                      <a:endParaRPr lang="hr-HR"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latin typeface="Calibri"/>
                        </a:rPr>
                        <a:t>Locality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200" b="0" i="0" u="none" strike="noStrike">
                          <a:solidFill>
                            <a:srgbClr val="000000"/>
                          </a:solidFill>
                          <a:latin typeface="Calibri"/>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Mean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Median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Minimum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Maximum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Variance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Std.Dev.</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hr-HR" sz="1200" b="0" i="0" u="none" strike="noStrike">
                          <a:solidFill>
                            <a:srgbClr val="000000"/>
                          </a:solidFill>
                          <a:latin typeface="Calibri"/>
                        </a:rPr>
                        <a:t>Coef.Var.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dirty="0" err="1">
                          <a:solidFill>
                            <a:srgbClr val="000000"/>
                          </a:solidFill>
                          <a:latin typeface="Calibri"/>
                        </a:rPr>
                        <a:t>Projected</a:t>
                      </a:r>
                      <a:r>
                        <a:rPr lang="hr-HR" sz="1200" b="0" i="0" u="none" strike="noStrike" dirty="0">
                          <a:solidFill>
                            <a:srgbClr val="000000"/>
                          </a:solidFill>
                          <a:latin typeface="Calibri"/>
                        </a:rPr>
                        <a:t> </a:t>
                      </a:r>
                      <a:r>
                        <a:rPr lang="hr-HR" sz="1200" b="0" i="0" u="none" strike="noStrike" dirty="0" err="1">
                          <a:solidFill>
                            <a:srgbClr val="000000"/>
                          </a:solidFill>
                          <a:latin typeface="Calibri"/>
                        </a:rPr>
                        <a:t>area</a:t>
                      </a:r>
                      <a:r>
                        <a:rPr lang="hr-HR" sz="1200" b="0" i="0" u="none" strike="noStrike" dirty="0">
                          <a:solidFill>
                            <a:srgbClr val="000000"/>
                          </a:solidFill>
                          <a:latin typeface="Calibri"/>
                        </a:rPr>
                        <a:t> (mm</a:t>
                      </a:r>
                      <a:r>
                        <a:rPr lang="hr-HR" sz="1200" b="0" i="0" u="none" strike="noStrike" baseline="-25000" dirty="0">
                          <a:solidFill>
                            <a:srgbClr val="000000"/>
                          </a:solidFill>
                          <a:latin typeface="Calibri"/>
                        </a:rPr>
                        <a:t>2</a:t>
                      </a:r>
                      <a:r>
                        <a:rPr lang="hr-HR" sz="1200" b="0"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Kravarsko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39,06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14,71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dirty="0" err="1">
                          <a:solidFill>
                            <a:srgbClr val="000000"/>
                          </a:solidFill>
                          <a:latin typeface="Calibri"/>
                        </a:rPr>
                        <a:t>Straight</a:t>
                      </a:r>
                      <a:r>
                        <a:rPr lang="hr-HR" sz="1200" b="0" i="0" u="none" strike="noStrike" dirty="0">
                          <a:solidFill>
                            <a:srgbClr val="000000"/>
                          </a:solidFill>
                          <a:latin typeface="Calibri"/>
                        </a:rPr>
                        <a:t> </a:t>
                      </a:r>
                      <a:r>
                        <a:rPr lang="hr-HR" sz="1200" b="0" i="0" u="none" strike="noStrike" dirty="0" err="1">
                          <a:solidFill>
                            <a:srgbClr val="000000"/>
                          </a:solidFill>
                          <a:latin typeface="Calibri"/>
                        </a:rPr>
                        <a:t>length</a:t>
                      </a:r>
                      <a:r>
                        <a:rPr lang="hr-HR" sz="1200" b="0" i="0" u="none" strike="noStrike" dirty="0">
                          <a:solidFill>
                            <a:srgbClr val="000000"/>
                          </a:solidFill>
                          <a:latin typeface="Calibri"/>
                        </a:rPr>
                        <a:t>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dirty="0" err="1">
                          <a:solidFill>
                            <a:srgbClr val="000000"/>
                          </a:solidFill>
                          <a:latin typeface="Calibri"/>
                        </a:rPr>
                        <a:t>Curved</a:t>
                      </a:r>
                      <a:r>
                        <a:rPr lang="hr-HR" sz="1200" b="0" i="0" u="none" strike="noStrike" dirty="0">
                          <a:solidFill>
                            <a:srgbClr val="000000"/>
                          </a:solidFill>
                          <a:latin typeface="Calibri"/>
                        </a:rPr>
                        <a:t> </a:t>
                      </a:r>
                      <a:r>
                        <a:rPr lang="hr-HR" sz="1200" b="0" i="0" u="none" strike="noStrike" dirty="0" err="1">
                          <a:solidFill>
                            <a:srgbClr val="000000"/>
                          </a:solidFill>
                          <a:latin typeface="Calibri"/>
                        </a:rPr>
                        <a:t>length</a:t>
                      </a:r>
                      <a:r>
                        <a:rPr lang="hr-HR" sz="1200" b="0" i="0" u="none" strike="noStrike" dirty="0">
                          <a:solidFill>
                            <a:srgbClr val="000000"/>
                          </a:solidFill>
                          <a:latin typeface="Calibri"/>
                        </a:rPr>
                        <a:t>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dirty="0">
                          <a:solidFill>
                            <a:srgbClr val="000000"/>
                          </a:solidFill>
                          <a:latin typeface="Calibri"/>
                        </a:rPr>
                        <a:t>Ravna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5,79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dirty="0">
                          <a:solidFill>
                            <a:srgbClr val="000000"/>
                          </a:solidFill>
                          <a:latin typeface="Calibri"/>
                        </a:rPr>
                        <a:t>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2,97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dirty="0">
                          <a:solidFill>
                            <a:srgbClr val="000000"/>
                          </a:solidFill>
                          <a:latin typeface="Calibri"/>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75,34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Širina/Duljina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dirty="0">
                          <a:solidFill>
                            <a:srgbClr val="000000"/>
                          </a:solidFill>
                          <a:latin typeface="Calibri"/>
                        </a:rPr>
                        <a:t>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Projected area (mm</a:t>
                      </a:r>
                      <a:r>
                        <a:rPr lang="hr-HR" sz="1200" b="0" i="0" u="none" strike="noStrike" baseline="-25000">
                          <a:solidFill>
                            <a:srgbClr val="000000"/>
                          </a:solidFill>
                          <a:latin typeface="Calibri"/>
                        </a:rPr>
                        <a:t>2</a:t>
                      </a:r>
                      <a:r>
                        <a:rPr lang="hr-HR" sz="1200" b="0"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Cekovići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29,29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29,77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Straight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Curved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Ravna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5,62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5,58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Širina/Duljina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Projected area (mm</a:t>
                      </a:r>
                      <a:r>
                        <a:rPr lang="hr-HR" sz="1200" b="0" i="0" u="none" strike="noStrike" baseline="-25000">
                          <a:solidFill>
                            <a:srgbClr val="000000"/>
                          </a:solidFill>
                          <a:latin typeface="Calibri"/>
                        </a:rPr>
                        <a:t>2</a:t>
                      </a:r>
                      <a:r>
                        <a:rPr lang="hr-HR" sz="1200" b="0"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Šiljakovina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33,01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21,33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40,59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16,57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12,32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Straight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Curved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9,17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Ravna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6,07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6,05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Širina/Duljina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Projected area (mm</a:t>
                      </a:r>
                      <a:r>
                        <a:rPr lang="hr-HR" sz="1200" b="0" i="0" u="none" strike="noStrike" baseline="-25000">
                          <a:solidFill>
                            <a:srgbClr val="000000"/>
                          </a:solidFill>
                          <a:latin typeface="Calibri"/>
                        </a:rPr>
                        <a:t>2</a:t>
                      </a:r>
                      <a:r>
                        <a:rPr lang="hr-HR" sz="1200" b="0"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Daruvar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29,04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29,27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35,61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Straight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Curved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7,30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Ravna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5,43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5,43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53,12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Širina/Duljina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Projected area (mm</a:t>
                      </a:r>
                      <a:r>
                        <a:rPr lang="hr-HR" sz="1200" b="0" i="0" u="none" strike="noStrike" baseline="-25000">
                          <a:solidFill>
                            <a:srgbClr val="000000"/>
                          </a:solidFill>
                          <a:latin typeface="Calibri"/>
                        </a:rPr>
                        <a:t>2</a:t>
                      </a:r>
                      <a:r>
                        <a:rPr lang="hr-HR" sz="1200" b="0"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Velika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hr-HR" sz="1200" b="0" i="0" u="none" strike="noStrike">
                          <a:solidFill>
                            <a:srgbClr val="000000"/>
                          </a:solidFill>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36,38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17,53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11,89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Straight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Curved length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8,29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8,34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5,16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Ravna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6,28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Zakrivljena širina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6,26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6,36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7,03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9,72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Zakrivljenost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58,46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26">
                <a:tc>
                  <a:txBody>
                    <a:bodyPr/>
                    <a:lstStyle/>
                    <a:p>
                      <a:pPr algn="l" fontAlgn="ctr"/>
                      <a:r>
                        <a:rPr lang="hr-HR" sz="1200" b="0" i="0" u="none" strike="noStrike">
                          <a:solidFill>
                            <a:srgbClr val="000000"/>
                          </a:solidFill>
                          <a:latin typeface="Calibri"/>
                        </a:rPr>
                        <a:t>Širina/Duljina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hr-HR"/>
                    </a:p>
                  </a:txBody>
                  <a:tcPr/>
                </a:tc>
                <a:tc vMerge="1">
                  <a:txBody>
                    <a:bodyPr/>
                    <a:lstStyle/>
                    <a:p>
                      <a:endParaRPr lang="hr-HR"/>
                    </a:p>
                  </a:txBody>
                  <a:tcPr/>
                </a:tc>
                <a:tc>
                  <a:txBody>
                    <a:bodyPr/>
                    <a:lstStyle/>
                    <a:p>
                      <a:pPr algn="ctr" fontAlgn="ctr"/>
                      <a:r>
                        <a:rPr lang="hr-HR" sz="1200" b="0" i="0" u="none" strike="noStrike">
                          <a:solidFill>
                            <a:srgbClr val="000000"/>
                          </a:solidFill>
                          <a:latin typeface="Calibri"/>
                        </a:rPr>
                        <a:t>0,78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0,78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a:solidFill>
                            <a:srgbClr val="000000"/>
                          </a:solidFill>
                          <a:latin typeface="Calibri"/>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1200" b="0" i="0" u="none" strike="noStrike" dirty="0">
                          <a:solidFill>
                            <a:srgbClr val="000000"/>
                          </a:solidFill>
                          <a:latin typeface="Calibri"/>
                        </a:rPr>
                        <a:t>10,07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5" name="Object 1"/>
          <p:cNvGraphicFramePr>
            <a:graphicFrameLocks noChangeAspect="1"/>
          </p:cNvGraphicFramePr>
          <p:nvPr/>
        </p:nvGraphicFramePr>
        <p:xfrm>
          <a:off x="2357422" y="3357561"/>
          <a:ext cx="4524406" cy="3393305"/>
        </p:xfrm>
        <a:graphic>
          <a:graphicData uri="http://schemas.openxmlformats.org/presentationml/2006/ole">
            <p:oleObj spid="_x0000_s6145" name="Graph" r:id="rId3" imgW="5943600" imgH="4457880" progId="STATISTICA.Graph">
              <p:embed/>
            </p:oleObj>
          </a:graphicData>
        </a:graphic>
      </p:graphicFrame>
      <p:graphicFrame>
        <p:nvGraphicFramePr>
          <p:cNvPr id="6146" name="Object 2"/>
          <p:cNvGraphicFramePr>
            <a:graphicFrameLocks noChangeAspect="1"/>
          </p:cNvGraphicFramePr>
          <p:nvPr/>
        </p:nvGraphicFramePr>
        <p:xfrm>
          <a:off x="1643042" y="214290"/>
          <a:ext cx="5838825" cy="1323975"/>
        </p:xfrm>
        <a:graphic>
          <a:graphicData uri="http://schemas.openxmlformats.org/presentationml/2006/ole">
            <p:oleObj spid="_x0000_s6146" name="Spreadsheet" r:id="rId4" imgW="5762520" imgH="1324080" progId="STATISTICA.Spreadsheet">
              <p:embed/>
            </p:oleObj>
          </a:graphicData>
        </a:graphic>
      </p:graphicFrame>
      <p:sp>
        <p:nvSpPr>
          <p:cNvPr id="6" name="Rectangle 5"/>
          <p:cNvSpPr/>
          <p:nvPr/>
        </p:nvSpPr>
        <p:spPr>
          <a:xfrm>
            <a:off x="4071934" y="1000108"/>
            <a:ext cx="928694"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aphicFrame>
        <p:nvGraphicFramePr>
          <p:cNvPr id="6147" name="Object 3"/>
          <p:cNvGraphicFramePr>
            <a:graphicFrameLocks noChangeAspect="1"/>
          </p:cNvGraphicFramePr>
          <p:nvPr/>
        </p:nvGraphicFramePr>
        <p:xfrm>
          <a:off x="1643042" y="1643050"/>
          <a:ext cx="5857875" cy="1628775"/>
        </p:xfrm>
        <a:graphic>
          <a:graphicData uri="http://schemas.openxmlformats.org/presentationml/2006/ole">
            <p:oleObj spid="_x0000_s6147" name="Spreadsheet" r:id="rId5" imgW="5581800" imgH="1628640" progId="STATISTICA.Spreadsheet">
              <p:embed/>
            </p:oleObj>
          </a:graphicData>
        </a:graphic>
      </p:graphicFrame>
      <p:sp>
        <p:nvSpPr>
          <p:cNvPr id="8" name="Rectangle 7"/>
          <p:cNvSpPr/>
          <p:nvPr/>
        </p:nvSpPr>
        <p:spPr>
          <a:xfrm>
            <a:off x="2857488" y="2143116"/>
            <a:ext cx="307183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1857356" y="214290"/>
          <a:ext cx="5772150" cy="1295400"/>
        </p:xfrm>
        <a:graphic>
          <a:graphicData uri="http://schemas.openxmlformats.org/presentationml/2006/ole">
            <p:oleObj spid="_x0000_s48130" name="Spreadsheet" r:id="rId3" imgW="5715000" imgH="1305000" progId="STATISTICA.Spreadsheet">
              <p:embed/>
            </p:oleObj>
          </a:graphicData>
        </a:graphic>
      </p:graphicFrame>
      <p:graphicFrame>
        <p:nvGraphicFramePr>
          <p:cNvPr id="48131" name="Object 3"/>
          <p:cNvGraphicFramePr>
            <a:graphicFrameLocks noChangeAspect="1"/>
          </p:cNvGraphicFramePr>
          <p:nvPr/>
        </p:nvGraphicFramePr>
        <p:xfrm>
          <a:off x="1857356" y="1571612"/>
          <a:ext cx="5786478" cy="1619250"/>
        </p:xfrm>
        <a:graphic>
          <a:graphicData uri="http://schemas.openxmlformats.org/presentationml/2006/ole">
            <p:oleObj spid="_x0000_s48131" name="Spreadsheet" r:id="rId4" imgW="5095800" imgH="1628640" progId="STATISTICA.Spreadsheet">
              <p:embed/>
            </p:oleObj>
          </a:graphicData>
        </a:graphic>
      </p:graphicFrame>
      <p:graphicFrame>
        <p:nvGraphicFramePr>
          <p:cNvPr id="48132" name="Object 4"/>
          <p:cNvGraphicFramePr>
            <a:graphicFrameLocks noChangeAspect="1"/>
          </p:cNvGraphicFramePr>
          <p:nvPr/>
        </p:nvGraphicFramePr>
        <p:xfrm>
          <a:off x="2500298" y="3357562"/>
          <a:ext cx="4457700" cy="3343275"/>
        </p:xfrm>
        <a:graphic>
          <a:graphicData uri="http://schemas.openxmlformats.org/presentationml/2006/ole">
            <p:oleObj spid="_x0000_s48132" name="Graph" r:id="rId5" imgW="5943600" imgH="4457880" progId="STATISTICA.Graph">
              <p:embed/>
            </p:oleObj>
          </a:graphicData>
        </a:graphic>
      </p:graphicFrame>
      <p:sp>
        <p:nvSpPr>
          <p:cNvPr id="7" name="Rectangle 6"/>
          <p:cNvSpPr/>
          <p:nvPr/>
        </p:nvSpPr>
        <p:spPr>
          <a:xfrm>
            <a:off x="4286248" y="1000108"/>
            <a:ext cx="928694"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Rectangle 7"/>
          <p:cNvSpPr/>
          <p:nvPr/>
        </p:nvSpPr>
        <p:spPr>
          <a:xfrm>
            <a:off x="3214678" y="2071678"/>
            <a:ext cx="328614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785918" y="214290"/>
          <a:ext cx="5734050" cy="1304925"/>
        </p:xfrm>
        <a:graphic>
          <a:graphicData uri="http://schemas.openxmlformats.org/presentationml/2006/ole">
            <p:oleObj spid="_x0000_s49154" name="Spreadsheet" r:id="rId3" imgW="5657760" imgH="1305000" progId="STATISTICA.Spreadsheet">
              <p:embed/>
            </p:oleObj>
          </a:graphicData>
        </a:graphic>
      </p:graphicFrame>
      <p:graphicFrame>
        <p:nvGraphicFramePr>
          <p:cNvPr id="49155" name="Object 3"/>
          <p:cNvGraphicFramePr>
            <a:graphicFrameLocks noChangeAspect="1"/>
          </p:cNvGraphicFramePr>
          <p:nvPr/>
        </p:nvGraphicFramePr>
        <p:xfrm>
          <a:off x="1785918" y="1643050"/>
          <a:ext cx="5715040" cy="1609725"/>
        </p:xfrm>
        <a:graphic>
          <a:graphicData uri="http://schemas.openxmlformats.org/presentationml/2006/ole">
            <p:oleObj spid="_x0000_s49155" name="Spreadsheet" r:id="rId4" imgW="5038560" imgH="1628640" progId="STATISTICA.Spreadsheet">
              <p:embed/>
            </p:oleObj>
          </a:graphicData>
        </a:graphic>
      </p:graphicFrame>
      <p:graphicFrame>
        <p:nvGraphicFramePr>
          <p:cNvPr id="49156" name="Object 4"/>
          <p:cNvGraphicFramePr>
            <a:graphicFrameLocks noChangeAspect="1"/>
          </p:cNvGraphicFramePr>
          <p:nvPr/>
        </p:nvGraphicFramePr>
        <p:xfrm>
          <a:off x="2500298" y="3357562"/>
          <a:ext cx="4457700" cy="3343275"/>
        </p:xfrm>
        <a:graphic>
          <a:graphicData uri="http://schemas.openxmlformats.org/presentationml/2006/ole">
            <p:oleObj spid="_x0000_s49156" name="Graph" r:id="rId5" imgW="5943600" imgH="4457880" progId="STATISTICA.Graph">
              <p:embed/>
            </p:oleObj>
          </a:graphicData>
        </a:graphic>
      </p:graphicFrame>
      <p:sp>
        <p:nvSpPr>
          <p:cNvPr id="7" name="Rectangle 6"/>
          <p:cNvSpPr/>
          <p:nvPr/>
        </p:nvSpPr>
        <p:spPr>
          <a:xfrm>
            <a:off x="4214810" y="1000108"/>
            <a:ext cx="928694"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Rectangle 7"/>
          <p:cNvSpPr/>
          <p:nvPr/>
        </p:nvSpPr>
        <p:spPr>
          <a:xfrm>
            <a:off x="3143240" y="2143116"/>
            <a:ext cx="328614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28604"/>
            <a:ext cx="9144000" cy="646331"/>
          </a:xfrm>
          <a:prstGeom prst="rect">
            <a:avLst/>
          </a:prstGeom>
        </p:spPr>
        <p:txBody>
          <a:bodyPr wrap="square">
            <a:spAutoFit/>
          </a:bodyPr>
          <a:lstStyle/>
          <a:p>
            <a:pPr algn="just"/>
            <a:r>
              <a:rPr lang="en-GB" b="1" u="sng" dirty="0" smtClean="0">
                <a:solidFill>
                  <a:srgbClr val="FF0000"/>
                </a:solidFill>
              </a:rPr>
              <a:t>• </a:t>
            </a:r>
            <a:r>
              <a:rPr lang="en-US" b="1" u="sng" dirty="0" smtClean="0">
                <a:solidFill>
                  <a:srgbClr val="FF0000"/>
                </a:solidFill>
              </a:rPr>
              <a:t>The percentage of germinated seeds after stratification ranged from 10.75% (</a:t>
            </a:r>
            <a:r>
              <a:rPr lang="en-US" b="1" u="sng" dirty="0" err="1" smtClean="0">
                <a:solidFill>
                  <a:srgbClr val="FF0000"/>
                </a:solidFill>
              </a:rPr>
              <a:t>Velika</a:t>
            </a:r>
            <a:r>
              <a:rPr lang="en-US" b="1" u="sng" dirty="0" smtClean="0">
                <a:solidFill>
                  <a:srgbClr val="FF0000"/>
                </a:solidFill>
              </a:rPr>
              <a:t>) to 56.04% (</a:t>
            </a:r>
            <a:r>
              <a:rPr lang="en-US" b="1" u="sng" dirty="0" err="1" smtClean="0">
                <a:solidFill>
                  <a:srgbClr val="FF0000"/>
                </a:solidFill>
              </a:rPr>
              <a:t>Kravarsko</a:t>
            </a:r>
            <a:r>
              <a:rPr lang="en-US" b="1" u="sng" dirty="0" smtClean="0">
                <a:solidFill>
                  <a:srgbClr val="FF0000"/>
                </a:solidFill>
              </a:rPr>
              <a:t>) or an average of 30.82% for all 5 trees. </a:t>
            </a:r>
            <a:endParaRPr lang="hr-HR" b="1" u="sng" dirty="0" smtClean="0">
              <a:solidFill>
                <a:srgbClr val="FF0000"/>
              </a:solidFill>
            </a:endParaRPr>
          </a:p>
        </p:txBody>
      </p:sp>
      <p:graphicFrame>
        <p:nvGraphicFramePr>
          <p:cNvPr id="13" name="Table 12"/>
          <p:cNvGraphicFramePr>
            <a:graphicFrameLocks noGrp="1"/>
          </p:cNvGraphicFramePr>
          <p:nvPr/>
        </p:nvGraphicFramePr>
        <p:xfrm>
          <a:off x="142844" y="2428866"/>
          <a:ext cx="8858313" cy="2604625"/>
        </p:xfrm>
        <a:graphic>
          <a:graphicData uri="http://schemas.openxmlformats.org/drawingml/2006/table">
            <a:tbl>
              <a:tblPr/>
              <a:tblGrid>
                <a:gridCol w="857256"/>
                <a:gridCol w="1104194"/>
                <a:gridCol w="2564248"/>
                <a:gridCol w="1488158"/>
                <a:gridCol w="1139667"/>
                <a:gridCol w="1704790"/>
              </a:tblGrid>
              <a:tr h="392909">
                <a:tc>
                  <a:txBody>
                    <a:bodyPr/>
                    <a:lstStyle/>
                    <a:p>
                      <a:pPr algn="ctr" fontAlgn="b"/>
                      <a:r>
                        <a:rPr lang="hr-HR" sz="1400" b="0" i="0" u="none" strike="noStrike" dirty="0" err="1">
                          <a:solidFill>
                            <a:srgbClr val="000000"/>
                          </a:solidFill>
                          <a:latin typeface="+mn-lt"/>
                        </a:rPr>
                        <a:t>Tree</a:t>
                      </a:r>
                      <a:endParaRPr lang="hr-HR" sz="14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Number of seeds </a:t>
                      </a:r>
                      <a:r>
                        <a:rPr lang="en-US" sz="1400" b="0" i="0" u="none" strike="noStrike" dirty="0" smtClean="0">
                          <a:solidFill>
                            <a:srgbClr val="000000"/>
                          </a:solidFill>
                          <a:latin typeface="+mn-lt"/>
                        </a:rPr>
                        <a:t>sown</a:t>
                      </a:r>
                      <a:endParaRPr lang="hr-HR" sz="1400" b="0" i="0" u="none" strike="noStrike" dirty="0" smtClean="0">
                        <a:solidFill>
                          <a:srgbClr val="000000"/>
                        </a:solidFill>
                        <a:latin typeface="+mn-lt"/>
                      </a:endParaRPr>
                    </a:p>
                    <a:p>
                      <a:pPr algn="ctr" fontAlgn="b"/>
                      <a:r>
                        <a:rPr lang="en-US" sz="1400" b="0" i="0" u="none" strike="noStrike" dirty="0" smtClean="0">
                          <a:solidFill>
                            <a:srgbClr val="000000"/>
                          </a:solidFill>
                          <a:latin typeface="+mn-lt"/>
                        </a:rPr>
                        <a:t> (</a:t>
                      </a:r>
                      <a:r>
                        <a:rPr lang="en-US" sz="1400" b="0" i="0" u="none" strike="noStrike" dirty="0" err="1" smtClean="0">
                          <a:solidFill>
                            <a:srgbClr val="000000"/>
                          </a:solidFill>
                          <a:latin typeface="+mn-lt"/>
                        </a:rPr>
                        <a:t>pcs</a:t>
                      </a:r>
                      <a:r>
                        <a:rPr lang="en-US" sz="1400" b="0" i="0" u="none" strike="noStrike" dirty="0">
                          <a:solidFill>
                            <a:srgbClr val="000000"/>
                          </a:solidFill>
                          <a:latin typeface="+mn-lt"/>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The number of germinated seeds in the stratified </a:t>
                      </a:r>
                      <a:endParaRPr lang="hr-HR" sz="1400" b="0" i="0" u="none" strike="noStrike" dirty="0" smtClean="0">
                        <a:solidFill>
                          <a:srgbClr val="000000"/>
                        </a:solidFill>
                        <a:latin typeface="+mn-lt"/>
                      </a:endParaRPr>
                    </a:p>
                    <a:p>
                      <a:pPr algn="ctr" fontAlgn="b"/>
                      <a:r>
                        <a:rPr lang="en-US" sz="1400" b="0" i="0" u="none" strike="noStrike" dirty="0" smtClean="0">
                          <a:solidFill>
                            <a:srgbClr val="000000"/>
                          </a:solidFill>
                          <a:latin typeface="+mn-lt"/>
                        </a:rPr>
                        <a:t>(</a:t>
                      </a:r>
                      <a:r>
                        <a:rPr lang="en-US" sz="1400" b="0" i="0" u="none" strike="noStrike" dirty="0" err="1">
                          <a:solidFill>
                            <a:srgbClr val="000000"/>
                          </a:solidFill>
                          <a:latin typeface="+mn-lt"/>
                        </a:rPr>
                        <a:t>pcs</a:t>
                      </a:r>
                      <a:r>
                        <a:rPr lang="en-US" sz="1400" b="0" i="0" u="none" strike="noStrike" dirty="0">
                          <a:solidFill>
                            <a:srgbClr val="000000"/>
                          </a:solidFill>
                          <a:latin typeface="+mn-lt"/>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err="1">
                          <a:solidFill>
                            <a:srgbClr val="000000"/>
                          </a:solidFill>
                          <a:latin typeface="+mn-lt"/>
                        </a:rPr>
                        <a:t>Germinated</a:t>
                      </a:r>
                      <a:r>
                        <a:rPr lang="hr-HR" sz="1400" b="0" i="0" u="none" strike="noStrike" dirty="0">
                          <a:solidFill>
                            <a:srgbClr val="000000"/>
                          </a:solidFill>
                          <a:latin typeface="+mn-lt"/>
                        </a:rPr>
                        <a:t> </a:t>
                      </a:r>
                      <a:r>
                        <a:rPr lang="hr-HR" sz="1400" b="0" i="0" u="none" strike="noStrike" dirty="0" err="1">
                          <a:solidFill>
                            <a:srgbClr val="000000"/>
                          </a:solidFill>
                          <a:latin typeface="+mn-lt"/>
                        </a:rPr>
                        <a:t>in</a:t>
                      </a:r>
                      <a:r>
                        <a:rPr lang="hr-HR" sz="1400" b="0" i="0" u="none" strike="noStrike" dirty="0">
                          <a:solidFill>
                            <a:srgbClr val="000000"/>
                          </a:solidFill>
                          <a:latin typeface="+mn-lt"/>
                        </a:rPr>
                        <a:t> </a:t>
                      </a:r>
                      <a:r>
                        <a:rPr lang="hr-HR" sz="1400" b="0" i="0" u="none" strike="noStrike" dirty="0" err="1" smtClean="0">
                          <a:solidFill>
                            <a:srgbClr val="000000"/>
                          </a:solidFill>
                          <a:latin typeface="+mn-lt"/>
                        </a:rPr>
                        <a:t>stratification</a:t>
                      </a:r>
                      <a:endParaRPr lang="hr-HR" sz="1400" b="0" i="0" u="none" strike="noStrike" dirty="0" smtClean="0">
                        <a:solidFill>
                          <a:srgbClr val="000000"/>
                        </a:solidFill>
                        <a:latin typeface="+mn-lt"/>
                      </a:endParaRPr>
                    </a:p>
                    <a:p>
                      <a:pPr algn="ctr" fontAlgn="b"/>
                      <a:r>
                        <a:rPr lang="hr-HR" sz="1400" b="0" i="0" u="none" strike="noStrike" dirty="0" smtClean="0">
                          <a:solidFill>
                            <a:srgbClr val="000000"/>
                          </a:solidFill>
                          <a:latin typeface="+mn-lt"/>
                        </a:rPr>
                        <a:t> </a:t>
                      </a:r>
                      <a:r>
                        <a:rPr lang="hr-HR" sz="1400" b="0" i="0" u="none" strike="noStrike" dirty="0">
                          <a:solidFill>
                            <a:srgbClr val="000000"/>
                          </a:solidFill>
                          <a:latin typeface="+mn-lt"/>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err="1">
                          <a:solidFill>
                            <a:srgbClr val="000000"/>
                          </a:solidFill>
                          <a:latin typeface="+mn-lt"/>
                        </a:rPr>
                        <a:t>Nursery</a:t>
                      </a:r>
                      <a:r>
                        <a:rPr lang="hr-HR" sz="1400" b="0" i="0" u="none" strike="noStrike" dirty="0">
                          <a:solidFill>
                            <a:srgbClr val="000000"/>
                          </a:solidFill>
                          <a:latin typeface="+mn-lt"/>
                        </a:rPr>
                        <a:t> </a:t>
                      </a:r>
                      <a:r>
                        <a:rPr lang="hr-HR" sz="1400" b="0" i="0" u="none" strike="noStrike" dirty="0" err="1">
                          <a:solidFill>
                            <a:srgbClr val="000000"/>
                          </a:solidFill>
                          <a:latin typeface="+mn-lt"/>
                        </a:rPr>
                        <a:t>germination</a:t>
                      </a:r>
                      <a:r>
                        <a:rPr lang="hr-HR" sz="1400" b="0" i="0" u="none" strike="noStrike" dirty="0">
                          <a:solidFill>
                            <a:srgbClr val="000000"/>
                          </a:solidFill>
                          <a:latin typeface="+mn-lt"/>
                        </a:rPr>
                        <a:t> </a:t>
                      </a:r>
                      <a:endParaRPr lang="hr-HR" sz="1400" b="0" i="0" u="none" strike="noStrike" dirty="0" smtClean="0">
                        <a:solidFill>
                          <a:srgbClr val="000000"/>
                        </a:solidFill>
                        <a:latin typeface="+mn-lt"/>
                      </a:endParaRPr>
                    </a:p>
                    <a:p>
                      <a:pPr algn="ctr" fontAlgn="b"/>
                      <a:r>
                        <a:rPr lang="hr-HR" sz="1400" b="0" i="0" u="none" strike="noStrike" dirty="0" smtClean="0">
                          <a:solidFill>
                            <a:srgbClr val="000000"/>
                          </a:solidFill>
                          <a:latin typeface="+mn-lt"/>
                        </a:rPr>
                        <a:t>(%)</a:t>
                      </a:r>
                      <a:endParaRPr lang="hr-HR" sz="1400" b="0" i="0" u="none" strike="noStrike" dirty="0">
                        <a:solidFill>
                          <a:srgbClr val="000000"/>
                        </a:solidFill>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err="1">
                          <a:solidFill>
                            <a:srgbClr val="000000"/>
                          </a:solidFill>
                          <a:latin typeface="+mn-lt"/>
                        </a:rPr>
                        <a:t>Difference</a:t>
                      </a:r>
                      <a:r>
                        <a:rPr lang="hr-HR" sz="1400" b="0" i="0" u="none" strike="noStrike" dirty="0">
                          <a:solidFill>
                            <a:srgbClr val="000000"/>
                          </a:solidFill>
                          <a:latin typeface="+mn-lt"/>
                        </a:rPr>
                        <a:t> </a:t>
                      </a:r>
                      <a:r>
                        <a:rPr lang="hr-HR" sz="1400" b="0" i="0" u="none" strike="noStrike" dirty="0" err="1">
                          <a:solidFill>
                            <a:srgbClr val="000000"/>
                          </a:solidFill>
                          <a:latin typeface="+mn-lt"/>
                        </a:rPr>
                        <a:t>nursery</a:t>
                      </a:r>
                      <a:r>
                        <a:rPr lang="hr-HR" sz="1400" b="0" i="0" u="none" strike="noStrike" dirty="0">
                          <a:solidFill>
                            <a:srgbClr val="000000"/>
                          </a:solidFill>
                          <a:latin typeface="+mn-lt"/>
                        </a:rPr>
                        <a:t>-</a:t>
                      </a:r>
                      <a:r>
                        <a:rPr lang="hr-HR" sz="1400" b="0" i="0" u="none" strike="noStrike" dirty="0" err="1">
                          <a:solidFill>
                            <a:srgbClr val="000000"/>
                          </a:solidFill>
                          <a:latin typeface="+mn-lt"/>
                        </a:rPr>
                        <a:t>stratification</a:t>
                      </a:r>
                      <a:r>
                        <a:rPr lang="hr-HR" sz="1400" b="0" i="0" u="none" strike="noStrike" dirty="0">
                          <a:solidFill>
                            <a:srgbClr val="000000"/>
                          </a:solidFill>
                          <a:latin typeface="+mn-lt"/>
                        </a:rPr>
                        <a:t> </a:t>
                      </a:r>
                      <a:endParaRPr lang="hr-HR" sz="1400" b="0" i="0" u="none" strike="noStrike" dirty="0" smtClean="0">
                        <a:solidFill>
                          <a:srgbClr val="000000"/>
                        </a:solidFill>
                        <a:latin typeface="+mn-lt"/>
                      </a:endParaRPr>
                    </a:p>
                    <a:p>
                      <a:pPr algn="ctr" fontAlgn="b"/>
                      <a:r>
                        <a:rPr lang="hr-HR" sz="1400" b="0" i="0" u="none" strike="noStrike" dirty="0" smtClean="0">
                          <a:solidFill>
                            <a:srgbClr val="000000"/>
                          </a:solidFill>
                          <a:latin typeface="+mn-lt"/>
                        </a:rPr>
                        <a:t>(%)</a:t>
                      </a:r>
                      <a:endParaRPr lang="hr-HR" sz="1400" b="0" i="0" u="none" strike="noStrike" dirty="0">
                        <a:solidFill>
                          <a:srgbClr val="000000"/>
                        </a:solidFill>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09">
                <a:tc>
                  <a:txBody>
                    <a:bodyPr/>
                    <a:lstStyle/>
                    <a:p>
                      <a:pPr algn="l" fontAlgn="b"/>
                      <a:r>
                        <a:rPr lang="hr-HR" sz="1400" b="0" i="0" u="none" strike="noStrike" dirty="0">
                          <a:solidFill>
                            <a:srgbClr val="000000"/>
                          </a:solidFill>
                          <a:latin typeface="+mn-lt"/>
                        </a:rPr>
                        <a:t>Kravarsko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56,04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-6,04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09">
                <a:tc>
                  <a:txBody>
                    <a:bodyPr/>
                    <a:lstStyle/>
                    <a:p>
                      <a:pPr algn="l" fontAlgn="b"/>
                      <a:r>
                        <a:rPr lang="hr-HR" sz="1400" b="0" i="0" u="none" strike="noStrike">
                          <a:solidFill>
                            <a:srgbClr val="000000"/>
                          </a:solidFill>
                          <a:latin typeface="+mn-lt"/>
                        </a:rPr>
                        <a:t>Cekovići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19,05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37,00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17,95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09">
                <a:tc>
                  <a:txBody>
                    <a:bodyPr/>
                    <a:lstStyle/>
                    <a:p>
                      <a:pPr algn="l" fontAlgn="b"/>
                      <a:r>
                        <a:rPr lang="hr-HR" sz="1400" b="0" i="0" u="none" strike="noStrike">
                          <a:solidFill>
                            <a:srgbClr val="000000"/>
                          </a:solidFill>
                          <a:latin typeface="+mn-lt"/>
                        </a:rPr>
                        <a:t>Šiljakovina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a:solidFill>
                            <a:srgbClr val="000000"/>
                          </a:solidFill>
                          <a:latin typeface="+mn-lt"/>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22,50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49,33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26,83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09">
                <a:tc>
                  <a:txBody>
                    <a:bodyPr/>
                    <a:lstStyle/>
                    <a:p>
                      <a:pPr algn="l" fontAlgn="b"/>
                      <a:r>
                        <a:rPr lang="hr-HR" sz="1400" b="0" i="0" u="none" strike="noStrike">
                          <a:solidFill>
                            <a:srgbClr val="000000"/>
                          </a:solidFill>
                          <a:latin typeface="+mn-lt"/>
                        </a:rPr>
                        <a:t>Daruvar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a:solidFill>
                            <a:srgbClr val="000000"/>
                          </a:solidFill>
                          <a:latin typeface="+mn-lt"/>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a:solidFill>
                            <a:srgbClr val="000000"/>
                          </a:solidFill>
                          <a:latin typeface="+mn-lt"/>
                        </a:rPr>
                        <a:t>183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45,75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61,50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dirty="0">
                          <a:solidFill>
                            <a:srgbClr val="000000"/>
                          </a:solidFill>
                          <a:latin typeface="+mn-lt"/>
                        </a:rPr>
                        <a:t>15,75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09">
                <a:tc>
                  <a:txBody>
                    <a:bodyPr/>
                    <a:lstStyle/>
                    <a:p>
                      <a:pPr algn="l" fontAlgn="b"/>
                      <a:r>
                        <a:rPr lang="hr-HR" sz="1400" b="0" i="0" u="none" strike="noStrike">
                          <a:solidFill>
                            <a:srgbClr val="000000"/>
                          </a:solidFill>
                          <a:latin typeface="+mn-lt"/>
                        </a:rPr>
                        <a:t>Velika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a:solidFill>
                            <a:srgbClr val="000000"/>
                          </a:solidFill>
                          <a:latin typeface="+mn-lt"/>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0" i="0" u="none" strike="noStrike">
                          <a:solidFill>
                            <a:srgbClr val="000000"/>
                          </a:solidFill>
                          <a:latin typeface="+mn-lt"/>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10,75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66,00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400" b="1" i="0" u="none" strike="noStrike" dirty="0">
                          <a:solidFill>
                            <a:srgbClr val="000000"/>
                          </a:solidFill>
                          <a:latin typeface="+mn-lt"/>
                        </a:rPr>
                        <a:t>55,25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Rectangle 13"/>
          <p:cNvSpPr/>
          <p:nvPr/>
        </p:nvSpPr>
        <p:spPr>
          <a:xfrm>
            <a:off x="4714876" y="4643446"/>
            <a:ext cx="142876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Rectangle 14"/>
          <p:cNvSpPr/>
          <p:nvPr/>
        </p:nvSpPr>
        <p:spPr>
          <a:xfrm>
            <a:off x="4643438" y="3071810"/>
            <a:ext cx="150019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xtBox 15"/>
          <p:cNvSpPr txBox="1"/>
          <p:nvPr/>
        </p:nvSpPr>
        <p:spPr>
          <a:xfrm>
            <a:off x="4143372" y="6143644"/>
            <a:ext cx="2639441" cy="369332"/>
          </a:xfrm>
          <a:prstGeom prst="rect">
            <a:avLst/>
          </a:prstGeom>
          <a:noFill/>
        </p:spPr>
        <p:txBody>
          <a:bodyPr wrap="none" rtlCol="0">
            <a:spAutoFit/>
          </a:bodyPr>
          <a:lstStyle/>
          <a:p>
            <a:r>
              <a:rPr lang="hr-HR" b="1" dirty="0" smtClean="0">
                <a:solidFill>
                  <a:srgbClr val="00B050"/>
                </a:solidFill>
              </a:rPr>
              <a:t>MINIMUM AND OPTIMAL</a:t>
            </a:r>
            <a:endParaRPr lang="hr-HR" b="1" dirty="0">
              <a:solidFill>
                <a:srgbClr val="00B050"/>
              </a:solidFill>
            </a:endParaRPr>
          </a:p>
        </p:txBody>
      </p:sp>
      <p:sp>
        <p:nvSpPr>
          <p:cNvPr id="17" name="Smiley Face 16"/>
          <p:cNvSpPr/>
          <p:nvPr/>
        </p:nvSpPr>
        <p:spPr>
          <a:xfrm>
            <a:off x="5143504" y="5143512"/>
            <a:ext cx="571504" cy="571504"/>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Down Arrow Callout 17"/>
          <p:cNvSpPr/>
          <p:nvPr/>
        </p:nvSpPr>
        <p:spPr>
          <a:xfrm>
            <a:off x="5072066" y="5072074"/>
            <a:ext cx="714380" cy="1000132"/>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TextBox 18"/>
          <p:cNvSpPr txBox="1"/>
          <p:nvPr/>
        </p:nvSpPr>
        <p:spPr>
          <a:xfrm>
            <a:off x="5572132" y="3071810"/>
            <a:ext cx="692818" cy="369332"/>
          </a:xfrm>
          <a:prstGeom prst="rect">
            <a:avLst/>
          </a:prstGeom>
          <a:noFill/>
        </p:spPr>
        <p:txBody>
          <a:bodyPr wrap="none" rtlCol="0">
            <a:spAutoFit/>
          </a:bodyPr>
          <a:lstStyle/>
          <a:p>
            <a:r>
              <a:rPr lang="hr-HR" dirty="0" smtClean="0">
                <a:solidFill>
                  <a:srgbClr val="00B050"/>
                </a:solidFill>
              </a:rPr>
              <a:t>MAX.</a:t>
            </a:r>
            <a:endParaRPr lang="hr-HR" dirty="0">
              <a:solidFill>
                <a:srgbClr val="00B050"/>
              </a:solidFill>
            </a:endParaRPr>
          </a:p>
        </p:txBody>
      </p:sp>
      <p:sp>
        <p:nvSpPr>
          <p:cNvPr id="22" name="Rectangle 21"/>
          <p:cNvSpPr/>
          <p:nvPr/>
        </p:nvSpPr>
        <p:spPr>
          <a:xfrm>
            <a:off x="0" y="1214422"/>
            <a:ext cx="9144000" cy="646331"/>
          </a:xfrm>
          <a:prstGeom prst="rect">
            <a:avLst/>
          </a:prstGeom>
        </p:spPr>
        <p:txBody>
          <a:bodyPr wrap="square">
            <a:spAutoFit/>
          </a:bodyPr>
          <a:lstStyle/>
          <a:p>
            <a:pPr algn="just"/>
            <a:r>
              <a:rPr lang="en-GB" b="1" u="sng" dirty="0" smtClean="0">
                <a:solidFill>
                  <a:srgbClr val="FF0000"/>
                </a:solidFill>
              </a:rPr>
              <a:t>• </a:t>
            </a:r>
            <a:r>
              <a:rPr lang="en-US" b="1" u="sng" dirty="0" smtClean="0">
                <a:solidFill>
                  <a:srgbClr val="FF0000"/>
                </a:solidFill>
              </a:rPr>
              <a:t>Nursery germination was from 37.00 % (</a:t>
            </a:r>
            <a:r>
              <a:rPr lang="en-US" b="1" u="sng" dirty="0" err="1" smtClean="0">
                <a:solidFill>
                  <a:srgbClr val="FF0000"/>
                </a:solidFill>
              </a:rPr>
              <a:t>Cekovići</a:t>
            </a:r>
            <a:r>
              <a:rPr lang="en-US" b="1" u="sng" dirty="0" smtClean="0">
                <a:solidFill>
                  <a:srgbClr val="FF0000"/>
                </a:solidFill>
              </a:rPr>
              <a:t>) to 66.00 % (</a:t>
            </a:r>
            <a:r>
              <a:rPr lang="en-US" b="1" u="sng" dirty="0" err="1" smtClean="0">
                <a:solidFill>
                  <a:srgbClr val="FF0000"/>
                </a:solidFill>
              </a:rPr>
              <a:t>Velika</a:t>
            </a:r>
            <a:r>
              <a:rPr lang="en-US" b="1" u="sng" dirty="0" smtClean="0">
                <a:solidFill>
                  <a:srgbClr val="FF0000"/>
                </a:solidFill>
              </a:rPr>
              <a:t>) or an average of 52.77 % for all 5 trees.</a:t>
            </a:r>
            <a:endParaRPr lang="hr-HR" b="1" u="sng" dirty="0">
              <a:solidFill>
                <a:srgbClr val="FF0000"/>
              </a:solidFill>
            </a:endParaRPr>
          </a:p>
        </p:txBody>
      </p:sp>
      <p:sp>
        <p:nvSpPr>
          <p:cNvPr id="23" name="Rectangle 22"/>
          <p:cNvSpPr/>
          <p:nvPr/>
        </p:nvSpPr>
        <p:spPr>
          <a:xfrm>
            <a:off x="6143636" y="3429000"/>
            <a:ext cx="1143008"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4" name="Rectangle 23"/>
          <p:cNvSpPr/>
          <p:nvPr/>
        </p:nvSpPr>
        <p:spPr>
          <a:xfrm>
            <a:off x="6143636" y="4643446"/>
            <a:ext cx="114300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5" name="TextBox 24"/>
          <p:cNvSpPr txBox="1"/>
          <p:nvPr/>
        </p:nvSpPr>
        <p:spPr>
          <a:xfrm>
            <a:off x="6858016" y="4714884"/>
            <a:ext cx="538930" cy="276999"/>
          </a:xfrm>
          <a:prstGeom prst="rect">
            <a:avLst/>
          </a:prstGeom>
          <a:noFill/>
        </p:spPr>
        <p:txBody>
          <a:bodyPr wrap="none" rtlCol="0">
            <a:spAutoFit/>
          </a:bodyPr>
          <a:lstStyle/>
          <a:p>
            <a:r>
              <a:rPr lang="hr-HR" sz="1200" b="1" dirty="0" smtClean="0">
                <a:solidFill>
                  <a:srgbClr val="00B050"/>
                </a:solidFill>
              </a:rPr>
              <a:t>MAX.</a:t>
            </a:r>
            <a:endParaRPr lang="hr-HR" sz="1200" b="1" dirty="0">
              <a:solidFill>
                <a:srgbClr val="00B050"/>
              </a:solidFill>
            </a:endParaRPr>
          </a:p>
        </p:txBody>
      </p:sp>
      <p:sp>
        <p:nvSpPr>
          <p:cNvPr id="26" name="TextBox 25"/>
          <p:cNvSpPr txBox="1"/>
          <p:nvPr/>
        </p:nvSpPr>
        <p:spPr>
          <a:xfrm>
            <a:off x="6858016" y="3500438"/>
            <a:ext cx="503664" cy="276999"/>
          </a:xfrm>
          <a:prstGeom prst="rect">
            <a:avLst/>
          </a:prstGeom>
          <a:noFill/>
        </p:spPr>
        <p:txBody>
          <a:bodyPr wrap="none" rtlCol="0">
            <a:spAutoFit/>
          </a:bodyPr>
          <a:lstStyle/>
          <a:p>
            <a:r>
              <a:rPr lang="hr-HR" sz="1200" b="1" dirty="0" smtClean="0">
                <a:solidFill>
                  <a:srgbClr val="00B050"/>
                </a:solidFill>
              </a:rPr>
              <a:t>MIN.</a:t>
            </a:r>
            <a:endParaRPr lang="hr-HR" sz="1200" b="1" dirty="0">
              <a:solidFill>
                <a:srgbClr val="00B050"/>
              </a:solidFill>
            </a:endParaRPr>
          </a:p>
        </p:txBody>
      </p:sp>
      <p:sp>
        <p:nvSpPr>
          <p:cNvPr id="27" name="Rectangle 26"/>
          <p:cNvSpPr/>
          <p:nvPr/>
        </p:nvSpPr>
        <p:spPr>
          <a:xfrm>
            <a:off x="7286644" y="4643446"/>
            <a:ext cx="1714512"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8" name="TextBox 27"/>
          <p:cNvSpPr txBox="1"/>
          <p:nvPr/>
        </p:nvSpPr>
        <p:spPr>
          <a:xfrm>
            <a:off x="8358214" y="4714884"/>
            <a:ext cx="538930" cy="276999"/>
          </a:xfrm>
          <a:prstGeom prst="rect">
            <a:avLst/>
          </a:prstGeom>
          <a:noFill/>
        </p:spPr>
        <p:txBody>
          <a:bodyPr wrap="none" rtlCol="0">
            <a:spAutoFit/>
          </a:bodyPr>
          <a:lstStyle/>
          <a:p>
            <a:r>
              <a:rPr lang="hr-HR" sz="1200" b="1" dirty="0" smtClean="0">
                <a:solidFill>
                  <a:srgbClr val="00B050"/>
                </a:solidFill>
              </a:rPr>
              <a:t>MAX.</a:t>
            </a:r>
            <a:endParaRPr lang="hr-HR" sz="1200" b="1" dirty="0">
              <a:solidFill>
                <a:srgbClr val="00B050"/>
              </a:solidFill>
            </a:endParaRPr>
          </a:p>
        </p:txBody>
      </p:sp>
      <p:sp>
        <p:nvSpPr>
          <p:cNvPr id="29" name="Rectangle 28"/>
          <p:cNvSpPr/>
          <p:nvPr/>
        </p:nvSpPr>
        <p:spPr>
          <a:xfrm>
            <a:off x="7286644" y="3071810"/>
            <a:ext cx="1714512"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 name="TextBox 29"/>
          <p:cNvSpPr txBox="1"/>
          <p:nvPr/>
        </p:nvSpPr>
        <p:spPr>
          <a:xfrm>
            <a:off x="8358214" y="3143248"/>
            <a:ext cx="503664" cy="276999"/>
          </a:xfrm>
          <a:prstGeom prst="rect">
            <a:avLst/>
          </a:prstGeom>
          <a:noFill/>
        </p:spPr>
        <p:txBody>
          <a:bodyPr wrap="none" rtlCol="0">
            <a:spAutoFit/>
          </a:bodyPr>
          <a:lstStyle/>
          <a:p>
            <a:r>
              <a:rPr lang="hr-HR" sz="1200" b="1" dirty="0" smtClean="0">
                <a:solidFill>
                  <a:srgbClr val="00B050"/>
                </a:solidFill>
              </a:rPr>
              <a:t>MIN.</a:t>
            </a:r>
            <a:endParaRPr lang="hr-HR" sz="1200" b="1" dirty="0">
              <a:solidFill>
                <a:srgbClr val="00B05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618.JPG"/>
          <p:cNvPicPr>
            <a:picLocks noChangeAspect="1"/>
          </p:cNvPicPr>
          <p:nvPr/>
        </p:nvPicPr>
        <p:blipFill>
          <a:blip r:embed="rId2" cstate="print"/>
          <a:stretch>
            <a:fillRect/>
          </a:stretch>
        </p:blipFill>
        <p:spPr>
          <a:xfrm>
            <a:off x="0" y="857232"/>
            <a:ext cx="4572032" cy="3429024"/>
          </a:xfrm>
          <a:prstGeom prst="rect">
            <a:avLst/>
          </a:prstGeom>
        </p:spPr>
      </p:pic>
      <p:pic>
        <p:nvPicPr>
          <p:cNvPr id="6" name="Picture 5" descr="IMG_3555.JPG"/>
          <p:cNvPicPr>
            <a:picLocks noChangeAspect="1"/>
          </p:cNvPicPr>
          <p:nvPr/>
        </p:nvPicPr>
        <p:blipFill>
          <a:blip r:embed="rId3" cstate="print"/>
          <a:stretch>
            <a:fillRect/>
          </a:stretch>
        </p:blipFill>
        <p:spPr>
          <a:xfrm>
            <a:off x="4572001" y="3429001"/>
            <a:ext cx="4571999" cy="3428999"/>
          </a:xfrm>
          <a:prstGeom prst="rect">
            <a:avLst/>
          </a:prstGeom>
        </p:spPr>
      </p:pic>
      <p:sp>
        <p:nvSpPr>
          <p:cNvPr id="7" name="Rectangle 6"/>
          <p:cNvSpPr/>
          <p:nvPr/>
        </p:nvSpPr>
        <p:spPr>
          <a:xfrm>
            <a:off x="4572000" y="3714752"/>
            <a:ext cx="4572000" cy="923330"/>
          </a:xfrm>
          <a:prstGeom prst="rect">
            <a:avLst/>
          </a:prstGeom>
        </p:spPr>
        <p:txBody>
          <a:bodyPr>
            <a:spAutoFit/>
          </a:bodyPr>
          <a:lstStyle/>
          <a:p>
            <a:pPr algn="ctr"/>
            <a:r>
              <a:rPr lang="en-US" b="1" dirty="0" smtClean="0">
                <a:solidFill>
                  <a:srgbClr val="FF0000"/>
                </a:solidFill>
              </a:rPr>
              <a:t>RADICULE LENGTH OF 1-5 MM IDEAL FOR SOWING</a:t>
            </a:r>
            <a:r>
              <a:rPr lang="hr-HR" b="1" dirty="0" smtClean="0">
                <a:solidFill>
                  <a:srgbClr val="FF0000"/>
                </a:solidFill>
              </a:rPr>
              <a:t>-</a:t>
            </a:r>
            <a:r>
              <a:rPr lang="en-US" b="1" dirty="0" smtClean="0">
                <a:solidFill>
                  <a:srgbClr val="FF0000"/>
                </a:solidFill>
              </a:rPr>
              <a:t>NO DEFORMATIONS ON THE ROOT </a:t>
            </a:r>
            <a:r>
              <a:rPr lang="hr-HR" b="1" dirty="0" smtClean="0">
                <a:solidFill>
                  <a:srgbClr val="FF0000"/>
                </a:solidFill>
              </a:rPr>
              <a:t>COLLAR</a:t>
            </a:r>
            <a:endParaRPr lang="hr-HR" b="1" dirty="0">
              <a:solidFill>
                <a:srgbClr val="FF0000"/>
              </a:solidFill>
            </a:endParaRPr>
          </a:p>
        </p:txBody>
      </p:sp>
      <p:sp>
        <p:nvSpPr>
          <p:cNvPr id="8" name="Rectangle 7"/>
          <p:cNvSpPr/>
          <p:nvPr/>
        </p:nvSpPr>
        <p:spPr>
          <a:xfrm>
            <a:off x="0" y="857232"/>
            <a:ext cx="4572000" cy="923330"/>
          </a:xfrm>
          <a:prstGeom prst="rect">
            <a:avLst/>
          </a:prstGeom>
        </p:spPr>
        <p:txBody>
          <a:bodyPr>
            <a:spAutoFit/>
          </a:bodyPr>
          <a:lstStyle/>
          <a:p>
            <a:pPr algn="ctr"/>
            <a:r>
              <a:rPr lang="en-US" b="1" dirty="0" smtClean="0">
                <a:solidFill>
                  <a:srgbClr val="FF0000"/>
                </a:solidFill>
              </a:rPr>
              <a:t>RADICULE LENGTH </a:t>
            </a:r>
            <a:r>
              <a:rPr lang="hr-HR" b="1" dirty="0" smtClean="0">
                <a:solidFill>
                  <a:srgbClr val="FF0000"/>
                </a:solidFill>
              </a:rPr>
              <a:t>OVER 5 </a:t>
            </a:r>
            <a:r>
              <a:rPr lang="en-US" b="1" dirty="0" smtClean="0">
                <a:solidFill>
                  <a:srgbClr val="FF0000"/>
                </a:solidFill>
              </a:rPr>
              <a:t>MM </a:t>
            </a:r>
            <a:r>
              <a:rPr lang="hr-HR" b="1" dirty="0" smtClean="0">
                <a:solidFill>
                  <a:srgbClr val="FF0000"/>
                </a:solidFill>
              </a:rPr>
              <a:t>NOT </a:t>
            </a:r>
            <a:r>
              <a:rPr lang="en-US" b="1" dirty="0" smtClean="0">
                <a:solidFill>
                  <a:srgbClr val="FF0000"/>
                </a:solidFill>
              </a:rPr>
              <a:t>IDEAL FOR SOWING</a:t>
            </a:r>
            <a:r>
              <a:rPr lang="hr-HR" b="1" dirty="0" smtClean="0">
                <a:solidFill>
                  <a:srgbClr val="FF0000"/>
                </a:solidFill>
              </a:rPr>
              <a:t>-POSSIBLE ROOT COLLAR DEFORMATIONS</a:t>
            </a:r>
            <a:endParaRPr lang="hr-HR" b="1" dirty="0">
              <a:solidFill>
                <a:srgbClr val="FF0000"/>
              </a:solidFill>
            </a:endParaRPr>
          </a:p>
        </p:txBody>
      </p:sp>
      <p:pic>
        <p:nvPicPr>
          <p:cNvPr id="9" name="Picture 8" descr="1+0 2005 zakrivljenost (2).JPG"/>
          <p:cNvPicPr>
            <a:picLocks noChangeAspect="1"/>
          </p:cNvPicPr>
          <p:nvPr/>
        </p:nvPicPr>
        <p:blipFill>
          <a:blip r:embed="rId4" cstate="print"/>
          <a:stretch>
            <a:fillRect/>
          </a:stretch>
        </p:blipFill>
        <p:spPr>
          <a:xfrm>
            <a:off x="5572132" y="1071546"/>
            <a:ext cx="2786082" cy="2089562"/>
          </a:xfrm>
          <a:prstGeom prst="rect">
            <a:avLst/>
          </a:prstGeom>
        </p:spPr>
      </p:pic>
      <p:sp>
        <p:nvSpPr>
          <p:cNvPr id="10" name="Right Arrow 9"/>
          <p:cNvSpPr/>
          <p:nvPr/>
        </p:nvSpPr>
        <p:spPr>
          <a:xfrm>
            <a:off x="4643438" y="1928802"/>
            <a:ext cx="857256" cy="42862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4356"/>
            <a:ext cx="9144000" cy="923330"/>
          </a:xfrm>
          <a:prstGeom prst="rect">
            <a:avLst/>
          </a:prstGeom>
        </p:spPr>
        <p:txBody>
          <a:bodyPr wrap="square">
            <a:spAutoFit/>
          </a:bodyPr>
          <a:lstStyle/>
          <a:p>
            <a:pPr algn="just"/>
            <a:r>
              <a:rPr lang="en-GB" b="1" u="sng" dirty="0" smtClean="0">
                <a:solidFill>
                  <a:srgbClr val="FF0000"/>
                </a:solidFill>
              </a:rPr>
              <a:t>• </a:t>
            </a:r>
            <a:r>
              <a:rPr lang="en-US" b="1" u="sng" dirty="0" smtClean="0">
                <a:solidFill>
                  <a:srgbClr val="FF0000"/>
                </a:solidFill>
              </a:rPr>
              <a:t>The seeds started sprouting 14 days after sowing (</a:t>
            </a:r>
            <a:r>
              <a:rPr lang="en-US" b="1" u="sng" dirty="0" err="1" smtClean="0">
                <a:solidFill>
                  <a:srgbClr val="FF0000"/>
                </a:solidFill>
              </a:rPr>
              <a:t>Šiljakovina</a:t>
            </a:r>
            <a:r>
              <a:rPr lang="en-US" b="1" u="sng" dirty="0" smtClean="0">
                <a:solidFill>
                  <a:srgbClr val="FF0000"/>
                </a:solidFill>
              </a:rPr>
              <a:t> and </a:t>
            </a:r>
            <a:r>
              <a:rPr lang="en-US" b="1" u="sng" dirty="0" err="1" smtClean="0">
                <a:solidFill>
                  <a:srgbClr val="FF0000"/>
                </a:solidFill>
              </a:rPr>
              <a:t>Daruvar</a:t>
            </a:r>
            <a:r>
              <a:rPr lang="en-US" b="1" u="sng" dirty="0" smtClean="0">
                <a:solidFill>
                  <a:srgbClr val="FF0000"/>
                </a:solidFill>
              </a:rPr>
              <a:t>) and more massively in all five trees 21 days after sowing. The seeds finished germinating 49 days after sowing (May 10, 2022). </a:t>
            </a:r>
            <a:endParaRPr lang="hr-HR" b="1" u="sng" dirty="0" smtClean="0">
              <a:solidFill>
                <a:srgbClr val="FF0000"/>
              </a:solidFill>
            </a:endParaRPr>
          </a:p>
        </p:txBody>
      </p:sp>
      <p:pic>
        <p:nvPicPr>
          <p:cNvPr id="5" name="Picture 4" descr="IMG_6888.JPG"/>
          <p:cNvPicPr>
            <a:picLocks noChangeAspect="1"/>
          </p:cNvPicPr>
          <p:nvPr/>
        </p:nvPicPr>
        <p:blipFill>
          <a:blip r:embed="rId2" cstate="print"/>
          <a:stretch>
            <a:fillRect/>
          </a:stretch>
        </p:blipFill>
        <p:spPr>
          <a:xfrm>
            <a:off x="4643438" y="3143248"/>
            <a:ext cx="4381530" cy="3286148"/>
          </a:xfrm>
          <a:prstGeom prst="rect">
            <a:avLst/>
          </a:prstGeom>
        </p:spPr>
      </p:pic>
      <p:pic>
        <p:nvPicPr>
          <p:cNvPr id="6" name="Picture 5" descr="IMG_6885.JPG"/>
          <p:cNvPicPr>
            <a:picLocks noChangeAspect="1"/>
          </p:cNvPicPr>
          <p:nvPr/>
        </p:nvPicPr>
        <p:blipFill>
          <a:blip r:embed="rId3" cstate="print"/>
          <a:stretch>
            <a:fillRect/>
          </a:stretch>
        </p:blipFill>
        <p:spPr>
          <a:xfrm>
            <a:off x="142844" y="2357430"/>
            <a:ext cx="4381498" cy="3286124"/>
          </a:xfrm>
          <a:prstGeom prst="rect">
            <a:avLst/>
          </a:prstGeom>
        </p:spPr>
      </p:pic>
      <p:sp>
        <p:nvSpPr>
          <p:cNvPr id="7" name="Rectangle 6"/>
          <p:cNvSpPr/>
          <p:nvPr/>
        </p:nvSpPr>
        <p:spPr>
          <a:xfrm>
            <a:off x="142844" y="5643578"/>
            <a:ext cx="4357718" cy="646331"/>
          </a:xfrm>
          <a:prstGeom prst="rect">
            <a:avLst/>
          </a:prstGeom>
        </p:spPr>
        <p:txBody>
          <a:bodyPr wrap="square">
            <a:spAutoFit/>
          </a:bodyPr>
          <a:lstStyle/>
          <a:p>
            <a:pPr algn="ctr"/>
            <a:r>
              <a:rPr lang="en-US" dirty="0" smtClean="0"/>
              <a:t>Protection of seeds and seedlings in </a:t>
            </a:r>
            <a:r>
              <a:rPr lang="en-US" dirty="0" err="1" smtClean="0"/>
              <a:t>Dunemann</a:t>
            </a:r>
            <a:r>
              <a:rPr lang="en-US" dirty="0" smtClean="0"/>
              <a:t> bed from birds</a:t>
            </a:r>
            <a:endParaRPr lang="hr-HR" dirty="0"/>
          </a:p>
        </p:txBody>
      </p:sp>
      <p:sp>
        <p:nvSpPr>
          <p:cNvPr id="8" name="Rectangle 7"/>
          <p:cNvSpPr/>
          <p:nvPr/>
        </p:nvSpPr>
        <p:spPr>
          <a:xfrm>
            <a:off x="4572000" y="2214554"/>
            <a:ext cx="4572000" cy="923330"/>
          </a:xfrm>
          <a:prstGeom prst="rect">
            <a:avLst/>
          </a:prstGeom>
        </p:spPr>
        <p:txBody>
          <a:bodyPr>
            <a:spAutoFit/>
          </a:bodyPr>
          <a:lstStyle/>
          <a:p>
            <a:pPr algn="ctr"/>
            <a:r>
              <a:rPr lang="en-US" dirty="0" smtClean="0"/>
              <a:t>The final germination of the seeds takes place 49 days after sowing</a:t>
            </a:r>
            <a:r>
              <a:rPr lang="hr-HR" dirty="0" smtClean="0"/>
              <a:t>. </a:t>
            </a:r>
            <a:r>
              <a:rPr lang="en-US" dirty="0" smtClean="0"/>
              <a:t>Shade of 50% is ideal for </a:t>
            </a:r>
            <a:r>
              <a:rPr lang="hr-HR" dirty="0" err="1" smtClean="0"/>
              <a:t>seed</a:t>
            </a:r>
            <a:r>
              <a:rPr lang="hr-HR" dirty="0" smtClean="0"/>
              <a:t> g</a:t>
            </a:r>
            <a:r>
              <a:rPr lang="en-US" dirty="0" err="1" smtClean="0"/>
              <a:t>ermination</a:t>
            </a:r>
            <a:r>
              <a:rPr lang="en-US" dirty="0" smtClean="0"/>
              <a:t> and growth</a:t>
            </a:r>
            <a:r>
              <a:rPr lang="hr-HR" dirty="0" smtClean="0"/>
              <a:t> service </a:t>
            </a:r>
            <a:r>
              <a:rPr lang="hr-HR" dirty="0" err="1" smtClean="0"/>
              <a:t>tree</a:t>
            </a:r>
            <a:r>
              <a:rPr lang="hr-HR" dirty="0" smtClean="0"/>
              <a:t>.</a:t>
            </a:r>
            <a:endParaRPr lang="hr-H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00232" y="3933825"/>
          <a:ext cx="4848225" cy="2924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1643042" y="285728"/>
          <a:ext cx="5915025" cy="36195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285728"/>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B050"/>
                </a:solidFill>
                <a:effectLst/>
                <a:ea typeface="Times New Roman" pitchFamily="18" charset="0"/>
                <a:cs typeface="Times New Roman" pitchFamily="18" charset="0"/>
              </a:rPr>
              <a:t>CONCLUSIONS</a:t>
            </a:r>
            <a:endParaRPr kumimoji="0" lang="en-GB" sz="2000" b="1" i="0" u="none" strike="noStrike" cap="none" normalizeH="0" baseline="0" dirty="0" smtClean="0">
              <a:ln>
                <a:noFill/>
              </a:ln>
              <a:solidFill>
                <a:srgbClr val="00B050"/>
              </a:solidFill>
              <a:effectLst/>
              <a:cs typeface="Arial" pitchFamily="34" charset="0"/>
            </a:endParaRPr>
          </a:p>
        </p:txBody>
      </p:sp>
      <p:sp>
        <p:nvSpPr>
          <p:cNvPr id="16386" name="Rectangle 2"/>
          <p:cNvSpPr>
            <a:spLocks noChangeArrowheads="1"/>
          </p:cNvSpPr>
          <p:nvPr/>
        </p:nvSpPr>
        <p:spPr bwMode="auto">
          <a:xfrm>
            <a:off x="0" y="714356"/>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fontAlgn="base">
              <a:spcBef>
                <a:spcPct val="0"/>
              </a:spcBef>
              <a:spcAft>
                <a:spcPct val="0"/>
              </a:spcAft>
              <a:buAutoNum type="arabicPeriod"/>
            </a:pPr>
            <a:endParaRPr lang="hr-HR" sz="2400" b="1" dirty="0" smtClean="0">
              <a:solidFill>
                <a:srgbClr val="FF0000"/>
              </a:solidFill>
            </a:endParaRPr>
          </a:p>
          <a:p>
            <a:pPr marL="457200" indent="-457200" algn="just" fontAlgn="base">
              <a:spcBef>
                <a:spcPct val="0"/>
              </a:spcBef>
              <a:spcAft>
                <a:spcPct val="0"/>
              </a:spcAft>
              <a:buFontTx/>
              <a:buAutoNum type="arabicPeriod"/>
            </a:pPr>
            <a:r>
              <a:rPr lang="en-US" sz="2400" b="1" dirty="0" smtClean="0">
                <a:solidFill>
                  <a:srgbClr val="FF0000"/>
                </a:solidFill>
              </a:rPr>
              <a:t>Seed weight was statistically different between trees, ranging from 0.02552 g (</a:t>
            </a:r>
            <a:r>
              <a:rPr lang="en-US" sz="2400" b="1" dirty="0" err="1" smtClean="0">
                <a:solidFill>
                  <a:srgbClr val="FF0000"/>
                </a:solidFill>
              </a:rPr>
              <a:t>Cekovići</a:t>
            </a:r>
            <a:r>
              <a:rPr lang="en-US" sz="2400" b="1" dirty="0" smtClean="0">
                <a:solidFill>
                  <a:srgbClr val="FF0000"/>
                </a:solidFill>
              </a:rPr>
              <a:t>) to 0.04385 g (</a:t>
            </a:r>
            <a:r>
              <a:rPr lang="en-US" sz="2400" b="1" dirty="0" err="1" smtClean="0">
                <a:solidFill>
                  <a:srgbClr val="FF0000"/>
                </a:solidFill>
              </a:rPr>
              <a:t>Velika</a:t>
            </a:r>
            <a:r>
              <a:rPr lang="en-US" sz="2400" b="1" dirty="0" smtClean="0">
                <a:solidFill>
                  <a:srgbClr val="FF0000"/>
                </a:solidFill>
              </a:rPr>
              <a:t>).</a:t>
            </a:r>
            <a:endParaRPr lang="hr-HR" sz="2400" b="1" dirty="0" smtClean="0">
              <a:solidFill>
                <a:srgbClr val="FF0000"/>
              </a:solidFill>
            </a:endParaRPr>
          </a:p>
          <a:p>
            <a:pPr marL="457200" indent="-457200" algn="just" fontAlgn="base">
              <a:spcBef>
                <a:spcPct val="0"/>
              </a:spcBef>
              <a:spcAft>
                <a:spcPct val="0"/>
              </a:spcAft>
              <a:buFontTx/>
              <a:buAutoNum type="arabicPeriod"/>
            </a:pPr>
            <a:r>
              <a:rPr lang="en-US" sz="2400" b="1" dirty="0" smtClean="0">
                <a:solidFill>
                  <a:srgbClr val="FF0000"/>
                </a:solidFill>
              </a:rPr>
              <a:t>The </a:t>
            </a:r>
            <a:r>
              <a:rPr lang="hr-HR" sz="2400" b="1" dirty="0" smtClean="0">
                <a:solidFill>
                  <a:srgbClr val="FF0000"/>
                </a:solidFill>
              </a:rPr>
              <a:t>service </a:t>
            </a:r>
            <a:r>
              <a:rPr lang="en-US" sz="2400" b="1" dirty="0" smtClean="0">
                <a:solidFill>
                  <a:srgbClr val="FF0000"/>
                </a:solidFill>
              </a:rPr>
              <a:t>tree from </a:t>
            </a:r>
            <a:r>
              <a:rPr lang="en-US" sz="2400" b="1" dirty="0" err="1" smtClean="0">
                <a:solidFill>
                  <a:srgbClr val="FF0000"/>
                </a:solidFill>
              </a:rPr>
              <a:t>Velika</a:t>
            </a:r>
            <a:r>
              <a:rPr lang="en-US" sz="2400" b="1" dirty="0" smtClean="0">
                <a:solidFill>
                  <a:srgbClr val="FF0000"/>
                </a:solidFill>
              </a:rPr>
              <a:t> stands out in particular in the highest values of the following seed properties: projected area (mm</a:t>
            </a:r>
            <a:r>
              <a:rPr lang="en-US" sz="2400" b="1" baseline="30000" dirty="0" smtClean="0">
                <a:solidFill>
                  <a:srgbClr val="FF0000"/>
                </a:solidFill>
              </a:rPr>
              <a:t>2</a:t>
            </a:r>
            <a:r>
              <a:rPr lang="en-US" sz="2400" b="1" dirty="0" smtClean="0">
                <a:solidFill>
                  <a:srgbClr val="FF0000"/>
                </a:solidFill>
              </a:rPr>
              <a:t>), straight length (mm) and curved length (mm).</a:t>
            </a:r>
            <a:endParaRPr lang="hr-HR" sz="2400" b="1" dirty="0" smtClean="0">
              <a:solidFill>
                <a:srgbClr val="FF0000"/>
              </a:solidFill>
            </a:endParaRPr>
          </a:p>
          <a:p>
            <a:pPr marL="457200" indent="-457200" algn="just" fontAlgn="base">
              <a:spcBef>
                <a:spcPct val="0"/>
              </a:spcBef>
              <a:spcAft>
                <a:spcPct val="0"/>
              </a:spcAft>
              <a:buFontTx/>
              <a:buAutoNum type="arabicPeriod"/>
            </a:pPr>
            <a:r>
              <a:rPr lang="en-US" sz="2400" b="1" dirty="0" smtClean="0">
                <a:solidFill>
                  <a:srgbClr val="FF0000"/>
                </a:solidFill>
              </a:rPr>
              <a:t>The percentage of germinated seeds after stratification ranged from 10.75% (</a:t>
            </a:r>
            <a:r>
              <a:rPr lang="en-US" sz="2400" b="1" dirty="0" err="1" smtClean="0">
                <a:solidFill>
                  <a:srgbClr val="FF0000"/>
                </a:solidFill>
              </a:rPr>
              <a:t>Velika</a:t>
            </a:r>
            <a:r>
              <a:rPr lang="en-US" sz="2400" b="1" dirty="0" smtClean="0">
                <a:solidFill>
                  <a:srgbClr val="FF0000"/>
                </a:solidFill>
              </a:rPr>
              <a:t>) to 56.04% (</a:t>
            </a:r>
            <a:r>
              <a:rPr lang="en-US" sz="2400" b="1" dirty="0" err="1" smtClean="0">
                <a:solidFill>
                  <a:srgbClr val="FF0000"/>
                </a:solidFill>
              </a:rPr>
              <a:t>Kravarsko</a:t>
            </a:r>
            <a:r>
              <a:rPr lang="en-US" sz="2400" b="1" dirty="0" smtClean="0">
                <a:solidFill>
                  <a:srgbClr val="FF0000"/>
                </a:solidFill>
              </a:rPr>
              <a:t>) or an average of 30.82% for all 5 trees. </a:t>
            </a:r>
            <a:endParaRPr lang="hr-HR" sz="2400" b="1" dirty="0" smtClean="0">
              <a:solidFill>
                <a:srgbClr val="FF0000"/>
              </a:solidFill>
            </a:endParaRPr>
          </a:p>
          <a:p>
            <a:pPr marL="457200" indent="-457200" algn="just" fontAlgn="base">
              <a:spcBef>
                <a:spcPct val="0"/>
              </a:spcBef>
              <a:spcAft>
                <a:spcPct val="0"/>
              </a:spcAft>
              <a:buFontTx/>
              <a:buAutoNum type="arabicPeriod"/>
            </a:pPr>
            <a:r>
              <a:rPr lang="en-US" sz="2400" b="1" dirty="0" smtClean="0">
                <a:solidFill>
                  <a:srgbClr val="FF0000"/>
                </a:solidFill>
              </a:rPr>
              <a:t>Nursery germination was from 37.00 % (</a:t>
            </a:r>
            <a:r>
              <a:rPr lang="en-US" sz="2400" b="1" dirty="0" err="1" smtClean="0">
                <a:solidFill>
                  <a:srgbClr val="FF0000"/>
                </a:solidFill>
              </a:rPr>
              <a:t>Cekovići</a:t>
            </a:r>
            <a:r>
              <a:rPr lang="en-US" sz="2400" b="1" dirty="0" smtClean="0">
                <a:solidFill>
                  <a:srgbClr val="FF0000"/>
                </a:solidFill>
              </a:rPr>
              <a:t>) to 66.00 % (</a:t>
            </a:r>
            <a:r>
              <a:rPr lang="en-US" sz="2400" b="1" dirty="0" err="1" smtClean="0">
                <a:solidFill>
                  <a:srgbClr val="FF0000"/>
                </a:solidFill>
              </a:rPr>
              <a:t>Velika</a:t>
            </a:r>
            <a:r>
              <a:rPr lang="en-US" sz="2400" b="1" dirty="0" smtClean="0">
                <a:solidFill>
                  <a:srgbClr val="FF0000"/>
                </a:solidFill>
              </a:rPr>
              <a:t>) or an average of 52.77 % for all 5 trees.</a:t>
            </a:r>
            <a:endParaRPr lang="hr-HR" sz="2400" b="1" dirty="0" smtClean="0">
              <a:solidFill>
                <a:srgbClr val="FF0000"/>
              </a:solidFill>
            </a:endParaRPr>
          </a:p>
          <a:p>
            <a:pPr marL="457200" indent="-457200" algn="just" fontAlgn="base">
              <a:spcBef>
                <a:spcPct val="0"/>
              </a:spcBef>
              <a:spcAft>
                <a:spcPct val="0"/>
              </a:spcAft>
              <a:buFontTx/>
              <a:buAutoNum type="arabicPeriod"/>
            </a:pPr>
            <a:r>
              <a:rPr lang="hr-HR" sz="2400" b="1" dirty="0" smtClean="0">
                <a:solidFill>
                  <a:srgbClr val="FF0000"/>
                </a:solidFill>
                <a:ea typeface="Times New Roman" pitchFamily="18" charset="0"/>
                <a:cs typeface="Times New Roman" pitchFamily="18" charset="0"/>
              </a:rPr>
              <a:t>S</a:t>
            </a:r>
            <a:r>
              <a:rPr lang="en-US" sz="2400" b="1" dirty="0" smtClean="0">
                <a:solidFill>
                  <a:srgbClr val="FF0000"/>
                </a:solidFill>
                <a:ea typeface="Times New Roman" pitchFamily="18" charset="0"/>
                <a:cs typeface="Times New Roman" pitchFamily="18" charset="0"/>
              </a:rPr>
              <a:t>election of the Service tree from </a:t>
            </a:r>
            <a:r>
              <a:rPr lang="en-US" sz="2400" b="1" dirty="0" err="1" smtClean="0">
                <a:solidFill>
                  <a:srgbClr val="FF0000"/>
                </a:solidFill>
                <a:ea typeface="Times New Roman" pitchFamily="18" charset="0"/>
                <a:cs typeface="Times New Roman" pitchFamily="18" charset="0"/>
              </a:rPr>
              <a:t>Velika</a:t>
            </a:r>
            <a:r>
              <a:rPr lang="en-US" sz="2400" b="1" dirty="0" smtClean="0">
                <a:solidFill>
                  <a:srgbClr val="FF0000"/>
                </a:solidFill>
                <a:ea typeface="Times New Roman" pitchFamily="18" charset="0"/>
                <a:cs typeface="Times New Roman" pitchFamily="18" charset="0"/>
              </a:rPr>
              <a:t> is justified, given the quality of the seed. Such genotypes are interesting for forestry (forest seedlings, </a:t>
            </a:r>
            <a:r>
              <a:rPr lang="en-US" sz="2400" b="1" dirty="0" err="1" smtClean="0">
                <a:solidFill>
                  <a:srgbClr val="FF0000"/>
                </a:solidFill>
                <a:ea typeface="Times New Roman" pitchFamily="18" charset="0"/>
                <a:cs typeface="Times New Roman" pitchFamily="18" charset="0"/>
              </a:rPr>
              <a:t>clonal</a:t>
            </a:r>
            <a:r>
              <a:rPr lang="en-US" sz="2400" b="1" dirty="0" smtClean="0">
                <a:solidFill>
                  <a:srgbClr val="FF0000"/>
                </a:solidFill>
                <a:ea typeface="Times New Roman" pitchFamily="18" charset="0"/>
                <a:cs typeface="Times New Roman" pitchFamily="18" charset="0"/>
              </a:rPr>
              <a:t> seed orchards) and fruit growing (raising grafted fruit trees).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MVR9300.JPG"/>
          <p:cNvPicPr>
            <a:picLocks noChangeAspect="1"/>
          </p:cNvPicPr>
          <p:nvPr/>
        </p:nvPicPr>
        <p:blipFill>
          <a:blip r:embed="rId2"/>
          <a:stretch>
            <a:fillRect/>
          </a:stretch>
        </p:blipFill>
        <p:spPr>
          <a:xfrm>
            <a:off x="1" y="0"/>
            <a:ext cx="9144000" cy="6858000"/>
          </a:xfrm>
          <a:prstGeom prst="rect">
            <a:avLst/>
          </a:prstGeom>
        </p:spPr>
      </p:pic>
      <p:sp>
        <p:nvSpPr>
          <p:cNvPr id="9" name="Rectangle 8"/>
          <p:cNvSpPr/>
          <p:nvPr/>
        </p:nvSpPr>
        <p:spPr>
          <a:xfrm>
            <a:off x="0" y="5143512"/>
            <a:ext cx="9144000"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hr-HR" sz="2000" u="sng" dirty="0" err="1" smtClean="0">
                <a:solidFill>
                  <a:srgbClr val="FFFF00"/>
                </a:solidFill>
              </a:rPr>
              <a:t>Contact</a:t>
            </a:r>
            <a:r>
              <a:rPr lang="hr-HR" sz="2000" u="sng" dirty="0" smtClean="0">
                <a:solidFill>
                  <a:srgbClr val="FFFF00"/>
                </a:solidFill>
              </a:rPr>
              <a:t> </a:t>
            </a:r>
            <a:r>
              <a:rPr lang="hr-HR" sz="2000" u="sng" dirty="0" err="1" smtClean="0">
                <a:solidFill>
                  <a:srgbClr val="FFFF00"/>
                </a:solidFill>
              </a:rPr>
              <a:t>questions</a:t>
            </a:r>
            <a:r>
              <a:rPr lang="hr-HR" sz="2000" b="1" u="sng" dirty="0" smtClean="0">
                <a:solidFill>
                  <a:srgbClr val="FFFF00"/>
                </a:solidFill>
              </a:rPr>
              <a:t>:</a:t>
            </a:r>
          </a:p>
          <a:p>
            <a:pPr algn="ctr"/>
            <a:endParaRPr lang="hr-HR" sz="2000" b="1" u="sng" dirty="0" smtClean="0">
              <a:solidFill>
                <a:srgbClr val="FFFF00"/>
              </a:solidFill>
            </a:endParaRPr>
          </a:p>
          <a:p>
            <a:pPr algn="ctr"/>
            <a:r>
              <a:rPr lang="hr-HR" sz="2000" b="1" dirty="0" err="1" smtClean="0">
                <a:solidFill>
                  <a:srgbClr val="FFFF00"/>
                </a:solidFill>
              </a:rPr>
              <a:t>drvodelic.damir</a:t>
            </a:r>
            <a:r>
              <a:rPr lang="hr-HR" sz="2000" b="1" dirty="0" smtClean="0">
                <a:solidFill>
                  <a:srgbClr val="FFFF00"/>
                </a:solidFill>
              </a:rPr>
              <a:t>@</a:t>
            </a:r>
            <a:r>
              <a:rPr lang="hr-HR" sz="2000" b="1" dirty="0" err="1" smtClean="0">
                <a:solidFill>
                  <a:srgbClr val="FFFF00"/>
                </a:solidFill>
              </a:rPr>
              <a:t>gmail.com</a:t>
            </a:r>
            <a:endParaRPr lang="hr-HR" sz="2000" b="1" dirty="0" smtClean="0">
              <a:solidFill>
                <a:srgbClr val="FFFF00"/>
              </a:solidFill>
            </a:endParaRPr>
          </a:p>
          <a:p>
            <a:pPr algn="ctr"/>
            <a:r>
              <a:rPr lang="hr-HR" sz="2000" b="1" dirty="0" err="1" smtClean="0">
                <a:solidFill>
                  <a:srgbClr val="FFFF00"/>
                </a:solidFill>
              </a:rPr>
              <a:t>ddrvodelic</a:t>
            </a:r>
            <a:r>
              <a:rPr lang="hr-HR" sz="2000" b="1" dirty="0" smtClean="0">
                <a:solidFill>
                  <a:srgbClr val="FFFF00"/>
                </a:solidFill>
              </a:rPr>
              <a:t>@</a:t>
            </a:r>
            <a:r>
              <a:rPr lang="hr-HR" sz="2000" b="1" dirty="0" err="1" smtClean="0">
                <a:solidFill>
                  <a:srgbClr val="FFFF00"/>
                </a:solidFill>
              </a:rPr>
              <a:t>inet.hr</a:t>
            </a:r>
            <a:endParaRPr lang="hr-HR" sz="2000" b="1" dirty="0" smtClean="0">
              <a:solidFill>
                <a:srgbClr val="FFFF00"/>
              </a:solidFill>
            </a:endParaRPr>
          </a:p>
        </p:txBody>
      </p:sp>
      <p:sp>
        <p:nvSpPr>
          <p:cNvPr id="10" name="Rectangle 9"/>
          <p:cNvSpPr/>
          <p:nvPr/>
        </p:nvSpPr>
        <p:spPr>
          <a:xfrm>
            <a:off x="0" y="0"/>
            <a:ext cx="9144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dirty="0" smtClean="0"/>
              <a:t>Thank you for your attention</a:t>
            </a:r>
            <a:r>
              <a:rPr lang="hr-HR" sz="4800" dirty="0" smtClean="0"/>
              <a:t> !</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D:\Moji dokumenti\sorbusi\sorbus domestica-materijali za knjigu\originalne slike i dijagrami za knjigu o oskoruši\predlis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0042"/>
            <a:ext cx="9144000" cy="1754326"/>
          </a:xfrm>
          <a:prstGeom prst="rect">
            <a:avLst/>
          </a:prstGeom>
        </p:spPr>
        <p:txBody>
          <a:bodyPr wrap="square">
            <a:spAutoFit/>
          </a:bodyPr>
          <a:lstStyle/>
          <a:p>
            <a:pPr algn="just"/>
            <a:r>
              <a:rPr lang="en-GB" b="1" dirty="0" smtClean="0"/>
              <a:t>• </a:t>
            </a:r>
            <a:r>
              <a:rPr lang="hr-HR" b="1" dirty="0" smtClean="0"/>
              <a:t>Some service </a:t>
            </a:r>
            <a:r>
              <a:rPr lang="hr-HR" b="1" dirty="0" err="1" smtClean="0"/>
              <a:t>trees</a:t>
            </a:r>
            <a:r>
              <a:rPr lang="hr-HR" b="1" dirty="0" smtClean="0"/>
              <a:t> </a:t>
            </a:r>
            <a:r>
              <a:rPr lang="hr-HR" b="1" dirty="0" err="1" smtClean="0"/>
              <a:t>from</a:t>
            </a:r>
            <a:r>
              <a:rPr lang="hr-HR" b="1" dirty="0" smtClean="0"/>
              <a:t> </a:t>
            </a:r>
            <a:r>
              <a:rPr lang="hr-HR" b="1" dirty="0" err="1" smtClean="0"/>
              <a:t>that</a:t>
            </a:r>
            <a:r>
              <a:rPr lang="hr-HR" b="1" dirty="0" smtClean="0"/>
              <a:t> period are </a:t>
            </a:r>
            <a:r>
              <a:rPr lang="hr-HR" b="1" dirty="0" err="1" smtClean="0"/>
              <a:t>still</a:t>
            </a:r>
            <a:r>
              <a:rPr lang="hr-HR" b="1" dirty="0" smtClean="0"/>
              <a:t> </a:t>
            </a:r>
            <a:r>
              <a:rPr lang="hr-HR" b="1" dirty="0" err="1" smtClean="0"/>
              <a:t>alive</a:t>
            </a:r>
            <a:r>
              <a:rPr lang="hr-HR" b="1" dirty="0" smtClean="0"/>
              <a:t> </a:t>
            </a:r>
            <a:r>
              <a:rPr lang="hr-HR" b="1" dirty="0" err="1" smtClean="0"/>
              <a:t>in</a:t>
            </a:r>
            <a:r>
              <a:rPr lang="hr-HR" b="1" dirty="0" smtClean="0"/>
              <a:t> old </a:t>
            </a:r>
            <a:r>
              <a:rPr lang="hr-HR" b="1" dirty="0" err="1" smtClean="0"/>
              <a:t>and</a:t>
            </a:r>
            <a:r>
              <a:rPr lang="hr-HR" b="1" dirty="0" smtClean="0"/>
              <a:t> </a:t>
            </a:r>
            <a:r>
              <a:rPr lang="hr-HR" b="1" dirty="0" err="1" smtClean="0"/>
              <a:t>abandoned</a:t>
            </a:r>
            <a:r>
              <a:rPr lang="hr-HR" b="1" dirty="0" smtClean="0"/>
              <a:t> </a:t>
            </a:r>
            <a:r>
              <a:rPr lang="hr-HR" b="1" dirty="0" err="1" smtClean="0"/>
              <a:t>orchards</a:t>
            </a:r>
            <a:r>
              <a:rPr lang="hr-HR" b="1" dirty="0" smtClean="0"/>
              <a:t> </a:t>
            </a:r>
            <a:r>
              <a:rPr lang="hr-HR" b="1" dirty="0" err="1" smtClean="0"/>
              <a:t>and</a:t>
            </a:r>
            <a:r>
              <a:rPr lang="hr-HR" b="1" dirty="0" smtClean="0"/>
              <a:t> </a:t>
            </a:r>
            <a:r>
              <a:rPr lang="hr-HR" b="1" dirty="0" err="1" smtClean="0"/>
              <a:t>in</a:t>
            </a:r>
            <a:r>
              <a:rPr lang="hr-HR" b="1" dirty="0" smtClean="0"/>
              <a:t> a </a:t>
            </a:r>
            <a:r>
              <a:rPr lang="hr-HR" b="1" dirty="0" err="1" smtClean="0"/>
              <a:t>very</a:t>
            </a:r>
            <a:r>
              <a:rPr lang="hr-HR" b="1" dirty="0" smtClean="0"/>
              <a:t> </a:t>
            </a:r>
            <a:r>
              <a:rPr lang="hr-HR" b="1" dirty="0" err="1" smtClean="0"/>
              <a:t>poor</a:t>
            </a:r>
            <a:r>
              <a:rPr lang="hr-HR" b="1" dirty="0" smtClean="0"/>
              <a:t> health (</a:t>
            </a:r>
            <a:r>
              <a:rPr lang="hr-HR" b="1" dirty="0" err="1" smtClean="0"/>
              <a:t>biological</a:t>
            </a:r>
            <a:r>
              <a:rPr lang="hr-HR" b="1" dirty="0" smtClean="0"/>
              <a:t>) </a:t>
            </a:r>
            <a:r>
              <a:rPr lang="hr-HR" b="1" dirty="0" err="1" smtClean="0"/>
              <a:t>and</a:t>
            </a:r>
            <a:r>
              <a:rPr lang="hr-HR" b="1" dirty="0" smtClean="0"/>
              <a:t> </a:t>
            </a:r>
            <a:r>
              <a:rPr lang="hr-HR" b="1" dirty="0" err="1" smtClean="0"/>
              <a:t>mechanical</a:t>
            </a:r>
            <a:r>
              <a:rPr lang="hr-HR" b="1" dirty="0" smtClean="0"/>
              <a:t> (</a:t>
            </a:r>
            <a:r>
              <a:rPr lang="hr-HR" b="1" dirty="0" err="1" smtClean="0"/>
              <a:t>static</a:t>
            </a:r>
            <a:r>
              <a:rPr lang="hr-HR" b="1" dirty="0" smtClean="0"/>
              <a:t>) </a:t>
            </a:r>
            <a:r>
              <a:rPr lang="hr-HR" b="1" dirty="0" err="1" smtClean="0"/>
              <a:t>condition</a:t>
            </a:r>
            <a:r>
              <a:rPr lang="hr-HR" b="1" dirty="0" smtClean="0"/>
              <a:t> </a:t>
            </a:r>
            <a:r>
              <a:rPr lang="hr-HR" b="1" dirty="0" err="1" smtClean="0"/>
              <a:t>due</a:t>
            </a:r>
            <a:r>
              <a:rPr lang="hr-HR" b="1" dirty="0" smtClean="0"/>
              <a:t> to </a:t>
            </a:r>
            <a:r>
              <a:rPr lang="hr-HR" b="1" dirty="0" err="1" smtClean="0"/>
              <a:t>continuous</a:t>
            </a:r>
            <a:r>
              <a:rPr lang="hr-HR" b="1" dirty="0" smtClean="0"/>
              <a:t> </a:t>
            </a:r>
            <a:r>
              <a:rPr lang="hr-HR" b="1" dirty="0" err="1" smtClean="0"/>
              <a:t>neglect</a:t>
            </a:r>
            <a:r>
              <a:rPr lang="hr-HR" b="1" dirty="0" smtClean="0"/>
              <a:t> </a:t>
            </a:r>
            <a:r>
              <a:rPr lang="hr-HR" b="1" dirty="0" err="1" smtClean="0"/>
              <a:t>due</a:t>
            </a:r>
            <a:r>
              <a:rPr lang="hr-HR" b="1" dirty="0" smtClean="0"/>
              <a:t> </a:t>
            </a:r>
            <a:r>
              <a:rPr lang="hr-HR" b="1" dirty="0" err="1" smtClean="0"/>
              <a:t>to</a:t>
            </a:r>
            <a:r>
              <a:rPr lang="hr-HR" b="1" dirty="0" smtClean="0"/>
              <a:t> </a:t>
            </a:r>
            <a:r>
              <a:rPr lang="hr-HR" b="1" dirty="0" err="1" smtClean="0"/>
              <a:t>ignorance</a:t>
            </a:r>
            <a:r>
              <a:rPr lang="hr-HR" b="1" dirty="0" smtClean="0"/>
              <a:t> </a:t>
            </a:r>
            <a:r>
              <a:rPr lang="hr-HR" b="1" dirty="0" err="1" smtClean="0"/>
              <a:t>of</a:t>
            </a:r>
            <a:r>
              <a:rPr lang="hr-HR" b="1" dirty="0" smtClean="0"/>
              <a:t> </a:t>
            </a:r>
            <a:r>
              <a:rPr lang="hr-HR" b="1" dirty="0" err="1" smtClean="0"/>
              <a:t>their</a:t>
            </a:r>
            <a:r>
              <a:rPr lang="hr-HR" b="1" dirty="0" smtClean="0"/>
              <a:t> </a:t>
            </a:r>
            <a:r>
              <a:rPr lang="hr-HR" b="1" dirty="0" err="1" smtClean="0"/>
              <a:t>value</a:t>
            </a:r>
            <a:r>
              <a:rPr lang="hr-HR" b="1" dirty="0" smtClean="0"/>
              <a:t> </a:t>
            </a:r>
            <a:r>
              <a:rPr lang="hr-HR" b="1" dirty="0" err="1" smtClean="0"/>
              <a:t>and</a:t>
            </a:r>
            <a:r>
              <a:rPr lang="hr-HR" b="1" dirty="0" smtClean="0"/>
              <a:t> </a:t>
            </a:r>
            <a:r>
              <a:rPr lang="hr-HR" b="1" dirty="0" err="1" smtClean="0"/>
              <a:t>especially</a:t>
            </a:r>
            <a:r>
              <a:rPr lang="hr-HR" b="1" dirty="0" smtClean="0"/>
              <a:t> </a:t>
            </a:r>
            <a:r>
              <a:rPr lang="hr-HR" b="1" dirty="0" err="1" smtClean="0"/>
              <a:t>today</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light</a:t>
            </a:r>
            <a:r>
              <a:rPr lang="hr-HR" b="1" dirty="0" smtClean="0"/>
              <a:t> </a:t>
            </a:r>
            <a:r>
              <a:rPr lang="hr-HR" b="1" dirty="0" err="1" smtClean="0"/>
              <a:t>of</a:t>
            </a:r>
            <a:r>
              <a:rPr lang="hr-HR" b="1" dirty="0" smtClean="0"/>
              <a:t> global </a:t>
            </a:r>
            <a:r>
              <a:rPr lang="hr-HR" b="1" dirty="0" err="1" smtClean="0"/>
              <a:t>climate</a:t>
            </a:r>
            <a:r>
              <a:rPr lang="hr-HR" b="1" dirty="0" smtClean="0"/>
              <a:t> change (</a:t>
            </a:r>
            <a:r>
              <a:rPr lang="hr-HR" b="1" dirty="0" err="1" smtClean="0"/>
              <a:t>they</a:t>
            </a:r>
            <a:r>
              <a:rPr lang="hr-HR" b="1" dirty="0" smtClean="0"/>
              <a:t> </a:t>
            </a:r>
            <a:r>
              <a:rPr lang="hr-HR" b="1" dirty="0" err="1" smtClean="0"/>
              <a:t>tolerate</a:t>
            </a:r>
            <a:r>
              <a:rPr lang="hr-HR" b="1" dirty="0" smtClean="0"/>
              <a:t> </a:t>
            </a:r>
            <a:r>
              <a:rPr lang="hr-HR" b="1" dirty="0" err="1" smtClean="0"/>
              <a:t>summer</a:t>
            </a:r>
            <a:r>
              <a:rPr lang="hr-HR" b="1" dirty="0" smtClean="0"/>
              <a:t> </a:t>
            </a:r>
            <a:r>
              <a:rPr lang="hr-HR" b="1" dirty="0" err="1" smtClean="0"/>
              <a:t>droughts</a:t>
            </a:r>
            <a:r>
              <a:rPr lang="hr-HR" b="1" dirty="0" smtClean="0"/>
              <a:t> </a:t>
            </a:r>
            <a:r>
              <a:rPr lang="hr-HR" b="1" dirty="0" err="1" smtClean="0"/>
              <a:t>and</a:t>
            </a:r>
            <a:r>
              <a:rPr lang="hr-HR" b="1" dirty="0" smtClean="0"/>
              <a:t> </a:t>
            </a:r>
            <a:r>
              <a:rPr lang="hr-HR" b="1" dirty="0" err="1" smtClean="0"/>
              <a:t>lack</a:t>
            </a:r>
            <a:r>
              <a:rPr lang="hr-HR" b="1" dirty="0" smtClean="0"/>
              <a:t> </a:t>
            </a:r>
            <a:r>
              <a:rPr lang="hr-HR" b="1" dirty="0" err="1" smtClean="0"/>
              <a:t>of</a:t>
            </a:r>
            <a:r>
              <a:rPr lang="hr-HR" b="1" dirty="0" smtClean="0"/>
              <a:t> </a:t>
            </a:r>
            <a:r>
              <a:rPr lang="hr-HR" b="1" dirty="0" err="1" smtClean="0"/>
              <a:t>rainfall</a:t>
            </a:r>
            <a:r>
              <a:rPr lang="hr-HR" b="1" dirty="0" smtClean="0"/>
              <a:t>), </a:t>
            </a:r>
            <a:r>
              <a:rPr lang="hr-HR" b="1" dirty="0" err="1" smtClean="0"/>
              <a:t>lack</a:t>
            </a:r>
            <a:r>
              <a:rPr lang="hr-HR" b="1" dirty="0" smtClean="0"/>
              <a:t> </a:t>
            </a:r>
            <a:r>
              <a:rPr lang="hr-HR" b="1" dirty="0" err="1" smtClean="0"/>
              <a:t>of</a:t>
            </a:r>
            <a:r>
              <a:rPr lang="hr-HR" b="1" dirty="0" smtClean="0"/>
              <a:t> </a:t>
            </a:r>
            <a:r>
              <a:rPr lang="hr-HR" b="1" dirty="0" err="1" smtClean="0"/>
              <a:t>organic</a:t>
            </a:r>
            <a:r>
              <a:rPr lang="hr-HR" b="1" dirty="0" smtClean="0"/>
              <a:t> </a:t>
            </a:r>
            <a:r>
              <a:rPr lang="hr-HR" b="1" dirty="0" err="1" smtClean="0"/>
              <a:t>fruit</a:t>
            </a:r>
            <a:r>
              <a:rPr lang="hr-HR" b="1" dirty="0" smtClean="0"/>
              <a:t> </a:t>
            </a:r>
            <a:r>
              <a:rPr lang="hr-HR" b="1" dirty="0" err="1" smtClean="0"/>
              <a:t>and</a:t>
            </a:r>
            <a:r>
              <a:rPr lang="hr-HR" b="1" dirty="0" smtClean="0"/>
              <a:t> </a:t>
            </a:r>
            <a:r>
              <a:rPr lang="hr-HR" b="1" dirty="0" err="1" smtClean="0"/>
              <a:t>its</a:t>
            </a:r>
            <a:r>
              <a:rPr lang="hr-HR" b="1" dirty="0" smtClean="0"/>
              <a:t> </a:t>
            </a:r>
            <a:r>
              <a:rPr lang="hr-HR" b="1" dirty="0" err="1" smtClean="0"/>
              <a:t>high</a:t>
            </a:r>
            <a:r>
              <a:rPr lang="hr-HR" b="1" dirty="0" smtClean="0"/>
              <a:t> </a:t>
            </a:r>
            <a:r>
              <a:rPr lang="hr-HR" b="1" dirty="0" err="1" smtClean="0"/>
              <a:t>prices</a:t>
            </a:r>
            <a:r>
              <a:rPr lang="hr-HR" b="1" dirty="0" smtClean="0"/>
              <a:t>, as </a:t>
            </a:r>
            <a:r>
              <a:rPr lang="hr-HR" b="1" dirty="0" err="1" smtClean="0"/>
              <a:t>well</a:t>
            </a:r>
            <a:r>
              <a:rPr lang="hr-HR" b="1" dirty="0" smtClean="0"/>
              <a:t> </a:t>
            </a:r>
            <a:r>
              <a:rPr lang="hr-HR" b="1" dirty="0" err="1" smtClean="0"/>
              <a:t>as</a:t>
            </a:r>
            <a:r>
              <a:rPr lang="hr-HR" b="1" dirty="0" smtClean="0"/>
              <a:t> </a:t>
            </a:r>
            <a:r>
              <a:rPr lang="hr-HR" b="1" dirty="0" err="1" smtClean="0"/>
              <a:t>food</a:t>
            </a:r>
            <a:r>
              <a:rPr lang="hr-HR" b="1" dirty="0" smtClean="0"/>
              <a:t> </a:t>
            </a:r>
            <a:r>
              <a:rPr lang="hr-HR" b="1" dirty="0" err="1" smtClean="0"/>
              <a:t>in</a:t>
            </a:r>
            <a:r>
              <a:rPr lang="hr-HR" b="1" dirty="0" smtClean="0"/>
              <a:t> general </a:t>
            </a:r>
            <a:r>
              <a:rPr lang="hr-HR" b="1" dirty="0" err="1" smtClean="0"/>
              <a:t>due</a:t>
            </a:r>
            <a:r>
              <a:rPr lang="hr-HR" b="1" dirty="0" smtClean="0"/>
              <a:t> to </a:t>
            </a:r>
            <a:r>
              <a:rPr lang="hr-HR" b="1" dirty="0" err="1" smtClean="0"/>
              <a:t>war</a:t>
            </a:r>
            <a:r>
              <a:rPr lang="hr-HR" b="1" dirty="0" smtClean="0"/>
              <a:t> </a:t>
            </a:r>
            <a:r>
              <a:rPr lang="hr-HR" b="1" dirty="0" err="1" smtClean="0"/>
              <a:t>and</a:t>
            </a:r>
            <a:r>
              <a:rPr lang="hr-HR" b="1" dirty="0" smtClean="0"/>
              <a:t> </a:t>
            </a:r>
            <a:r>
              <a:rPr lang="hr-HR" b="1" dirty="0" err="1" smtClean="0"/>
              <a:t>other</a:t>
            </a:r>
            <a:r>
              <a:rPr lang="hr-HR" b="1" dirty="0" smtClean="0"/>
              <a:t> </a:t>
            </a:r>
            <a:r>
              <a:rPr lang="hr-HR" b="1" dirty="0" err="1" smtClean="0"/>
              <a:t>crisis</a:t>
            </a:r>
            <a:r>
              <a:rPr lang="hr-HR" b="1" dirty="0" smtClean="0"/>
              <a:t> </a:t>
            </a:r>
            <a:r>
              <a:rPr lang="hr-HR" b="1" dirty="0" err="1" smtClean="0"/>
              <a:t>situations</a:t>
            </a:r>
            <a:r>
              <a:rPr lang="hr-HR" b="1" dirty="0" smtClean="0"/>
              <a:t> </a:t>
            </a:r>
            <a:r>
              <a:rPr lang="hr-HR" b="1" dirty="0" err="1" smtClean="0"/>
              <a:t>in</a:t>
            </a:r>
            <a:r>
              <a:rPr lang="hr-HR" b="1" dirty="0" smtClean="0"/>
              <a:t> </a:t>
            </a:r>
            <a:r>
              <a:rPr lang="hr-HR" b="1" dirty="0" err="1" smtClean="0"/>
              <a:t>the</a:t>
            </a:r>
            <a:r>
              <a:rPr lang="hr-HR" b="1" dirty="0" smtClean="0"/>
              <a:t> world. Service </a:t>
            </a:r>
            <a:r>
              <a:rPr lang="hr-HR" b="1" dirty="0" err="1" smtClean="0"/>
              <a:t>tree</a:t>
            </a:r>
            <a:r>
              <a:rPr lang="hr-HR" b="1" dirty="0" smtClean="0"/>
              <a:t> </a:t>
            </a:r>
            <a:r>
              <a:rPr lang="hr-HR" b="1" dirty="0" err="1" smtClean="0"/>
              <a:t>does</a:t>
            </a:r>
            <a:r>
              <a:rPr lang="hr-HR" b="1" dirty="0" smtClean="0"/>
              <a:t> </a:t>
            </a:r>
            <a:r>
              <a:rPr lang="hr-HR" b="1" dirty="0" err="1" smtClean="0"/>
              <a:t>not</a:t>
            </a:r>
            <a:r>
              <a:rPr lang="hr-HR" b="1" dirty="0" smtClean="0"/>
              <a:t> </a:t>
            </a:r>
            <a:r>
              <a:rPr lang="hr-HR" b="1" dirty="0" err="1" smtClean="0"/>
              <a:t>require</a:t>
            </a:r>
            <a:r>
              <a:rPr lang="hr-HR" b="1" dirty="0" smtClean="0"/>
              <a:t> </a:t>
            </a:r>
            <a:r>
              <a:rPr lang="hr-HR" b="1" dirty="0" err="1" smtClean="0"/>
              <a:t>special</a:t>
            </a:r>
            <a:r>
              <a:rPr lang="hr-HR" b="1" dirty="0" smtClean="0"/>
              <a:t> </a:t>
            </a:r>
            <a:r>
              <a:rPr lang="hr-HR" b="1" dirty="0" err="1" smtClean="0"/>
              <a:t>protection</a:t>
            </a:r>
            <a:r>
              <a:rPr lang="hr-HR" b="1" dirty="0" smtClean="0"/>
              <a:t> </a:t>
            </a:r>
            <a:r>
              <a:rPr lang="hr-HR" b="1" dirty="0" err="1" smtClean="0"/>
              <a:t>and</a:t>
            </a:r>
            <a:r>
              <a:rPr lang="hr-HR" b="1" dirty="0" smtClean="0"/>
              <a:t> </a:t>
            </a:r>
            <a:r>
              <a:rPr lang="hr-HR" b="1" dirty="0" err="1" smtClean="0"/>
              <a:t>can</a:t>
            </a:r>
            <a:r>
              <a:rPr lang="hr-HR" b="1" dirty="0" smtClean="0"/>
              <a:t> </a:t>
            </a:r>
            <a:r>
              <a:rPr lang="hr-HR" b="1" dirty="0" err="1" smtClean="0"/>
              <a:t>be</a:t>
            </a:r>
            <a:r>
              <a:rPr lang="hr-HR" b="1" dirty="0" smtClean="0"/>
              <a:t> </a:t>
            </a:r>
            <a:r>
              <a:rPr lang="hr-HR" b="1" dirty="0" err="1" smtClean="0"/>
              <a:t>grown</a:t>
            </a:r>
            <a:r>
              <a:rPr lang="hr-HR" b="1" dirty="0" smtClean="0"/>
              <a:t> </a:t>
            </a:r>
            <a:r>
              <a:rPr lang="hr-HR" b="1" dirty="0" err="1" smtClean="0"/>
              <a:t>in</a:t>
            </a:r>
            <a:r>
              <a:rPr lang="hr-HR" b="1" dirty="0" smtClean="0"/>
              <a:t> a </a:t>
            </a:r>
            <a:r>
              <a:rPr lang="hr-HR" b="1" dirty="0" err="1" smtClean="0"/>
              <a:t>completely</a:t>
            </a:r>
            <a:r>
              <a:rPr lang="hr-HR" b="1" dirty="0" smtClean="0"/>
              <a:t> </a:t>
            </a:r>
            <a:r>
              <a:rPr lang="hr-HR" b="1" dirty="0" err="1" smtClean="0"/>
              <a:t>ecological</a:t>
            </a:r>
            <a:r>
              <a:rPr lang="hr-HR" b="1" dirty="0" smtClean="0"/>
              <a:t> </a:t>
            </a:r>
            <a:r>
              <a:rPr lang="hr-HR" b="1" dirty="0" err="1" smtClean="0"/>
              <a:t>way</a:t>
            </a:r>
            <a:r>
              <a:rPr lang="hr-HR" b="1" dirty="0" smtClean="0"/>
              <a:t>.</a:t>
            </a:r>
            <a:endParaRPr lang="hr-HR" b="1" dirty="0"/>
          </a:p>
        </p:txBody>
      </p:sp>
      <p:sp>
        <p:nvSpPr>
          <p:cNvPr id="7" name="Rectangle 6"/>
          <p:cNvSpPr/>
          <p:nvPr/>
        </p:nvSpPr>
        <p:spPr>
          <a:xfrm>
            <a:off x="0" y="2714620"/>
            <a:ext cx="5643570" cy="2862322"/>
          </a:xfrm>
          <a:prstGeom prst="rect">
            <a:avLst/>
          </a:prstGeom>
        </p:spPr>
        <p:txBody>
          <a:bodyPr wrap="square">
            <a:spAutoFit/>
          </a:bodyPr>
          <a:lstStyle/>
          <a:p>
            <a:pPr algn="just"/>
            <a:r>
              <a:rPr lang="en-GB" b="1" dirty="0" smtClean="0"/>
              <a:t>• </a:t>
            </a:r>
            <a:r>
              <a:rPr lang="hr-HR" b="1" dirty="0" err="1" smtClean="0"/>
              <a:t>In</a:t>
            </a:r>
            <a:r>
              <a:rPr lang="hr-HR" b="1" dirty="0" smtClean="0"/>
              <a:t> </a:t>
            </a:r>
            <a:r>
              <a:rPr lang="hr-HR" b="1" dirty="0" err="1" smtClean="0"/>
              <a:t>the</a:t>
            </a:r>
            <a:r>
              <a:rPr lang="hr-HR" b="1" dirty="0" smtClean="0"/>
              <a:t> </a:t>
            </a:r>
            <a:r>
              <a:rPr lang="hr-HR" b="1" dirty="0" err="1" smtClean="0"/>
              <a:t>last</a:t>
            </a:r>
            <a:r>
              <a:rPr lang="hr-HR" b="1" dirty="0" smtClean="0"/>
              <a:t> 20 </a:t>
            </a:r>
            <a:r>
              <a:rPr lang="hr-HR" b="1" dirty="0" err="1" smtClean="0"/>
              <a:t>years</a:t>
            </a:r>
            <a:r>
              <a:rPr lang="hr-HR" b="1" dirty="0" smtClean="0"/>
              <a:t> (2002-2022), I </a:t>
            </a:r>
            <a:r>
              <a:rPr lang="hr-HR" b="1" dirty="0" err="1" smtClean="0"/>
              <a:t>have</a:t>
            </a:r>
            <a:r>
              <a:rPr lang="hr-HR" b="1" dirty="0" smtClean="0"/>
              <a:t> </a:t>
            </a:r>
            <a:r>
              <a:rPr lang="hr-HR" b="1" dirty="0" err="1" smtClean="0"/>
              <a:t>been</a:t>
            </a:r>
            <a:r>
              <a:rPr lang="hr-HR" b="1" dirty="0" smtClean="0"/>
              <a:t> </a:t>
            </a:r>
            <a:r>
              <a:rPr lang="hr-HR" b="1" dirty="0" err="1" smtClean="0"/>
              <a:t>conducting</a:t>
            </a:r>
            <a:r>
              <a:rPr lang="hr-HR" b="1" dirty="0" smtClean="0"/>
              <a:t> </a:t>
            </a:r>
            <a:r>
              <a:rPr lang="hr-HR" b="1" dirty="0" err="1" smtClean="0"/>
              <a:t>an</a:t>
            </a:r>
            <a:r>
              <a:rPr lang="hr-HR" b="1" dirty="0" smtClean="0"/>
              <a:t> </a:t>
            </a:r>
            <a:r>
              <a:rPr lang="hr-HR" b="1" dirty="0" err="1" smtClean="0"/>
              <a:t>inventory</a:t>
            </a:r>
            <a:r>
              <a:rPr lang="hr-HR" b="1" dirty="0" smtClean="0"/>
              <a:t> </a:t>
            </a:r>
            <a:r>
              <a:rPr lang="hr-HR" b="1" dirty="0" err="1" smtClean="0"/>
              <a:t>of</a:t>
            </a:r>
            <a:r>
              <a:rPr lang="hr-HR" b="1" dirty="0" smtClean="0"/>
              <a:t> all </a:t>
            </a:r>
            <a:r>
              <a:rPr lang="hr-HR" b="1" dirty="0" err="1" smtClean="0"/>
              <a:t>adult</a:t>
            </a:r>
            <a:r>
              <a:rPr lang="hr-HR" b="1" dirty="0" smtClean="0"/>
              <a:t> service </a:t>
            </a:r>
            <a:r>
              <a:rPr lang="hr-HR" b="1" dirty="0" err="1" smtClean="0"/>
              <a:t>trees</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Republic</a:t>
            </a:r>
            <a:r>
              <a:rPr lang="hr-HR" b="1" dirty="0" smtClean="0"/>
              <a:t> </a:t>
            </a:r>
            <a:r>
              <a:rPr lang="hr-HR" b="1" dirty="0" err="1" smtClean="0"/>
              <a:t>of</a:t>
            </a:r>
            <a:r>
              <a:rPr lang="hr-HR" b="1" dirty="0" smtClean="0"/>
              <a:t> Croatia, </a:t>
            </a:r>
            <a:r>
              <a:rPr lang="hr-HR" b="1" dirty="0" err="1" smtClean="0"/>
              <a:t>and</a:t>
            </a:r>
            <a:r>
              <a:rPr lang="hr-HR" b="1" dirty="0" smtClean="0"/>
              <a:t> </a:t>
            </a:r>
            <a:r>
              <a:rPr lang="hr-HR" b="1" dirty="0" err="1" smtClean="0"/>
              <a:t>so</a:t>
            </a:r>
            <a:r>
              <a:rPr lang="hr-HR" b="1" dirty="0" smtClean="0"/>
              <a:t> far </a:t>
            </a:r>
            <a:r>
              <a:rPr lang="hr-HR" b="1" dirty="0" err="1" smtClean="0"/>
              <a:t>about</a:t>
            </a:r>
            <a:r>
              <a:rPr lang="hr-HR" b="1" dirty="0" smtClean="0"/>
              <a:t> </a:t>
            </a:r>
            <a:r>
              <a:rPr lang="hr-HR" b="1" u="sng" dirty="0" smtClean="0"/>
              <a:t>300 </a:t>
            </a:r>
            <a:r>
              <a:rPr lang="hr-HR" b="1" u="sng" dirty="0" err="1" smtClean="0"/>
              <a:t>trees</a:t>
            </a:r>
            <a:r>
              <a:rPr lang="hr-HR" b="1" u="sng" dirty="0" smtClean="0"/>
              <a:t> </a:t>
            </a:r>
            <a:r>
              <a:rPr lang="hr-HR" b="1" dirty="0" err="1" smtClean="0"/>
              <a:t>with</a:t>
            </a:r>
            <a:r>
              <a:rPr lang="hr-HR" b="1" dirty="0" smtClean="0"/>
              <a:t> GPS </a:t>
            </a:r>
            <a:r>
              <a:rPr lang="hr-HR" b="1" dirty="0" err="1" smtClean="0"/>
              <a:t>coordinates</a:t>
            </a:r>
            <a:r>
              <a:rPr lang="hr-HR" b="1" dirty="0" smtClean="0"/>
              <a:t> </a:t>
            </a:r>
            <a:r>
              <a:rPr lang="hr-HR" b="1" dirty="0" err="1" smtClean="0"/>
              <a:t>have</a:t>
            </a:r>
            <a:r>
              <a:rPr lang="hr-HR" b="1" dirty="0" smtClean="0"/>
              <a:t> </a:t>
            </a:r>
            <a:r>
              <a:rPr lang="hr-HR" b="1" dirty="0" err="1" smtClean="0"/>
              <a:t>been</a:t>
            </a:r>
            <a:r>
              <a:rPr lang="hr-HR" b="1" dirty="0" smtClean="0"/>
              <a:t> </a:t>
            </a:r>
            <a:r>
              <a:rPr lang="hr-HR" b="1" dirty="0" err="1" smtClean="0"/>
              <a:t>registered</a:t>
            </a:r>
            <a:r>
              <a:rPr lang="hr-HR" b="1" dirty="0" smtClean="0"/>
              <a:t>, </a:t>
            </a:r>
            <a:r>
              <a:rPr lang="hr-HR" b="1" dirty="0" err="1" smtClean="0"/>
              <a:t>with</a:t>
            </a:r>
            <a:r>
              <a:rPr lang="hr-HR" b="1" dirty="0" smtClean="0"/>
              <a:t> </a:t>
            </a:r>
            <a:r>
              <a:rPr lang="hr-HR" b="1" dirty="0" err="1" smtClean="0"/>
              <a:t>the</a:t>
            </a:r>
            <a:r>
              <a:rPr lang="hr-HR" b="1" dirty="0" smtClean="0"/>
              <a:t> </a:t>
            </a:r>
            <a:r>
              <a:rPr lang="hr-HR" b="1" dirty="0" err="1" smtClean="0"/>
              <a:t>assumption</a:t>
            </a:r>
            <a:r>
              <a:rPr lang="hr-HR" b="1" dirty="0" smtClean="0"/>
              <a:t> </a:t>
            </a:r>
            <a:r>
              <a:rPr lang="hr-HR" b="1" dirty="0" err="1" smtClean="0"/>
              <a:t>that</a:t>
            </a:r>
            <a:r>
              <a:rPr lang="hr-HR" b="1" dirty="0" smtClean="0"/>
              <a:t> </a:t>
            </a:r>
            <a:r>
              <a:rPr lang="hr-HR" b="1" dirty="0" err="1" smtClean="0"/>
              <a:t>there</a:t>
            </a:r>
            <a:r>
              <a:rPr lang="hr-HR" b="1" dirty="0" smtClean="0"/>
              <a:t> are </a:t>
            </a:r>
            <a:r>
              <a:rPr lang="hr-HR" b="1" u="sng" dirty="0" err="1" smtClean="0"/>
              <a:t>up</a:t>
            </a:r>
            <a:r>
              <a:rPr lang="hr-HR" b="1" u="sng" dirty="0" smtClean="0"/>
              <a:t> to 500 </a:t>
            </a:r>
            <a:r>
              <a:rPr lang="hr-HR" b="1" u="sng" dirty="0" err="1" smtClean="0"/>
              <a:t>of</a:t>
            </a:r>
            <a:r>
              <a:rPr lang="hr-HR" b="1" u="sng" dirty="0" smtClean="0"/>
              <a:t> </a:t>
            </a:r>
            <a:r>
              <a:rPr lang="hr-HR" b="1" u="sng" dirty="0" err="1" smtClean="0"/>
              <a:t>them</a:t>
            </a:r>
            <a:r>
              <a:rPr lang="hr-HR" b="1" dirty="0" smtClean="0"/>
              <a:t>. </a:t>
            </a:r>
            <a:r>
              <a:rPr lang="hr-HR" b="1" dirty="0" err="1" smtClean="0"/>
              <a:t>The</a:t>
            </a:r>
            <a:r>
              <a:rPr lang="hr-HR" b="1" dirty="0" smtClean="0"/>
              <a:t> </a:t>
            </a:r>
            <a:r>
              <a:rPr lang="hr-HR" b="1" dirty="0" err="1" smtClean="0"/>
              <a:t>trees</a:t>
            </a:r>
            <a:r>
              <a:rPr lang="hr-HR" b="1" dirty="0" smtClean="0"/>
              <a:t> most </a:t>
            </a:r>
            <a:r>
              <a:rPr lang="hr-HR" b="1" dirty="0" err="1" smtClean="0"/>
              <a:t>often</a:t>
            </a:r>
            <a:r>
              <a:rPr lang="hr-HR" b="1" dirty="0" smtClean="0"/>
              <a:t> </a:t>
            </a:r>
            <a:r>
              <a:rPr lang="hr-HR" b="1" dirty="0" err="1" smtClean="0"/>
              <a:t>grow</a:t>
            </a:r>
            <a:r>
              <a:rPr lang="hr-HR" b="1" dirty="0" smtClean="0"/>
              <a:t> on </a:t>
            </a:r>
            <a:r>
              <a:rPr lang="hr-HR" b="1" dirty="0" err="1" smtClean="0"/>
              <a:t>private</a:t>
            </a:r>
            <a:r>
              <a:rPr lang="hr-HR" b="1" dirty="0" smtClean="0"/>
              <a:t> </a:t>
            </a:r>
            <a:r>
              <a:rPr lang="hr-HR" b="1" dirty="0" err="1" smtClean="0"/>
              <a:t>properties</a:t>
            </a:r>
            <a:r>
              <a:rPr lang="hr-HR" b="1" dirty="0" smtClean="0"/>
              <a:t>, </a:t>
            </a:r>
            <a:r>
              <a:rPr lang="hr-HR" b="1" dirty="0" err="1" smtClean="0"/>
              <a:t>in</a:t>
            </a:r>
            <a:r>
              <a:rPr lang="hr-HR" b="1" dirty="0" smtClean="0"/>
              <a:t> </a:t>
            </a:r>
            <a:r>
              <a:rPr lang="hr-HR" b="1" dirty="0" err="1" smtClean="0"/>
              <a:t>abandoned</a:t>
            </a:r>
            <a:r>
              <a:rPr lang="hr-HR" b="1" dirty="0" smtClean="0"/>
              <a:t> </a:t>
            </a:r>
            <a:r>
              <a:rPr lang="hr-HR" b="1" dirty="0" err="1" smtClean="0"/>
              <a:t>orchards</a:t>
            </a:r>
            <a:r>
              <a:rPr lang="hr-HR" b="1" dirty="0" smtClean="0"/>
              <a:t>, </a:t>
            </a:r>
            <a:r>
              <a:rPr lang="hr-HR" b="1" dirty="0" err="1" smtClean="0"/>
              <a:t>along</a:t>
            </a:r>
            <a:r>
              <a:rPr lang="hr-HR" b="1" dirty="0" smtClean="0"/>
              <a:t> </a:t>
            </a:r>
            <a:r>
              <a:rPr lang="hr-HR" b="1" dirty="0" err="1" smtClean="0"/>
              <a:t>vineyards</a:t>
            </a:r>
            <a:r>
              <a:rPr lang="hr-HR" b="1" dirty="0" smtClean="0"/>
              <a:t>, </a:t>
            </a:r>
            <a:r>
              <a:rPr lang="hr-HR" b="1" dirty="0" err="1" smtClean="0"/>
              <a:t>roads</a:t>
            </a:r>
            <a:r>
              <a:rPr lang="hr-HR" b="1" dirty="0" smtClean="0"/>
              <a:t>, </a:t>
            </a:r>
            <a:r>
              <a:rPr lang="hr-HR" b="1" dirty="0" err="1" smtClean="0"/>
              <a:t>on</a:t>
            </a:r>
            <a:r>
              <a:rPr lang="hr-HR" b="1" dirty="0" smtClean="0"/>
              <a:t> </a:t>
            </a:r>
            <a:r>
              <a:rPr lang="hr-HR" b="1" dirty="0" err="1" smtClean="0"/>
              <a:t>the</a:t>
            </a:r>
            <a:r>
              <a:rPr lang="hr-HR" b="1" dirty="0" smtClean="0"/>
              <a:t> </a:t>
            </a:r>
            <a:r>
              <a:rPr lang="hr-HR" b="1" dirty="0" err="1" smtClean="0"/>
              <a:t>borders</a:t>
            </a:r>
            <a:r>
              <a:rPr lang="hr-HR" b="1" dirty="0" smtClean="0"/>
              <a:t>, </a:t>
            </a:r>
            <a:r>
              <a:rPr lang="hr-HR" b="1" dirty="0" err="1" smtClean="0"/>
              <a:t>edges</a:t>
            </a:r>
            <a:r>
              <a:rPr lang="hr-HR" b="1" dirty="0" smtClean="0"/>
              <a:t> </a:t>
            </a:r>
            <a:r>
              <a:rPr lang="hr-HR" b="1" dirty="0" err="1" smtClean="0"/>
              <a:t>of</a:t>
            </a:r>
            <a:r>
              <a:rPr lang="hr-HR" b="1" dirty="0" smtClean="0"/>
              <a:t> </a:t>
            </a:r>
            <a:r>
              <a:rPr lang="hr-HR" b="1" dirty="0" err="1" smtClean="0"/>
              <a:t>forests</a:t>
            </a:r>
            <a:r>
              <a:rPr lang="hr-HR" b="1" dirty="0" smtClean="0"/>
              <a:t>, </a:t>
            </a:r>
            <a:r>
              <a:rPr lang="hr-HR" b="1" dirty="0" err="1" smtClean="0"/>
              <a:t>while</a:t>
            </a:r>
            <a:r>
              <a:rPr lang="hr-HR" b="1" dirty="0" smtClean="0"/>
              <a:t> </a:t>
            </a:r>
            <a:r>
              <a:rPr lang="hr-HR" b="1" dirty="0" err="1" smtClean="0"/>
              <a:t>they</a:t>
            </a:r>
            <a:r>
              <a:rPr lang="hr-HR" b="1" dirty="0" smtClean="0"/>
              <a:t> are </a:t>
            </a:r>
            <a:r>
              <a:rPr lang="hr-HR" b="1" dirty="0" err="1" smtClean="0"/>
              <a:t>very</a:t>
            </a:r>
            <a:r>
              <a:rPr lang="hr-HR" b="1" dirty="0" smtClean="0"/>
              <a:t> </a:t>
            </a:r>
            <a:r>
              <a:rPr lang="hr-HR" b="1" dirty="0" err="1" smtClean="0"/>
              <a:t>rare</a:t>
            </a:r>
            <a:r>
              <a:rPr lang="hr-HR" b="1" dirty="0" smtClean="0"/>
              <a:t> </a:t>
            </a:r>
            <a:r>
              <a:rPr lang="hr-HR" b="1" dirty="0" err="1" smtClean="0"/>
              <a:t>within</a:t>
            </a:r>
            <a:r>
              <a:rPr lang="hr-HR" b="1" dirty="0" smtClean="0"/>
              <a:t> </a:t>
            </a:r>
            <a:r>
              <a:rPr lang="hr-HR" b="1" dirty="0" err="1" smtClean="0"/>
              <a:t>the</a:t>
            </a:r>
            <a:r>
              <a:rPr lang="hr-HR" b="1" dirty="0" smtClean="0"/>
              <a:t> </a:t>
            </a:r>
            <a:r>
              <a:rPr lang="hr-HR" b="1" dirty="0" err="1" smtClean="0"/>
              <a:t>forest</a:t>
            </a:r>
            <a:r>
              <a:rPr lang="hr-HR" b="1" dirty="0" smtClean="0"/>
              <a:t> </a:t>
            </a:r>
            <a:r>
              <a:rPr lang="hr-HR" b="1" dirty="0" err="1" smtClean="0"/>
              <a:t>stand</a:t>
            </a:r>
            <a:r>
              <a:rPr lang="hr-HR" b="1" dirty="0" smtClean="0"/>
              <a:t> as </a:t>
            </a:r>
            <a:r>
              <a:rPr lang="hr-HR" b="1" dirty="0" err="1" smtClean="0"/>
              <a:t>trees</a:t>
            </a:r>
            <a:r>
              <a:rPr lang="hr-HR" b="1" dirty="0" smtClean="0"/>
              <a:t> </a:t>
            </a:r>
            <a:r>
              <a:rPr lang="hr-HR" b="1" dirty="0" err="1" smtClean="0"/>
              <a:t>from</a:t>
            </a:r>
            <a:r>
              <a:rPr lang="hr-HR" b="1" dirty="0" smtClean="0"/>
              <a:t> </a:t>
            </a:r>
            <a:r>
              <a:rPr lang="hr-HR" b="1" dirty="0" err="1" smtClean="0"/>
              <a:t>seeds</a:t>
            </a:r>
            <a:r>
              <a:rPr lang="hr-HR" b="1" dirty="0" smtClean="0"/>
              <a:t>. </a:t>
            </a:r>
            <a:r>
              <a:rPr lang="hr-HR" b="1" dirty="0" err="1" smtClean="0"/>
              <a:t>Stump</a:t>
            </a:r>
            <a:r>
              <a:rPr lang="hr-HR" b="1" dirty="0" smtClean="0"/>
              <a:t> </a:t>
            </a:r>
            <a:r>
              <a:rPr lang="hr-HR" b="1" dirty="0" err="1" smtClean="0"/>
              <a:t>trees</a:t>
            </a:r>
            <a:r>
              <a:rPr lang="hr-HR" b="1" dirty="0" smtClean="0"/>
              <a:t> are more </a:t>
            </a:r>
            <a:r>
              <a:rPr lang="hr-HR" b="1" dirty="0" err="1" smtClean="0"/>
              <a:t>common</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Mediterranean</a:t>
            </a:r>
            <a:r>
              <a:rPr lang="hr-HR" b="1" dirty="0" smtClean="0"/>
              <a:t> </a:t>
            </a:r>
            <a:r>
              <a:rPr lang="hr-HR" b="1" dirty="0" err="1" smtClean="0"/>
              <a:t>area</a:t>
            </a:r>
            <a:r>
              <a:rPr lang="hr-HR" b="1" dirty="0" smtClean="0"/>
              <a:t>. </a:t>
            </a:r>
            <a:endParaRPr lang="hr-HR" b="1" dirty="0"/>
          </a:p>
        </p:txBody>
      </p:sp>
      <p:pic>
        <p:nvPicPr>
          <p:cNvPr id="9" name="Picture 8" descr="36.jpg"/>
          <p:cNvPicPr>
            <a:picLocks noChangeAspect="1"/>
          </p:cNvPicPr>
          <p:nvPr/>
        </p:nvPicPr>
        <p:blipFill>
          <a:blip r:embed="rId2" cstate="print"/>
          <a:stretch>
            <a:fillRect/>
          </a:stretch>
        </p:blipFill>
        <p:spPr>
          <a:xfrm>
            <a:off x="5643570" y="2428868"/>
            <a:ext cx="3214710" cy="4286279"/>
          </a:xfrm>
          <a:prstGeom prst="rect">
            <a:avLst/>
          </a:prstGeom>
        </p:spPr>
      </p:pic>
      <p:sp>
        <p:nvSpPr>
          <p:cNvPr id="10" name="TextBox 9"/>
          <p:cNvSpPr txBox="1"/>
          <p:nvPr/>
        </p:nvSpPr>
        <p:spPr>
          <a:xfrm>
            <a:off x="142844" y="6286520"/>
            <a:ext cx="5556458" cy="369332"/>
          </a:xfrm>
          <a:prstGeom prst="rect">
            <a:avLst/>
          </a:prstGeom>
          <a:noFill/>
        </p:spPr>
        <p:txBody>
          <a:bodyPr wrap="none" rtlCol="0">
            <a:spAutoFit/>
          </a:bodyPr>
          <a:lstStyle/>
          <a:p>
            <a:r>
              <a:rPr lang="hr-HR" b="1" dirty="0" err="1" smtClean="0"/>
              <a:t>Stump</a:t>
            </a:r>
            <a:r>
              <a:rPr lang="hr-HR" b="1" dirty="0" smtClean="0"/>
              <a:t> service </a:t>
            </a:r>
            <a:r>
              <a:rPr lang="hr-HR" b="1" dirty="0" err="1" smtClean="0"/>
              <a:t>trees</a:t>
            </a:r>
            <a:r>
              <a:rPr lang="hr-HR" b="1" dirty="0" smtClean="0"/>
              <a:t> </a:t>
            </a:r>
            <a:r>
              <a:rPr lang="hr-HR" b="1" dirty="0" err="1" smtClean="0"/>
              <a:t>in</a:t>
            </a:r>
            <a:r>
              <a:rPr lang="hr-HR" b="1" dirty="0" smtClean="0"/>
              <a:t> </a:t>
            </a:r>
            <a:r>
              <a:rPr lang="hr-HR" b="1" dirty="0" err="1" smtClean="0"/>
              <a:t>submediterranean</a:t>
            </a:r>
            <a:r>
              <a:rPr lang="hr-HR" b="1" dirty="0" smtClean="0"/>
              <a:t> </a:t>
            </a:r>
            <a:r>
              <a:rPr lang="hr-HR" b="1" dirty="0" err="1" smtClean="0"/>
              <a:t>area</a:t>
            </a:r>
            <a:r>
              <a:rPr lang="hr-HR" b="1" dirty="0" smtClean="0"/>
              <a:t> </a:t>
            </a:r>
            <a:r>
              <a:rPr lang="hr-HR" b="1" dirty="0" err="1" smtClean="0"/>
              <a:t>in</a:t>
            </a:r>
            <a:r>
              <a:rPr lang="hr-HR" b="1" dirty="0" smtClean="0"/>
              <a:t> Croatia</a:t>
            </a:r>
            <a:endParaRPr lang="hr-HR"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7667.JPG"/>
          <p:cNvPicPr>
            <a:picLocks noChangeAspect="1"/>
          </p:cNvPicPr>
          <p:nvPr/>
        </p:nvPicPr>
        <p:blipFill>
          <a:blip r:embed="rId2" cstate="print"/>
          <a:stretch>
            <a:fillRect/>
          </a:stretch>
        </p:blipFill>
        <p:spPr>
          <a:xfrm>
            <a:off x="4000496" y="-5"/>
            <a:ext cx="5143504" cy="6858005"/>
          </a:xfrm>
          <a:prstGeom prst="rect">
            <a:avLst/>
          </a:prstGeom>
        </p:spPr>
      </p:pic>
      <p:pic>
        <p:nvPicPr>
          <p:cNvPr id="6" name="Picture 5" descr="IMG_7646.JPG"/>
          <p:cNvPicPr>
            <a:picLocks noChangeAspect="1"/>
          </p:cNvPicPr>
          <p:nvPr/>
        </p:nvPicPr>
        <p:blipFill>
          <a:blip r:embed="rId3" cstate="print"/>
          <a:stretch>
            <a:fillRect/>
          </a:stretch>
        </p:blipFill>
        <p:spPr>
          <a:xfrm>
            <a:off x="7375927" y="0"/>
            <a:ext cx="1768073" cy="2357430"/>
          </a:xfrm>
          <a:prstGeom prst="rect">
            <a:avLst/>
          </a:prstGeom>
        </p:spPr>
      </p:pic>
      <p:pic>
        <p:nvPicPr>
          <p:cNvPr id="7" name="Picture 6" descr="IMG_7674.JPG"/>
          <p:cNvPicPr>
            <a:picLocks noChangeAspect="1"/>
          </p:cNvPicPr>
          <p:nvPr/>
        </p:nvPicPr>
        <p:blipFill>
          <a:blip r:embed="rId4" cstate="print"/>
          <a:stretch>
            <a:fillRect/>
          </a:stretch>
        </p:blipFill>
        <p:spPr>
          <a:xfrm>
            <a:off x="0" y="-1"/>
            <a:ext cx="5143504" cy="6858005"/>
          </a:xfrm>
          <a:prstGeom prst="rect">
            <a:avLst/>
          </a:prstGeom>
        </p:spPr>
      </p:pic>
      <p:sp>
        <p:nvSpPr>
          <p:cNvPr id="8" name="Rectangle 7"/>
          <p:cNvSpPr/>
          <p:nvPr/>
        </p:nvSpPr>
        <p:spPr>
          <a:xfrm>
            <a:off x="0" y="214290"/>
            <a:ext cx="9144000" cy="369332"/>
          </a:xfrm>
          <a:prstGeom prst="rect">
            <a:avLst/>
          </a:prstGeom>
        </p:spPr>
        <p:txBody>
          <a:bodyPr wrap="square">
            <a:spAutoFit/>
          </a:bodyPr>
          <a:lstStyle/>
          <a:p>
            <a:pPr algn="ctr"/>
            <a:r>
              <a:rPr lang="hr-HR" b="1" dirty="0" err="1" smtClean="0">
                <a:solidFill>
                  <a:srgbClr val="FFFF00"/>
                </a:solidFill>
              </a:rPr>
              <a:t>Many</a:t>
            </a:r>
            <a:r>
              <a:rPr lang="hr-HR" b="1" dirty="0" smtClean="0">
                <a:solidFill>
                  <a:srgbClr val="FFFF00"/>
                </a:solidFill>
              </a:rPr>
              <a:t> </a:t>
            </a:r>
            <a:r>
              <a:rPr lang="hr-HR" b="1" dirty="0" err="1" smtClean="0">
                <a:solidFill>
                  <a:srgbClr val="FFFF00"/>
                </a:solidFill>
              </a:rPr>
              <a:t>vital</a:t>
            </a:r>
            <a:r>
              <a:rPr lang="hr-HR" b="1" dirty="0" smtClean="0">
                <a:solidFill>
                  <a:srgbClr val="FFFF00"/>
                </a:solidFill>
              </a:rPr>
              <a:t> </a:t>
            </a:r>
            <a:r>
              <a:rPr lang="hr-HR" b="1" dirty="0" err="1" smtClean="0">
                <a:solidFill>
                  <a:srgbClr val="FFFF00"/>
                </a:solidFill>
              </a:rPr>
              <a:t>root</a:t>
            </a:r>
            <a:r>
              <a:rPr lang="hr-HR" b="1" dirty="0" smtClean="0">
                <a:solidFill>
                  <a:srgbClr val="FFFF00"/>
                </a:solidFill>
              </a:rPr>
              <a:t> </a:t>
            </a:r>
            <a:r>
              <a:rPr lang="hr-HR" b="1" dirty="0" err="1" smtClean="0">
                <a:solidFill>
                  <a:srgbClr val="FFFF00"/>
                </a:solidFill>
              </a:rPr>
              <a:t>suckers</a:t>
            </a:r>
            <a:r>
              <a:rPr lang="hr-HR" b="1" smtClean="0">
                <a:solidFill>
                  <a:srgbClr val="FFFF00"/>
                </a:solidFill>
              </a:rPr>
              <a:t> </a:t>
            </a:r>
            <a:r>
              <a:rPr lang="en-US" b="1" smtClean="0">
                <a:solidFill>
                  <a:srgbClr val="FFFF00"/>
                </a:solidFill>
              </a:rPr>
              <a:t>after </a:t>
            </a:r>
            <a:r>
              <a:rPr lang="hr-HR" b="1" dirty="0" smtClean="0">
                <a:solidFill>
                  <a:srgbClr val="FFFF00"/>
                </a:solidFill>
              </a:rPr>
              <a:t>dead </a:t>
            </a:r>
            <a:r>
              <a:rPr lang="en-US" b="1" dirty="0" smtClean="0">
                <a:solidFill>
                  <a:srgbClr val="FFFF00"/>
                </a:solidFill>
              </a:rPr>
              <a:t>of the mother </a:t>
            </a:r>
            <a:r>
              <a:rPr lang="hr-HR" b="1" dirty="0" smtClean="0">
                <a:solidFill>
                  <a:srgbClr val="FFFF00"/>
                </a:solidFill>
              </a:rPr>
              <a:t>service </a:t>
            </a:r>
            <a:r>
              <a:rPr lang="en-US" b="1" dirty="0" smtClean="0">
                <a:solidFill>
                  <a:srgbClr val="FFFF00"/>
                </a:solidFill>
              </a:rPr>
              <a:t>tree</a:t>
            </a:r>
            <a:r>
              <a:rPr lang="hr-HR" b="1" dirty="0" smtClean="0">
                <a:solidFill>
                  <a:srgbClr val="FFFF00"/>
                </a:solidFill>
              </a:rPr>
              <a:t> </a:t>
            </a:r>
            <a:r>
              <a:rPr lang="hr-HR" b="1" dirty="0" err="1" smtClean="0">
                <a:solidFill>
                  <a:srgbClr val="FFFF00"/>
                </a:solidFill>
              </a:rPr>
              <a:t>in</a:t>
            </a:r>
            <a:r>
              <a:rPr lang="hr-HR" b="1" dirty="0" smtClean="0">
                <a:solidFill>
                  <a:srgbClr val="FFFF00"/>
                </a:solidFill>
              </a:rPr>
              <a:t> Miljevci </a:t>
            </a:r>
            <a:r>
              <a:rPr lang="hr-HR" b="1" dirty="0" err="1" smtClean="0">
                <a:solidFill>
                  <a:srgbClr val="FFFF00"/>
                </a:solidFill>
              </a:rPr>
              <a:t>near</a:t>
            </a:r>
            <a:r>
              <a:rPr lang="hr-HR" b="1" dirty="0" smtClean="0">
                <a:solidFill>
                  <a:srgbClr val="FFFF00"/>
                </a:solidFill>
              </a:rPr>
              <a:t> Drniš</a:t>
            </a:r>
            <a:endParaRPr lang="hr-HR" b="1" dirty="0">
              <a:solidFill>
                <a:srgbClr val="FFFF00"/>
              </a:solidFill>
            </a:endParaRPr>
          </a:p>
        </p:txBody>
      </p:sp>
      <p:cxnSp>
        <p:nvCxnSpPr>
          <p:cNvPr id="10" name="Straight Arrow Connector 9"/>
          <p:cNvCxnSpPr/>
          <p:nvPr/>
        </p:nvCxnSpPr>
        <p:spPr>
          <a:xfrm rot="10800000" flipV="1">
            <a:off x="5786446" y="5000636"/>
            <a:ext cx="714380"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8143900" y="5000636"/>
            <a:ext cx="714380"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43834" y="5857892"/>
            <a:ext cx="785818"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57752" y="4714884"/>
            <a:ext cx="652466" cy="4381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8604"/>
            <a:ext cx="9144000" cy="1200329"/>
          </a:xfrm>
          <a:prstGeom prst="rect">
            <a:avLst/>
          </a:prstGeom>
        </p:spPr>
        <p:txBody>
          <a:bodyPr wrap="square">
            <a:spAutoFit/>
          </a:bodyPr>
          <a:lstStyle/>
          <a:p>
            <a:pPr algn="just"/>
            <a:r>
              <a:rPr lang="en-GB" b="1" dirty="0" smtClean="0"/>
              <a:t>• </a:t>
            </a:r>
            <a:r>
              <a:rPr lang="hr-HR" b="1" dirty="0" err="1" smtClean="0"/>
              <a:t>According</a:t>
            </a:r>
            <a:r>
              <a:rPr lang="hr-HR" b="1" dirty="0" smtClean="0"/>
              <a:t> to </a:t>
            </a:r>
            <a:r>
              <a:rPr lang="hr-HR" b="1" dirty="0" err="1" smtClean="0"/>
              <a:t>the</a:t>
            </a:r>
            <a:r>
              <a:rPr lang="hr-HR" b="1" dirty="0" smtClean="0"/>
              <a:t> </a:t>
            </a:r>
            <a:r>
              <a:rPr lang="hr-HR" b="1" dirty="0" err="1" smtClean="0"/>
              <a:t>shape</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fruit</a:t>
            </a:r>
            <a:r>
              <a:rPr lang="hr-HR" b="1" dirty="0" smtClean="0"/>
              <a:t>, </a:t>
            </a:r>
            <a:r>
              <a:rPr lang="hr-HR" b="1" dirty="0" err="1" smtClean="0"/>
              <a:t>the</a:t>
            </a:r>
            <a:r>
              <a:rPr lang="hr-HR" b="1" dirty="0" smtClean="0"/>
              <a:t> </a:t>
            </a:r>
            <a:r>
              <a:rPr lang="hr-HR" b="1" dirty="0" err="1" smtClean="0"/>
              <a:t>apple</a:t>
            </a:r>
            <a:r>
              <a:rPr lang="hr-HR" b="1" dirty="0" smtClean="0"/>
              <a:t>-</a:t>
            </a:r>
            <a:r>
              <a:rPr lang="hr-HR" b="1" dirty="0" err="1" smtClean="0"/>
              <a:t>shaped</a:t>
            </a:r>
            <a:r>
              <a:rPr lang="hr-HR" b="1" dirty="0" smtClean="0"/>
              <a:t> </a:t>
            </a:r>
            <a:r>
              <a:rPr lang="hr-HR" b="1" dirty="0" err="1" smtClean="0"/>
              <a:t>form</a:t>
            </a:r>
            <a:r>
              <a:rPr lang="hr-HR" b="1" dirty="0" smtClean="0"/>
              <a:t> (f. </a:t>
            </a:r>
            <a:r>
              <a:rPr lang="hr-HR" b="1" dirty="0" err="1" smtClean="0"/>
              <a:t>pomifera</a:t>
            </a:r>
            <a:r>
              <a:rPr lang="hr-HR" b="1" dirty="0" smtClean="0"/>
              <a:t>) is </a:t>
            </a:r>
            <a:r>
              <a:rPr lang="hr-HR" b="1" dirty="0" err="1" smtClean="0"/>
              <a:t>the</a:t>
            </a:r>
            <a:r>
              <a:rPr lang="hr-HR" b="1" dirty="0" smtClean="0"/>
              <a:t> most </a:t>
            </a:r>
            <a:r>
              <a:rPr lang="hr-HR" b="1" dirty="0" err="1" smtClean="0"/>
              <a:t>common</a:t>
            </a:r>
            <a:r>
              <a:rPr lang="hr-HR" b="1" dirty="0" smtClean="0"/>
              <a:t>. </a:t>
            </a:r>
            <a:r>
              <a:rPr lang="hr-HR" b="1" dirty="0" err="1" smtClean="0"/>
              <a:t>The</a:t>
            </a:r>
            <a:r>
              <a:rPr lang="hr-HR" b="1" dirty="0" smtClean="0"/>
              <a:t> </a:t>
            </a:r>
            <a:r>
              <a:rPr lang="hr-HR" b="1" dirty="0" err="1" smtClean="0"/>
              <a:t>pear</a:t>
            </a:r>
            <a:r>
              <a:rPr lang="hr-HR" b="1" dirty="0" smtClean="0"/>
              <a:t>-</a:t>
            </a:r>
            <a:r>
              <a:rPr lang="hr-HR" b="1" dirty="0" err="1" smtClean="0"/>
              <a:t>shaped</a:t>
            </a:r>
            <a:r>
              <a:rPr lang="hr-HR" b="1" dirty="0" smtClean="0"/>
              <a:t> </a:t>
            </a:r>
            <a:r>
              <a:rPr lang="hr-HR" b="1" dirty="0" err="1" smtClean="0"/>
              <a:t>form</a:t>
            </a:r>
            <a:r>
              <a:rPr lang="hr-HR" b="1" dirty="0" smtClean="0"/>
              <a:t> (f. </a:t>
            </a:r>
            <a:r>
              <a:rPr lang="hr-HR" b="1" dirty="0" err="1" smtClean="0"/>
              <a:t>pyrifera</a:t>
            </a:r>
            <a:r>
              <a:rPr lang="hr-HR" b="1" dirty="0" smtClean="0"/>
              <a:t>) </a:t>
            </a:r>
            <a:r>
              <a:rPr lang="hr-HR" b="1" dirty="0" err="1" smtClean="0"/>
              <a:t>very</a:t>
            </a:r>
            <a:r>
              <a:rPr lang="hr-HR" b="1" dirty="0" smtClean="0"/>
              <a:t> </a:t>
            </a:r>
            <a:r>
              <a:rPr lang="hr-HR" b="1" dirty="0" err="1" smtClean="0"/>
              <a:t>rare</a:t>
            </a:r>
            <a:r>
              <a:rPr lang="hr-HR" b="1" dirty="0" smtClean="0"/>
              <a:t> like </a:t>
            </a:r>
            <a:r>
              <a:rPr lang="hr-HR" b="1" dirty="0" err="1" smtClean="0"/>
              <a:t>other</a:t>
            </a:r>
            <a:r>
              <a:rPr lang="hr-HR" b="1" dirty="0" smtClean="0"/>
              <a:t> </a:t>
            </a:r>
            <a:r>
              <a:rPr lang="hr-HR" b="1" dirty="0" err="1" smtClean="0"/>
              <a:t>forms</a:t>
            </a:r>
            <a:r>
              <a:rPr lang="hr-HR" b="1" dirty="0" smtClean="0"/>
              <a:t> </a:t>
            </a:r>
            <a:r>
              <a:rPr lang="hr-HR" b="1" dirty="0" err="1" smtClean="0"/>
              <a:t>like</a:t>
            </a:r>
            <a:r>
              <a:rPr lang="hr-HR" b="1" dirty="0" smtClean="0"/>
              <a:t> </a:t>
            </a:r>
            <a:r>
              <a:rPr lang="hr-HR" b="1" dirty="0" err="1" smtClean="0"/>
              <a:t>plum</a:t>
            </a:r>
            <a:r>
              <a:rPr lang="hr-HR" b="1" dirty="0" smtClean="0"/>
              <a:t>-like </a:t>
            </a:r>
            <a:r>
              <a:rPr lang="hr-HR" b="1" dirty="0" err="1" smtClean="0"/>
              <a:t>and</a:t>
            </a:r>
            <a:r>
              <a:rPr lang="hr-HR" b="1" dirty="0" smtClean="0"/>
              <a:t> </a:t>
            </a:r>
            <a:r>
              <a:rPr lang="hr-HR" b="1" dirty="0" err="1" smtClean="0"/>
              <a:t>others</a:t>
            </a:r>
            <a:r>
              <a:rPr lang="hr-HR" b="1" dirty="0" smtClean="0"/>
              <a:t>. </a:t>
            </a:r>
            <a:r>
              <a:rPr lang="hr-HR" b="1" dirty="0" err="1" smtClean="0"/>
              <a:t>Forms</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other</a:t>
            </a:r>
            <a:r>
              <a:rPr lang="hr-HR" b="1" dirty="0" smtClean="0"/>
              <a:t> </a:t>
            </a:r>
            <a:r>
              <a:rPr lang="hr-HR" b="1" dirty="0" err="1" smtClean="0"/>
              <a:t>basic</a:t>
            </a:r>
            <a:r>
              <a:rPr lang="hr-HR" b="1" dirty="0" smtClean="0"/>
              <a:t> </a:t>
            </a:r>
            <a:r>
              <a:rPr lang="hr-HR" b="1" dirty="0" err="1" smtClean="0"/>
              <a:t>color</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fruit</a:t>
            </a:r>
            <a:r>
              <a:rPr lang="hr-HR" b="1" dirty="0" smtClean="0"/>
              <a:t> (red, </a:t>
            </a:r>
            <a:r>
              <a:rPr lang="en-US" b="1" dirty="0" smtClean="0"/>
              <a:t>wine color, light brown, etc</a:t>
            </a:r>
            <a:r>
              <a:rPr lang="hr-HR" b="1" dirty="0" smtClean="0"/>
              <a:t>) </a:t>
            </a:r>
            <a:r>
              <a:rPr lang="hr-HR" b="1" dirty="0" err="1" smtClean="0"/>
              <a:t>exist</a:t>
            </a:r>
            <a:r>
              <a:rPr lang="hr-HR" b="1" dirty="0" smtClean="0"/>
              <a:t> </a:t>
            </a:r>
            <a:r>
              <a:rPr lang="hr-HR" b="1" dirty="0" err="1" smtClean="0"/>
              <a:t>although</a:t>
            </a:r>
            <a:r>
              <a:rPr lang="hr-HR" b="1" dirty="0" smtClean="0"/>
              <a:t> </a:t>
            </a:r>
            <a:r>
              <a:rPr lang="hr-HR" b="1" dirty="0" err="1" smtClean="0"/>
              <a:t>they</a:t>
            </a:r>
            <a:r>
              <a:rPr lang="hr-HR" b="1" dirty="0" smtClean="0"/>
              <a:t> are </a:t>
            </a:r>
            <a:r>
              <a:rPr lang="hr-HR" b="1" dirty="0" err="1" smtClean="0"/>
              <a:t>very</a:t>
            </a:r>
            <a:r>
              <a:rPr lang="hr-HR" b="1" dirty="0" smtClean="0"/>
              <a:t> </a:t>
            </a:r>
            <a:r>
              <a:rPr lang="hr-HR" b="1" dirty="0" err="1" smtClean="0"/>
              <a:t>rare</a:t>
            </a:r>
            <a:r>
              <a:rPr lang="hr-HR" b="1" dirty="0" smtClean="0"/>
              <a:t>. </a:t>
            </a:r>
            <a:endParaRPr lang="hr-HR" b="1" dirty="0"/>
          </a:p>
        </p:txBody>
      </p:sp>
      <p:pic>
        <p:nvPicPr>
          <p:cNvPr id="5" name="Picture 4" descr="6.JPG"/>
          <p:cNvPicPr>
            <a:picLocks noChangeAspect="1"/>
          </p:cNvPicPr>
          <p:nvPr/>
        </p:nvPicPr>
        <p:blipFill>
          <a:blip r:embed="rId2" cstate="print"/>
          <a:stretch>
            <a:fillRect/>
          </a:stretch>
        </p:blipFill>
        <p:spPr>
          <a:xfrm>
            <a:off x="357158" y="1643050"/>
            <a:ext cx="4071934" cy="3053951"/>
          </a:xfrm>
          <a:prstGeom prst="rect">
            <a:avLst/>
          </a:prstGeom>
        </p:spPr>
      </p:pic>
      <p:pic>
        <p:nvPicPr>
          <p:cNvPr id="6" name="Picture 5" descr="7.JPG"/>
          <p:cNvPicPr>
            <a:picLocks noChangeAspect="1"/>
          </p:cNvPicPr>
          <p:nvPr/>
        </p:nvPicPr>
        <p:blipFill>
          <a:blip r:embed="rId3" cstate="print"/>
          <a:stretch>
            <a:fillRect/>
          </a:stretch>
        </p:blipFill>
        <p:spPr>
          <a:xfrm>
            <a:off x="4572000" y="1643050"/>
            <a:ext cx="4095778" cy="3071834"/>
          </a:xfrm>
          <a:prstGeom prst="rect">
            <a:avLst/>
          </a:prstGeom>
        </p:spPr>
      </p:pic>
      <p:sp>
        <p:nvSpPr>
          <p:cNvPr id="7" name="Rectangle 6"/>
          <p:cNvSpPr/>
          <p:nvPr/>
        </p:nvSpPr>
        <p:spPr>
          <a:xfrm>
            <a:off x="4572000" y="1643050"/>
            <a:ext cx="1104533" cy="369332"/>
          </a:xfrm>
          <a:prstGeom prst="rect">
            <a:avLst/>
          </a:prstGeom>
        </p:spPr>
        <p:txBody>
          <a:bodyPr wrap="none">
            <a:spAutoFit/>
          </a:bodyPr>
          <a:lstStyle/>
          <a:p>
            <a:r>
              <a:rPr lang="hr-HR" b="1" dirty="0" smtClean="0">
                <a:solidFill>
                  <a:schemeClr val="bg1"/>
                </a:solidFill>
              </a:rPr>
              <a:t>f. </a:t>
            </a:r>
            <a:r>
              <a:rPr lang="hr-HR" b="1" dirty="0" err="1" smtClean="0">
                <a:solidFill>
                  <a:schemeClr val="bg1"/>
                </a:solidFill>
              </a:rPr>
              <a:t>pyrifera</a:t>
            </a:r>
            <a:endParaRPr lang="hr-HR" dirty="0">
              <a:solidFill>
                <a:schemeClr val="bg1"/>
              </a:solidFill>
            </a:endParaRPr>
          </a:p>
        </p:txBody>
      </p:sp>
      <p:sp>
        <p:nvSpPr>
          <p:cNvPr id="9" name="Rectangle 8"/>
          <p:cNvSpPr/>
          <p:nvPr/>
        </p:nvSpPr>
        <p:spPr>
          <a:xfrm>
            <a:off x="357158" y="1643050"/>
            <a:ext cx="1225977" cy="369332"/>
          </a:xfrm>
          <a:prstGeom prst="rect">
            <a:avLst/>
          </a:prstGeom>
        </p:spPr>
        <p:txBody>
          <a:bodyPr wrap="none">
            <a:spAutoFit/>
          </a:bodyPr>
          <a:lstStyle/>
          <a:p>
            <a:r>
              <a:rPr lang="hr-HR" b="1" dirty="0" smtClean="0">
                <a:solidFill>
                  <a:schemeClr val="bg1"/>
                </a:solidFill>
              </a:rPr>
              <a:t>f. </a:t>
            </a:r>
            <a:r>
              <a:rPr lang="hr-HR" b="1" dirty="0" err="1" smtClean="0">
                <a:solidFill>
                  <a:schemeClr val="bg1"/>
                </a:solidFill>
              </a:rPr>
              <a:t>pomifera</a:t>
            </a:r>
            <a:endParaRPr lang="hr-HR" dirty="0">
              <a:solidFill>
                <a:schemeClr val="bg1"/>
              </a:solidFill>
            </a:endParaRPr>
          </a:p>
        </p:txBody>
      </p:sp>
      <p:sp>
        <p:nvSpPr>
          <p:cNvPr id="10" name="Rectangle 9"/>
          <p:cNvSpPr/>
          <p:nvPr/>
        </p:nvSpPr>
        <p:spPr>
          <a:xfrm>
            <a:off x="0" y="6211669"/>
            <a:ext cx="9144000" cy="646331"/>
          </a:xfrm>
          <a:prstGeom prst="rect">
            <a:avLst/>
          </a:prstGeom>
        </p:spPr>
        <p:txBody>
          <a:bodyPr wrap="square">
            <a:spAutoFit/>
          </a:bodyPr>
          <a:lstStyle/>
          <a:p>
            <a:pPr algn="just"/>
            <a:r>
              <a:rPr lang="en-GB" b="1" dirty="0" smtClean="0"/>
              <a:t>• </a:t>
            </a:r>
            <a:r>
              <a:rPr lang="hr-HR" b="1" dirty="0" err="1" smtClean="0"/>
              <a:t>The</a:t>
            </a:r>
            <a:r>
              <a:rPr lang="hr-HR" b="1" dirty="0" smtClean="0"/>
              <a:t> </a:t>
            </a:r>
            <a:r>
              <a:rPr lang="hr-HR" b="1" dirty="0" err="1" smtClean="0"/>
              <a:t>largest</a:t>
            </a:r>
            <a:r>
              <a:rPr lang="hr-HR" b="1" dirty="0" smtClean="0"/>
              <a:t> service </a:t>
            </a:r>
            <a:r>
              <a:rPr lang="hr-HR" b="1" dirty="0" err="1" smtClean="0"/>
              <a:t>tree</a:t>
            </a:r>
            <a:r>
              <a:rPr lang="hr-HR" b="1" dirty="0" smtClean="0"/>
              <a:t> </a:t>
            </a:r>
            <a:r>
              <a:rPr lang="hr-HR" b="1" dirty="0" err="1" smtClean="0"/>
              <a:t>in</a:t>
            </a:r>
            <a:r>
              <a:rPr lang="hr-HR" b="1" dirty="0" smtClean="0"/>
              <a:t> Croatia </a:t>
            </a:r>
            <a:r>
              <a:rPr lang="hr-HR" b="1" dirty="0" err="1" smtClean="0"/>
              <a:t>grows</a:t>
            </a:r>
            <a:r>
              <a:rPr lang="hr-HR" b="1" dirty="0" smtClean="0"/>
              <a:t> on Papuk </a:t>
            </a:r>
            <a:r>
              <a:rPr lang="hr-HR" b="1" dirty="0" err="1" smtClean="0"/>
              <a:t>with</a:t>
            </a:r>
            <a:r>
              <a:rPr lang="hr-HR" b="1" dirty="0" smtClean="0"/>
              <a:t> a </a:t>
            </a:r>
            <a:r>
              <a:rPr lang="hr-HR" b="1" dirty="0" err="1" smtClean="0"/>
              <a:t>perimeter</a:t>
            </a:r>
            <a:r>
              <a:rPr lang="hr-HR" b="1" dirty="0" smtClean="0"/>
              <a:t> </a:t>
            </a:r>
            <a:r>
              <a:rPr lang="hr-HR" b="1" dirty="0" err="1" smtClean="0"/>
              <a:t>of</a:t>
            </a:r>
            <a:r>
              <a:rPr lang="hr-HR" b="1" dirty="0" smtClean="0"/>
              <a:t> 357 cm (DBH 114 cm) </a:t>
            </a:r>
            <a:r>
              <a:rPr lang="hr-HR" b="1" dirty="0" err="1" smtClean="0"/>
              <a:t>and</a:t>
            </a:r>
            <a:r>
              <a:rPr lang="hr-HR" b="1" dirty="0" smtClean="0"/>
              <a:t> </a:t>
            </a:r>
            <a:r>
              <a:rPr lang="hr-HR" b="1" dirty="0" err="1" smtClean="0"/>
              <a:t>belongs</a:t>
            </a:r>
            <a:r>
              <a:rPr lang="hr-HR" b="1" dirty="0" smtClean="0"/>
              <a:t> to </a:t>
            </a:r>
            <a:r>
              <a:rPr lang="hr-HR" b="1" dirty="0" err="1" smtClean="0"/>
              <a:t>the</a:t>
            </a:r>
            <a:r>
              <a:rPr lang="hr-HR" b="1" dirty="0" smtClean="0"/>
              <a:t> veteran </a:t>
            </a:r>
            <a:r>
              <a:rPr lang="hr-HR" b="1" dirty="0" err="1" smtClean="0"/>
              <a:t>tree</a:t>
            </a:r>
            <a:r>
              <a:rPr lang="hr-HR" b="1" dirty="0" smtClean="0"/>
              <a:t> </a:t>
            </a:r>
            <a:r>
              <a:rPr lang="hr-HR" b="1" dirty="0" err="1" smtClean="0"/>
              <a:t>of</a:t>
            </a:r>
            <a:r>
              <a:rPr lang="hr-HR" b="1" dirty="0" smtClean="0"/>
              <a:t> </a:t>
            </a:r>
            <a:r>
              <a:rPr lang="hr-HR" b="1" dirty="0" err="1" smtClean="0"/>
              <a:t>which</a:t>
            </a:r>
            <a:r>
              <a:rPr lang="hr-HR" b="1" dirty="0" smtClean="0"/>
              <a:t> </a:t>
            </a:r>
            <a:r>
              <a:rPr lang="hr-HR" b="1" dirty="0" err="1" smtClean="0"/>
              <a:t>there</a:t>
            </a:r>
            <a:r>
              <a:rPr lang="hr-HR" b="1" dirty="0" smtClean="0"/>
              <a:t> are </a:t>
            </a:r>
            <a:r>
              <a:rPr lang="hr-HR" b="1" dirty="0" err="1" smtClean="0"/>
              <a:t>few</a:t>
            </a:r>
            <a:r>
              <a:rPr lang="hr-HR" b="1" dirty="0" smtClean="0"/>
              <a:t>. </a:t>
            </a:r>
            <a:endParaRPr lang="hr-HR" b="1" dirty="0"/>
          </a:p>
        </p:txBody>
      </p:sp>
      <p:pic>
        <p:nvPicPr>
          <p:cNvPr id="12" name="Picture 11" descr="Ilovik 3.jpg"/>
          <p:cNvPicPr>
            <a:picLocks noChangeAspect="1"/>
          </p:cNvPicPr>
          <p:nvPr/>
        </p:nvPicPr>
        <p:blipFill>
          <a:blip r:embed="rId4" cstate="print"/>
          <a:stretch>
            <a:fillRect/>
          </a:stretch>
        </p:blipFill>
        <p:spPr>
          <a:xfrm>
            <a:off x="3571868" y="3500438"/>
            <a:ext cx="1982405" cy="2643206"/>
          </a:xfrm>
          <a:prstGeom prst="rect">
            <a:avLst/>
          </a:prstGeom>
        </p:spPr>
      </p:pic>
      <p:sp>
        <p:nvSpPr>
          <p:cNvPr id="13" name="Rectangle 12"/>
          <p:cNvSpPr/>
          <p:nvPr/>
        </p:nvSpPr>
        <p:spPr>
          <a:xfrm>
            <a:off x="5572132" y="5072074"/>
            <a:ext cx="3571868" cy="646331"/>
          </a:xfrm>
          <a:prstGeom prst="rect">
            <a:avLst/>
          </a:prstGeom>
        </p:spPr>
        <p:txBody>
          <a:bodyPr wrap="square">
            <a:spAutoFit/>
          </a:bodyPr>
          <a:lstStyle/>
          <a:p>
            <a:r>
              <a:rPr lang="hr-HR" b="1" dirty="0" smtClean="0"/>
              <a:t>L</a:t>
            </a:r>
            <a:r>
              <a:rPr lang="en-US" b="1" dirty="0" err="1" smtClean="0"/>
              <a:t>ight</a:t>
            </a:r>
            <a:r>
              <a:rPr lang="en-US" b="1" dirty="0" smtClean="0"/>
              <a:t> brown</a:t>
            </a:r>
            <a:r>
              <a:rPr lang="hr-HR" b="1" dirty="0" smtClean="0"/>
              <a:t> service </a:t>
            </a:r>
            <a:r>
              <a:rPr lang="hr-HR" b="1" dirty="0" err="1" smtClean="0"/>
              <a:t>tree</a:t>
            </a:r>
            <a:r>
              <a:rPr lang="hr-HR" b="1" dirty="0" smtClean="0"/>
              <a:t> </a:t>
            </a:r>
            <a:r>
              <a:rPr lang="hr-HR" b="1" dirty="0" err="1" smtClean="0"/>
              <a:t>fruits</a:t>
            </a:r>
            <a:r>
              <a:rPr lang="hr-HR" b="1" dirty="0" smtClean="0"/>
              <a:t> (Ilovik)</a:t>
            </a:r>
            <a:endParaRPr lang="hr-HR" dirty="0"/>
          </a:p>
        </p:txBody>
      </p:sp>
      <p:pic>
        <p:nvPicPr>
          <p:cNvPr id="11" name="Picture 10" descr="plodovi"/>
          <p:cNvPicPr>
            <a:picLocks noChangeAspect="1" noChangeArrowheads="1"/>
          </p:cNvPicPr>
          <p:nvPr/>
        </p:nvPicPr>
        <p:blipFill>
          <a:blip r:embed="rId5"/>
          <a:srcRect/>
          <a:stretch>
            <a:fillRect/>
          </a:stretch>
        </p:blipFill>
        <p:spPr bwMode="auto">
          <a:xfrm>
            <a:off x="785786" y="4714884"/>
            <a:ext cx="2473650" cy="1492267"/>
          </a:xfrm>
          <a:prstGeom prst="rect">
            <a:avLst/>
          </a:prstGeom>
          <a:noFill/>
        </p:spPr>
      </p:pic>
      <p:sp>
        <p:nvSpPr>
          <p:cNvPr id="14" name="Rectangle 13"/>
          <p:cNvSpPr/>
          <p:nvPr/>
        </p:nvSpPr>
        <p:spPr>
          <a:xfrm>
            <a:off x="1142976" y="5357826"/>
            <a:ext cx="1859805" cy="369332"/>
          </a:xfrm>
          <a:prstGeom prst="rect">
            <a:avLst/>
          </a:prstGeom>
        </p:spPr>
        <p:txBody>
          <a:bodyPr wrap="none">
            <a:spAutoFit/>
          </a:bodyPr>
          <a:lstStyle/>
          <a:p>
            <a:r>
              <a:rPr lang="hr-HR" b="1" dirty="0" err="1" smtClean="0"/>
              <a:t>Shape</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fruit</a:t>
            </a:r>
            <a:endParaRPr lang="hr-H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300.JPG"/>
          <p:cNvPicPr>
            <a:picLocks noChangeAspect="1"/>
          </p:cNvPicPr>
          <p:nvPr/>
        </p:nvPicPr>
        <p:blipFill>
          <a:blip r:embed="rId2" cstate="print"/>
          <a:stretch>
            <a:fillRect/>
          </a:stretch>
        </p:blipFill>
        <p:spPr>
          <a:xfrm>
            <a:off x="357158" y="357166"/>
            <a:ext cx="3840000" cy="2880000"/>
          </a:xfrm>
          <a:prstGeom prst="rect">
            <a:avLst/>
          </a:prstGeom>
        </p:spPr>
      </p:pic>
      <p:pic>
        <p:nvPicPr>
          <p:cNvPr id="5" name="Picture 4" descr="DSCF0213.JPG"/>
          <p:cNvPicPr>
            <a:picLocks noChangeAspect="1"/>
          </p:cNvPicPr>
          <p:nvPr/>
        </p:nvPicPr>
        <p:blipFill>
          <a:blip r:embed="rId3"/>
          <a:stretch>
            <a:fillRect/>
          </a:stretch>
        </p:blipFill>
        <p:spPr>
          <a:xfrm>
            <a:off x="4357686" y="3357562"/>
            <a:ext cx="4371372" cy="3278529"/>
          </a:xfrm>
          <a:prstGeom prst="rect">
            <a:avLst/>
          </a:prstGeom>
        </p:spPr>
      </p:pic>
      <p:pic>
        <p:nvPicPr>
          <p:cNvPr id="6" name="Picture 5" descr="IMG_4304.JPG"/>
          <p:cNvPicPr>
            <a:picLocks noChangeAspect="1"/>
          </p:cNvPicPr>
          <p:nvPr/>
        </p:nvPicPr>
        <p:blipFill>
          <a:blip r:embed="rId4" cstate="print"/>
          <a:stretch>
            <a:fillRect/>
          </a:stretch>
        </p:blipFill>
        <p:spPr>
          <a:xfrm>
            <a:off x="4286248" y="357166"/>
            <a:ext cx="2143141" cy="2857520"/>
          </a:xfrm>
          <a:prstGeom prst="rect">
            <a:avLst/>
          </a:prstGeom>
        </p:spPr>
      </p:pic>
      <p:pic>
        <p:nvPicPr>
          <p:cNvPr id="9" name="Picture 8" descr="IEJW2478.JPG"/>
          <p:cNvPicPr>
            <a:picLocks noChangeAspect="1"/>
          </p:cNvPicPr>
          <p:nvPr/>
        </p:nvPicPr>
        <p:blipFill>
          <a:blip r:embed="rId5" cstate="print"/>
          <a:stretch>
            <a:fillRect/>
          </a:stretch>
        </p:blipFill>
        <p:spPr>
          <a:xfrm>
            <a:off x="6572264" y="357166"/>
            <a:ext cx="2143139" cy="2857519"/>
          </a:xfrm>
          <a:prstGeom prst="rect">
            <a:avLst/>
          </a:prstGeom>
        </p:spPr>
      </p:pic>
      <p:pic>
        <p:nvPicPr>
          <p:cNvPr id="11" name="Picture 10" descr="DSCF0220.JPG"/>
          <p:cNvPicPr>
            <a:picLocks noChangeAspect="1"/>
          </p:cNvPicPr>
          <p:nvPr/>
        </p:nvPicPr>
        <p:blipFill>
          <a:blip r:embed="rId6" cstate="print"/>
          <a:stretch>
            <a:fillRect/>
          </a:stretch>
        </p:blipFill>
        <p:spPr>
          <a:xfrm>
            <a:off x="1714480" y="3357562"/>
            <a:ext cx="2464612" cy="3286148"/>
          </a:xfrm>
          <a:prstGeom prst="rect">
            <a:avLst/>
          </a:prstGeom>
        </p:spPr>
      </p:pic>
      <p:sp>
        <p:nvSpPr>
          <p:cNvPr id="12" name="Rectangle 11"/>
          <p:cNvSpPr/>
          <p:nvPr/>
        </p:nvSpPr>
        <p:spPr>
          <a:xfrm>
            <a:off x="0" y="6211669"/>
            <a:ext cx="9144000" cy="646331"/>
          </a:xfrm>
          <a:prstGeom prst="rect">
            <a:avLst/>
          </a:prstGeom>
        </p:spPr>
        <p:txBody>
          <a:bodyPr wrap="square">
            <a:spAutoFit/>
          </a:bodyPr>
          <a:lstStyle/>
          <a:p>
            <a:pPr algn="ctr"/>
            <a:r>
              <a:rPr lang="hr-HR" b="1" dirty="0" err="1" smtClean="0"/>
              <a:t>The</a:t>
            </a:r>
            <a:r>
              <a:rPr lang="hr-HR" b="1" dirty="0" smtClean="0"/>
              <a:t> </a:t>
            </a:r>
            <a:r>
              <a:rPr lang="hr-HR" b="1" dirty="0" err="1" smtClean="0"/>
              <a:t>thickest</a:t>
            </a:r>
            <a:r>
              <a:rPr lang="hr-HR" b="1" dirty="0" smtClean="0"/>
              <a:t> service </a:t>
            </a:r>
            <a:r>
              <a:rPr lang="hr-HR" b="1" dirty="0" err="1" smtClean="0"/>
              <a:t>tree</a:t>
            </a:r>
            <a:r>
              <a:rPr lang="hr-HR" b="1" dirty="0" smtClean="0"/>
              <a:t> </a:t>
            </a:r>
            <a:r>
              <a:rPr lang="hr-HR" b="1" dirty="0" err="1" smtClean="0"/>
              <a:t>in</a:t>
            </a:r>
            <a:r>
              <a:rPr lang="hr-HR" b="1" dirty="0" smtClean="0"/>
              <a:t> Europe (</a:t>
            </a:r>
            <a:r>
              <a:rPr lang="hr-HR" b="1" dirty="0" err="1" smtClean="0"/>
              <a:t>Adamcova</a:t>
            </a:r>
            <a:r>
              <a:rPr lang="hr-HR" b="1" dirty="0" smtClean="0"/>
              <a:t>) </a:t>
            </a:r>
            <a:r>
              <a:rPr lang="hr-HR" b="1" dirty="0" err="1" smtClean="0"/>
              <a:t>in</a:t>
            </a:r>
            <a:r>
              <a:rPr lang="hr-HR" b="1" dirty="0" smtClean="0"/>
              <a:t> </a:t>
            </a:r>
            <a:r>
              <a:rPr lang="hr-HR" b="1" dirty="0" err="1" smtClean="0"/>
              <a:t>the</a:t>
            </a:r>
            <a:r>
              <a:rPr lang="hr-HR" b="1" dirty="0" smtClean="0"/>
              <a:t> </a:t>
            </a:r>
            <a:r>
              <a:rPr lang="hr-HR" b="1" dirty="0" err="1" smtClean="0"/>
              <a:t>Czech</a:t>
            </a:r>
            <a:r>
              <a:rPr lang="hr-HR" b="1" dirty="0" smtClean="0"/>
              <a:t> </a:t>
            </a:r>
            <a:r>
              <a:rPr lang="hr-HR" b="1" dirty="0" err="1" smtClean="0"/>
              <a:t>Republic</a:t>
            </a:r>
            <a:r>
              <a:rPr lang="hr-HR" b="1" dirty="0" smtClean="0"/>
              <a:t> </a:t>
            </a:r>
            <a:r>
              <a:rPr lang="hr-HR" b="1" dirty="0" err="1" smtClean="0"/>
              <a:t>perimeter</a:t>
            </a:r>
            <a:r>
              <a:rPr lang="hr-HR" b="1" dirty="0" smtClean="0"/>
              <a:t> 486 cm </a:t>
            </a:r>
          </a:p>
          <a:p>
            <a:pPr algn="ctr"/>
            <a:r>
              <a:rPr lang="hr-HR" b="1" dirty="0" smtClean="0"/>
              <a:t>(DBH 155 cm-2022, </a:t>
            </a:r>
            <a:r>
              <a:rPr lang="hr-HR" b="1" dirty="0" err="1" smtClean="0"/>
              <a:t>height</a:t>
            </a:r>
            <a:r>
              <a:rPr lang="hr-HR" b="1" dirty="0" smtClean="0"/>
              <a:t> 14 m, 372 </a:t>
            </a:r>
            <a:r>
              <a:rPr lang="hr-HR" b="1" dirty="0" err="1" smtClean="0"/>
              <a:t>years</a:t>
            </a:r>
            <a:r>
              <a:rPr lang="hr-HR" b="1" dirty="0" smtClean="0"/>
              <a:t> old, </a:t>
            </a:r>
            <a:r>
              <a:rPr lang="hr-HR" b="1" dirty="0" err="1" smtClean="0"/>
              <a:t>planted</a:t>
            </a:r>
            <a:r>
              <a:rPr lang="hr-HR" b="1" dirty="0" smtClean="0"/>
              <a:t> </a:t>
            </a:r>
            <a:r>
              <a:rPr lang="hr-HR" b="1" dirty="0" err="1" smtClean="0"/>
              <a:t>in</a:t>
            </a:r>
            <a:r>
              <a:rPr lang="hr-HR" b="1" dirty="0" smtClean="0"/>
              <a:t> 1650)</a:t>
            </a:r>
            <a:endParaRPr lang="hr-HR" b="1" dirty="0"/>
          </a:p>
        </p:txBody>
      </p:sp>
      <p:sp>
        <p:nvSpPr>
          <p:cNvPr id="14" name="Oval 13"/>
          <p:cNvSpPr/>
          <p:nvPr/>
        </p:nvSpPr>
        <p:spPr>
          <a:xfrm>
            <a:off x="6572264" y="0"/>
            <a:ext cx="1285884" cy="357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Oval 14"/>
          <p:cNvSpPr/>
          <p:nvPr/>
        </p:nvSpPr>
        <p:spPr>
          <a:xfrm>
            <a:off x="1571604" y="6500834"/>
            <a:ext cx="1214446" cy="357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p:cNvSpPr/>
          <p:nvPr/>
        </p:nvSpPr>
        <p:spPr>
          <a:xfrm>
            <a:off x="0" y="0"/>
            <a:ext cx="9144000" cy="646331"/>
          </a:xfrm>
          <a:prstGeom prst="rect">
            <a:avLst/>
          </a:prstGeom>
        </p:spPr>
        <p:txBody>
          <a:bodyPr wrap="square">
            <a:spAutoFit/>
          </a:bodyPr>
          <a:lstStyle/>
          <a:p>
            <a:pPr algn="ctr"/>
            <a:r>
              <a:rPr lang="hr-HR" b="1" dirty="0" err="1" smtClean="0">
                <a:solidFill>
                  <a:srgbClr val="FF0000"/>
                </a:solidFill>
              </a:rPr>
              <a:t>The</a:t>
            </a:r>
            <a:r>
              <a:rPr lang="hr-HR" b="1" dirty="0" smtClean="0">
                <a:solidFill>
                  <a:srgbClr val="FF0000"/>
                </a:solidFill>
              </a:rPr>
              <a:t> </a:t>
            </a:r>
            <a:r>
              <a:rPr lang="hr-HR" b="1" dirty="0" err="1" smtClean="0">
                <a:solidFill>
                  <a:srgbClr val="FF0000"/>
                </a:solidFill>
              </a:rPr>
              <a:t>largest</a:t>
            </a:r>
            <a:r>
              <a:rPr lang="hr-HR" b="1" dirty="0" smtClean="0">
                <a:solidFill>
                  <a:srgbClr val="FF0000"/>
                </a:solidFill>
              </a:rPr>
              <a:t> service </a:t>
            </a:r>
            <a:r>
              <a:rPr lang="hr-HR" b="1" dirty="0" err="1" smtClean="0">
                <a:solidFill>
                  <a:srgbClr val="FF0000"/>
                </a:solidFill>
              </a:rPr>
              <a:t>tree</a:t>
            </a:r>
            <a:r>
              <a:rPr lang="hr-HR" b="1" dirty="0" smtClean="0">
                <a:solidFill>
                  <a:srgbClr val="FF0000"/>
                </a:solidFill>
              </a:rPr>
              <a:t> </a:t>
            </a:r>
            <a:r>
              <a:rPr lang="hr-HR" b="1" dirty="0" err="1" smtClean="0">
                <a:solidFill>
                  <a:srgbClr val="FF0000"/>
                </a:solidFill>
              </a:rPr>
              <a:t>in</a:t>
            </a:r>
            <a:r>
              <a:rPr lang="hr-HR" b="1" dirty="0" smtClean="0">
                <a:solidFill>
                  <a:srgbClr val="FF0000"/>
                </a:solidFill>
              </a:rPr>
              <a:t> Croatia </a:t>
            </a:r>
            <a:r>
              <a:rPr lang="hr-HR" b="1" dirty="0" err="1" smtClean="0">
                <a:solidFill>
                  <a:srgbClr val="FF0000"/>
                </a:solidFill>
              </a:rPr>
              <a:t>grows</a:t>
            </a:r>
            <a:r>
              <a:rPr lang="hr-HR" b="1" dirty="0" smtClean="0">
                <a:solidFill>
                  <a:srgbClr val="FF0000"/>
                </a:solidFill>
              </a:rPr>
              <a:t> on Papuk </a:t>
            </a:r>
            <a:r>
              <a:rPr lang="hr-HR" b="1" dirty="0" err="1" smtClean="0">
                <a:solidFill>
                  <a:srgbClr val="FF0000"/>
                </a:solidFill>
              </a:rPr>
              <a:t>perimeter</a:t>
            </a:r>
            <a:r>
              <a:rPr lang="hr-HR" b="1" dirty="0" smtClean="0">
                <a:solidFill>
                  <a:srgbClr val="FF0000"/>
                </a:solidFill>
              </a:rPr>
              <a:t> 357 cm (DBH 114 cm-2022, </a:t>
            </a:r>
            <a:r>
              <a:rPr lang="hr-HR" b="1" dirty="0" err="1" smtClean="0">
                <a:solidFill>
                  <a:srgbClr val="FF0000"/>
                </a:solidFill>
              </a:rPr>
              <a:t>height</a:t>
            </a:r>
            <a:r>
              <a:rPr lang="hr-HR" b="1" dirty="0" smtClean="0">
                <a:solidFill>
                  <a:srgbClr val="FF0000"/>
                </a:solidFill>
              </a:rPr>
              <a:t> 16 m, real age 400, </a:t>
            </a:r>
            <a:r>
              <a:rPr lang="hr-HR" b="1" dirty="0" err="1" smtClean="0">
                <a:solidFill>
                  <a:srgbClr val="FF0000"/>
                </a:solidFill>
              </a:rPr>
              <a:t>planted</a:t>
            </a:r>
            <a:r>
              <a:rPr lang="hr-HR" b="1" dirty="0" smtClean="0">
                <a:solidFill>
                  <a:srgbClr val="FF0000"/>
                </a:solidFill>
              </a:rPr>
              <a:t> </a:t>
            </a:r>
            <a:r>
              <a:rPr lang="hr-HR" b="1" dirty="0" err="1" smtClean="0">
                <a:solidFill>
                  <a:srgbClr val="FF0000"/>
                </a:solidFill>
              </a:rPr>
              <a:t>in</a:t>
            </a:r>
            <a:r>
              <a:rPr lang="hr-HR" b="1" dirty="0" smtClean="0">
                <a:solidFill>
                  <a:srgbClr val="FF0000"/>
                </a:solidFill>
              </a:rPr>
              <a:t> 1622) </a:t>
            </a:r>
            <a:endParaRPr lang="hr-HR"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18236" y="1214422"/>
            <a:ext cx="9162236" cy="5153758"/>
          </a:xfrm>
          <a:prstGeom prst="rect">
            <a:avLst/>
          </a:prstGeom>
          <a:noFill/>
          <a:ln w="9525">
            <a:noFill/>
            <a:miter lim="800000"/>
            <a:headEnd/>
            <a:tailEnd/>
          </a:ln>
          <a:effectLst/>
        </p:spPr>
      </p:pic>
      <p:sp>
        <p:nvSpPr>
          <p:cNvPr id="6" name="Rectangle 5"/>
          <p:cNvSpPr/>
          <p:nvPr/>
        </p:nvSpPr>
        <p:spPr>
          <a:xfrm>
            <a:off x="0" y="285728"/>
            <a:ext cx="9144000" cy="646331"/>
          </a:xfrm>
          <a:prstGeom prst="rect">
            <a:avLst/>
          </a:prstGeom>
        </p:spPr>
        <p:txBody>
          <a:bodyPr wrap="square">
            <a:spAutoFit/>
          </a:bodyPr>
          <a:lstStyle/>
          <a:p>
            <a:pPr algn="just"/>
            <a:r>
              <a:rPr lang="en-US" b="1" dirty="0" smtClean="0"/>
              <a:t>Service-tree '</a:t>
            </a:r>
            <a:r>
              <a:rPr lang="en-US" b="1" dirty="0" err="1" smtClean="0"/>
              <a:t>Adamcova</a:t>
            </a:r>
            <a:r>
              <a:rPr lang="en-US" b="1" dirty="0" smtClean="0"/>
              <a:t> </a:t>
            </a:r>
            <a:r>
              <a:rPr lang="en-US" b="1" dirty="0" err="1" smtClean="0"/>
              <a:t>oskeruse</a:t>
            </a:r>
            <a:r>
              <a:rPr lang="en-US" b="1" dirty="0" smtClean="0"/>
              <a:t>' near the border of the </a:t>
            </a:r>
            <a:r>
              <a:rPr lang="en-US" b="1" dirty="0" err="1" smtClean="0"/>
              <a:t>Dorfes</a:t>
            </a:r>
            <a:r>
              <a:rPr lang="en-US" b="1" dirty="0" smtClean="0"/>
              <a:t> in </a:t>
            </a:r>
            <a:r>
              <a:rPr lang="en-US" b="1" dirty="0" err="1" smtClean="0"/>
              <a:t>Straznice</a:t>
            </a:r>
            <a:r>
              <a:rPr lang="en-US" b="1" dirty="0" smtClean="0"/>
              <a:t> - </a:t>
            </a:r>
            <a:r>
              <a:rPr lang="en-US" b="1" dirty="0" err="1" smtClean="0"/>
              <a:t>Radejov</a:t>
            </a:r>
            <a:r>
              <a:rPr lang="en-US" b="1" dirty="0" smtClean="0"/>
              <a:t>, </a:t>
            </a:r>
            <a:r>
              <a:rPr lang="en-US" b="1" dirty="0" err="1" smtClean="0"/>
              <a:t>Jihomoravský</a:t>
            </a:r>
            <a:r>
              <a:rPr lang="en-US" b="1" dirty="0" smtClean="0"/>
              <a:t>, </a:t>
            </a:r>
            <a:r>
              <a:rPr lang="en-US" b="1" dirty="0" err="1" smtClean="0"/>
              <a:t>Czechia</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0042"/>
            <a:ext cx="9144000" cy="1200329"/>
          </a:xfrm>
          <a:prstGeom prst="rect">
            <a:avLst/>
          </a:prstGeom>
        </p:spPr>
        <p:txBody>
          <a:bodyPr wrap="square">
            <a:spAutoFit/>
          </a:bodyPr>
          <a:lstStyle/>
          <a:p>
            <a:pPr algn="just"/>
            <a:r>
              <a:rPr lang="en-GB" b="1" dirty="0" smtClean="0"/>
              <a:t>• </a:t>
            </a:r>
            <a:r>
              <a:rPr lang="hr-HR" b="1" dirty="0" err="1" smtClean="0"/>
              <a:t>The</a:t>
            </a:r>
            <a:r>
              <a:rPr lang="hr-HR" b="1" dirty="0" smtClean="0"/>
              <a:t> use </a:t>
            </a:r>
            <a:r>
              <a:rPr lang="hr-HR" b="1" dirty="0" err="1" smtClean="0"/>
              <a:t>of</a:t>
            </a:r>
            <a:r>
              <a:rPr lang="hr-HR" b="1" dirty="0" smtClean="0"/>
              <a:t> service </a:t>
            </a:r>
            <a:r>
              <a:rPr lang="hr-HR" b="1" dirty="0" err="1" smtClean="0"/>
              <a:t>tree</a:t>
            </a:r>
            <a:r>
              <a:rPr lang="hr-HR" b="1" dirty="0" smtClean="0"/>
              <a:t> </a:t>
            </a:r>
            <a:r>
              <a:rPr lang="hr-HR" b="1" dirty="0" err="1" smtClean="0"/>
              <a:t>fruits</a:t>
            </a:r>
            <a:r>
              <a:rPr lang="hr-HR" b="1" dirty="0" smtClean="0"/>
              <a:t> is </a:t>
            </a:r>
            <a:r>
              <a:rPr lang="hr-HR" b="1" dirty="0" err="1" smtClean="0"/>
              <a:t>manifold</a:t>
            </a:r>
            <a:r>
              <a:rPr lang="hr-HR" b="1" dirty="0" smtClean="0"/>
              <a:t> (</a:t>
            </a:r>
            <a:r>
              <a:rPr lang="hr-HR" b="1" dirty="0" err="1" smtClean="0"/>
              <a:t>marmalade</a:t>
            </a:r>
            <a:r>
              <a:rPr lang="hr-HR" b="1" dirty="0" smtClean="0"/>
              <a:t>, tea, </a:t>
            </a:r>
            <a:r>
              <a:rPr lang="hr-HR" b="1" dirty="0" err="1" smtClean="0"/>
              <a:t>liqueurs</a:t>
            </a:r>
            <a:r>
              <a:rPr lang="hr-HR" b="1" dirty="0" smtClean="0"/>
              <a:t>, </a:t>
            </a:r>
            <a:r>
              <a:rPr lang="hr-HR" b="1" dirty="0" err="1" smtClean="0"/>
              <a:t>brandies</a:t>
            </a:r>
            <a:r>
              <a:rPr lang="hr-HR" b="1" dirty="0" smtClean="0"/>
              <a:t>, </a:t>
            </a:r>
            <a:r>
              <a:rPr lang="hr-HR" b="1" dirty="0" err="1" smtClean="0"/>
              <a:t>wine</a:t>
            </a:r>
            <a:r>
              <a:rPr lang="hr-HR" b="1" dirty="0" smtClean="0"/>
              <a:t>, </a:t>
            </a:r>
            <a:r>
              <a:rPr lang="hr-HR" b="1" dirty="0" err="1" smtClean="0"/>
              <a:t>dried</a:t>
            </a:r>
            <a:r>
              <a:rPr lang="hr-HR" b="1" dirty="0" smtClean="0"/>
              <a:t> as </a:t>
            </a:r>
            <a:r>
              <a:rPr lang="hr-HR" b="1" dirty="0" err="1" smtClean="0"/>
              <a:t>an</a:t>
            </a:r>
            <a:r>
              <a:rPr lang="hr-HR" b="1" dirty="0" smtClean="0"/>
              <a:t> </a:t>
            </a:r>
            <a:r>
              <a:rPr lang="hr-HR" b="1" dirty="0" err="1" smtClean="0"/>
              <a:t>addition</a:t>
            </a:r>
            <a:r>
              <a:rPr lang="hr-HR" b="1" dirty="0" smtClean="0"/>
              <a:t> to game </a:t>
            </a:r>
            <a:r>
              <a:rPr lang="hr-HR" b="1" dirty="0" err="1" smtClean="0"/>
              <a:t>food</a:t>
            </a:r>
            <a:r>
              <a:rPr lang="hr-HR" b="1" dirty="0" smtClean="0"/>
              <a:t>, </a:t>
            </a:r>
            <a:r>
              <a:rPr lang="hr-HR" b="1" dirty="0" err="1" smtClean="0"/>
              <a:t>etc</a:t>
            </a:r>
            <a:r>
              <a:rPr lang="hr-HR" b="1" dirty="0" smtClean="0"/>
              <a:t>.) </a:t>
            </a:r>
            <a:r>
              <a:rPr lang="hr-HR" b="1" dirty="0" err="1" smtClean="0"/>
              <a:t>and</a:t>
            </a:r>
            <a:r>
              <a:rPr lang="hr-HR" b="1" dirty="0" smtClean="0"/>
              <a:t> it is </a:t>
            </a:r>
            <a:r>
              <a:rPr lang="hr-HR" b="1" dirty="0" err="1" smtClean="0"/>
              <a:t>said</a:t>
            </a:r>
            <a:r>
              <a:rPr lang="hr-HR" b="1" dirty="0" smtClean="0"/>
              <a:t> </a:t>
            </a:r>
            <a:r>
              <a:rPr lang="hr-HR" b="1" dirty="0" err="1" smtClean="0"/>
              <a:t>that</a:t>
            </a:r>
            <a:r>
              <a:rPr lang="hr-HR" b="1" dirty="0" smtClean="0"/>
              <a:t> it </a:t>
            </a:r>
            <a:r>
              <a:rPr lang="hr-HR" b="1" dirty="0" err="1" smtClean="0"/>
              <a:t>cures</a:t>
            </a:r>
            <a:r>
              <a:rPr lang="hr-HR" b="1" dirty="0" smtClean="0"/>
              <a:t> more </a:t>
            </a:r>
            <a:r>
              <a:rPr lang="hr-HR" b="1" dirty="0" err="1" smtClean="0"/>
              <a:t>than</a:t>
            </a:r>
            <a:r>
              <a:rPr lang="hr-HR" b="1" dirty="0" smtClean="0"/>
              <a:t> a </a:t>
            </a:r>
            <a:r>
              <a:rPr lang="hr-HR" b="1" dirty="0" err="1" smtClean="0"/>
              <a:t>hundred</a:t>
            </a:r>
            <a:r>
              <a:rPr lang="hr-HR" b="1" dirty="0" smtClean="0"/>
              <a:t> </a:t>
            </a:r>
            <a:r>
              <a:rPr lang="hr-HR" b="1" dirty="0" err="1" smtClean="0"/>
              <a:t>diseases</a:t>
            </a:r>
            <a:r>
              <a:rPr lang="hr-HR" b="1" dirty="0" smtClean="0"/>
              <a:t>. </a:t>
            </a:r>
          </a:p>
          <a:p>
            <a:pPr algn="just"/>
            <a:r>
              <a:rPr lang="en-GB" b="1" dirty="0" smtClean="0"/>
              <a:t>• </a:t>
            </a:r>
            <a:r>
              <a:rPr lang="hr-HR" b="1" dirty="0" err="1" smtClean="0"/>
              <a:t>Products</a:t>
            </a:r>
            <a:r>
              <a:rPr lang="hr-HR" b="1" dirty="0" smtClean="0"/>
              <a:t> </a:t>
            </a:r>
            <a:r>
              <a:rPr lang="hr-HR" b="1" dirty="0" err="1" smtClean="0"/>
              <a:t>made</a:t>
            </a:r>
            <a:r>
              <a:rPr lang="hr-HR" b="1" dirty="0" smtClean="0"/>
              <a:t> </a:t>
            </a:r>
            <a:r>
              <a:rPr lang="hr-HR" b="1" dirty="0" err="1" smtClean="0"/>
              <a:t>of</a:t>
            </a:r>
            <a:r>
              <a:rPr lang="hr-HR" b="1" dirty="0" smtClean="0"/>
              <a:t> service </a:t>
            </a:r>
            <a:r>
              <a:rPr lang="hr-HR" b="1" dirty="0" err="1" smtClean="0"/>
              <a:t>tree</a:t>
            </a:r>
            <a:r>
              <a:rPr lang="hr-HR" b="1" dirty="0" smtClean="0"/>
              <a:t> are </a:t>
            </a:r>
            <a:r>
              <a:rPr lang="hr-HR" b="1" dirty="0" err="1" smtClean="0"/>
              <a:t>very</a:t>
            </a:r>
            <a:r>
              <a:rPr lang="hr-HR" b="1" dirty="0" smtClean="0"/>
              <a:t> </a:t>
            </a:r>
            <a:r>
              <a:rPr lang="hr-HR" b="1" dirty="0" err="1" smtClean="0"/>
              <a:t>rare</a:t>
            </a:r>
            <a:r>
              <a:rPr lang="hr-HR" b="1" dirty="0" smtClean="0"/>
              <a:t> on </a:t>
            </a:r>
            <a:r>
              <a:rPr lang="hr-HR" b="1" dirty="0" err="1" smtClean="0"/>
              <a:t>the</a:t>
            </a:r>
            <a:r>
              <a:rPr lang="hr-HR" b="1" dirty="0" smtClean="0"/>
              <a:t> </a:t>
            </a:r>
            <a:r>
              <a:rPr lang="hr-HR" b="1" dirty="0" err="1" smtClean="0"/>
              <a:t>Croatian</a:t>
            </a:r>
            <a:r>
              <a:rPr lang="hr-HR" b="1" dirty="0" smtClean="0"/>
              <a:t> </a:t>
            </a:r>
            <a:r>
              <a:rPr lang="hr-HR" b="1" dirty="0" err="1" smtClean="0"/>
              <a:t>market</a:t>
            </a:r>
            <a:r>
              <a:rPr lang="hr-HR" b="1" dirty="0" smtClean="0"/>
              <a:t> </a:t>
            </a:r>
            <a:r>
              <a:rPr lang="hr-HR" b="1" dirty="0" err="1" smtClean="0"/>
              <a:t>due</a:t>
            </a:r>
            <a:r>
              <a:rPr lang="hr-HR" b="1" dirty="0" smtClean="0"/>
              <a:t> to </a:t>
            </a:r>
            <a:r>
              <a:rPr lang="hr-HR" b="1" dirty="0" err="1" smtClean="0"/>
              <a:t>the</a:t>
            </a:r>
            <a:r>
              <a:rPr lang="hr-HR" b="1" dirty="0" smtClean="0"/>
              <a:t> </a:t>
            </a:r>
            <a:r>
              <a:rPr lang="hr-HR" b="1" dirty="0" err="1" smtClean="0"/>
              <a:t>small</a:t>
            </a:r>
            <a:r>
              <a:rPr lang="hr-HR" b="1" dirty="0" smtClean="0"/>
              <a:t> </a:t>
            </a:r>
            <a:r>
              <a:rPr lang="hr-HR" b="1" dirty="0" err="1" smtClean="0"/>
              <a:t>number</a:t>
            </a:r>
            <a:r>
              <a:rPr lang="hr-HR" b="1" dirty="0" smtClean="0"/>
              <a:t> </a:t>
            </a:r>
            <a:r>
              <a:rPr lang="hr-HR" b="1" dirty="0" err="1" smtClean="0"/>
              <a:t>of</a:t>
            </a:r>
            <a:r>
              <a:rPr lang="hr-HR" b="1" dirty="0" smtClean="0"/>
              <a:t> </a:t>
            </a:r>
            <a:r>
              <a:rPr lang="hr-HR" b="1" dirty="0" err="1" smtClean="0"/>
              <a:t>trees</a:t>
            </a:r>
            <a:r>
              <a:rPr lang="hr-HR" b="1" dirty="0" smtClean="0"/>
              <a:t> </a:t>
            </a:r>
            <a:r>
              <a:rPr lang="hr-HR" b="1" dirty="0" err="1" smtClean="0"/>
              <a:t>that</a:t>
            </a:r>
            <a:r>
              <a:rPr lang="hr-HR" b="1" dirty="0" smtClean="0"/>
              <a:t> are </a:t>
            </a:r>
            <a:r>
              <a:rPr lang="hr-HR" b="1" dirty="0" err="1" smtClean="0"/>
              <a:t>scattered</a:t>
            </a:r>
            <a:r>
              <a:rPr lang="hr-HR" b="1" dirty="0" smtClean="0"/>
              <a:t> </a:t>
            </a:r>
            <a:r>
              <a:rPr lang="hr-HR" b="1" dirty="0" err="1" smtClean="0"/>
              <a:t>and</a:t>
            </a:r>
            <a:r>
              <a:rPr lang="hr-HR" b="1" dirty="0" smtClean="0"/>
              <a:t> </a:t>
            </a:r>
            <a:r>
              <a:rPr lang="hr-HR" b="1" dirty="0" err="1" smtClean="0"/>
              <a:t>mostly</a:t>
            </a:r>
            <a:r>
              <a:rPr lang="hr-HR" b="1" dirty="0" smtClean="0"/>
              <a:t> </a:t>
            </a:r>
            <a:r>
              <a:rPr lang="hr-HR" b="1" dirty="0" err="1" smtClean="0"/>
              <a:t>privately</a:t>
            </a:r>
            <a:r>
              <a:rPr lang="hr-HR" b="1" dirty="0" smtClean="0"/>
              <a:t> </a:t>
            </a:r>
            <a:r>
              <a:rPr lang="hr-HR" b="1" dirty="0" err="1" smtClean="0"/>
              <a:t>owned</a:t>
            </a:r>
            <a:r>
              <a:rPr lang="hr-HR" b="1" dirty="0" smtClean="0"/>
              <a:t> </a:t>
            </a:r>
            <a:r>
              <a:rPr lang="hr-HR" b="1" dirty="0" err="1" smtClean="0"/>
              <a:t>and</a:t>
            </a:r>
            <a:r>
              <a:rPr lang="hr-HR" b="1" dirty="0" smtClean="0"/>
              <a:t> </a:t>
            </a:r>
            <a:r>
              <a:rPr lang="hr-HR" b="1" dirty="0" err="1" smtClean="0"/>
              <a:t>difficult</a:t>
            </a:r>
            <a:r>
              <a:rPr lang="hr-HR" b="1" dirty="0" smtClean="0"/>
              <a:t> </a:t>
            </a:r>
            <a:r>
              <a:rPr lang="hr-HR" b="1" dirty="0" err="1" smtClean="0"/>
              <a:t>collection</a:t>
            </a:r>
            <a:r>
              <a:rPr lang="hr-HR" b="1" dirty="0" smtClean="0"/>
              <a:t> </a:t>
            </a:r>
            <a:r>
              <a:rPr lang="hr-HR" b="1" dirty="0" err="1" smtClean="0"/>
              <a:t>of</a:t>
            </a:r>
            <a:r>
              <a:rPr lang="hr-HR" b="1" dirty="0" smtClean="0"/>
              <a:t> </a:t>
            </a:r>
            <a:r>
              <a:rPr lang="hr-HR" b="1" dirty="0" err="1" smtClean="0"/>
              <a:t>fruits</a:t>
            </a:r>
            <a:r>
              <a:rPr lang="hr-HR" b="1" dirty="0" smtClean="0"/>
              <a:t>.</a:t>
            </a:r>
          </a:p>
        </p:txBody>
      </p:sp>
      <p:sp>
        <p:nvSpPr>
          <p:cNvPr id="5" name="Rectangle 4"/>
          <p:cNvSpPr/>
          <p:nvPr/>
        </p:nvSpPr>
        <p:spPr>
          <a:xfrm>
            <a:off x="0" y="5103674"/>
            <a:ext cx="9144000" cy="1754326"/>
          </a:xfrm>
          <a:prstGeom prst="rect">
            <a:avLst/>
          </a:prstGeom>
        </p:spPr>
        <p:txBody>
          <a:bodyPr wrap="square">
            <a:spAutoFit/>
          </a:bodyPr>
          <a:lstStyle/>
          <a:p>
            <a:pPr algn="just"/>
            <a:r>
              <a:rPr lang="en-GB" b="1" dirty="0" smtClean="0"/>
              <a:t>• </a:t>
            </a:r>
            <a:r>
              <a:rPr lang="hr-HR" b="1" dirty="0" err="1" smtClean="0"/>
              <a:t>Throughout</a:t>
            </a:r>
            <a:r>
              <a:rPr lang="hr-HR" b="1" dirty="0" smtClean="0"/>
              <a:t> </a:t>
            </a:r>
            <a:r>
              <a:rPr lang="hr-HR" b="1" dirty="0" err="1" smtClean="0"/>
              <a:t>history</a:t>
            </a:r>
            <a:r>
              <a:rPr lang="hr-HR" b="1" dirty="0" smtClean="0"/>
              <a:t>, service </a:t>
            </a:r>
            <a:r>
              <a:rPr lang="hr-HR" b="1" dirty="0" err="1" smtClean="0"/>
              <a:t>trees</a:t>
            </a:r>
            <a:r>
              <a:rPr lang="hr-HR" b="1" dirty="0" smtClean="0"/>
              <a:t> </a:t>
            </a:r>
            <a:r>
              <a:rPr lang="hr-HR" b="1" dirty="0" err="1" smtClean="0"/>
              <a:t>have</a:t>
            </a:r>
            <a:r>
              <a:rPr lang="hr-HR" b="1" dirty="0" smtClean="0"/>
              <a:t> </a:t>
            </a:r>
            <a:r>
              <a:rPr lang="hr-HR" b="1" dirty="0" err="1" smtClean="0"/>
              <a:t>not</a:t>
            </a:r>
            <a:r>
              <a:rPr lang="hr-HR" b="1" dirty="0" smtClean="0"/>
              <a:t> </a:t>
            </a:r>
            <a:r>
              <a:rPr lang="hr-HR" b="1" dirty="0" err="1" smtClean="0"/>
              <a:t>been</a:t>
            </a:r>
            <a:r>
              <a:rPr lang="hr-HR" b="1" dirty="0" smtClean="0"/>
              <a:t> </a:t>
            </a:r>
            <a:r>
              <a:rPr lang="hr-HR" b="1" dirty="0" err="1" smtClean="0"/>
              <a:t>taken</a:t>
            </a:r>
            <a:r>
              <a:rPr lang="hr-HR" b="1" dirty="0" smtClean="0"/>
              <a:t> care </a:t>
            </a:r>
            <a:r>
              <a:rPr lang="hr-HR" b="1" dirty="0" err="1" smtClean="0"/>
              <a:t>of</a:t>
            </a:r>
            <a:r>
              <a:rPr lang="hr-HR" b="1" dirty="0" smtClean="0"/>
              <a:t> </a:t>
            </a:r>
            <a:r>
              <a:rPr lang="hr-HR" b="1" dirty="0" err="1" smtClean="0"/>
              <a:t>due</a:t>
            </a:r>
            <a:r>
              <a:rPr lang="hr-HR" b="1" dirty="0" smtClean="0"/>
              <a:t> to </a:t>
            </a:r>
            <a:r>
              <a:rPr lang="hr-HR" b="1" dirty="0" err="1" smtClean="0"/>
              <a:t>ignorance</a:t>
            </a:r>
            <a:r>
              <a:rPr lang="hr-HR" b="1" dirty="0" smtClean="0"/>
              <a:t>. </a:t>
            </a:r>
            <a:r>
              <a:rPr lang="hr-HR" b="1" dirty="0" err="1" smtClean="0"/>
              <a:t>The</a:t>
            </a:r>
            <a:r>
              <a:rPr lang="hr-HR" b="1" dirty="0" smtClean="0"/>
              <a:t> </a:t>
            </a:r>
            <a:r>
              <a:rPr lang="hr-HR" b="1" dirty="0" err="1" smtClean="0"/>
              <a:t>owners</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trees</a:t>
            </a:r>
            <a:r>
              <a:rPr lang="hr-HR" b="1" dirty="0" smtClean="0"/>
              <a:t> </a:t>
            </a:r>
            <a:r>
              <a:rPr lang="hr-HR" b="1" dirty="0" err="1" smtClean="0"/>
              <a:t>mostly</a:t>
            </a:r>
            <a:r>
              <a:rPr lang="hr-HR" b="1" dirty="0" smtClean="0"/>
              <a:t> do </a:t>
            </a:r>
            <a:r>
              <a:rPr lang="hr-HR" b="1" dirty="0" err="1" smtClean="0"/>
              <a:t>not</a:t>
            </a:r>
            <a:r>
              <a:rPr lang="hr-HR" b="1" dirty="0" smtClean="0"/>
              <a:t> </a:t>
            </a:r>
            <a:r>
              <a:rPr lang="hr-HR" b="1" dirty="0" err="1" smtClean="0"/>
              <a:t>recognize</a:t>
            </a:r>
            <a:r>
              <a:rPr lang="hr-HR" b="1" dirty="0" smtClean="0"/>
              <a:t> </a:t>
            </a:r>
            <a:r>
              <a:rPr lang="hr-HR" b="1" dirty="0" err="1" smtClean="0"/>
              <a:t>the</a:t>
            </a:r>
            <a:r>
              <a:rPr lang="hr-HR" b="1" dirty="0" smtClean="0"/>
              <a:t> </a:t>
            </a:r>
            <a:r>
              <a:rPr lang="hr-HR" b="1" dirty="0" err="1" smtClean="0"/>
              <a:t>value</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fruits</a:t>
            </a:r>
            <a:r>
              <a:rPr lang="hr-HR" b="1" dirty="0" smtClean="0"/>
              <a:t>, </a:t>
            </a:r>
            <a:r>
              <a:rPr lang="hr-HR" b="1" dirty="0" err="1" smtClean="0"/>
              <a:t>and</a:t>
            </a:r>
            <a:r>
              <a:rPr lang="hr-HR" b="1" dirty="0" smtClean="0"/>
              <a:t> </a:t>
            </a:r>
            <a:r>
              <a:rPr lang="hr-HR" b="1" dirty="0" err="1" smtClean="0"/>
              <a:t>the</a:t>
            </a:r>
            <a:r>
              <a:rPr lang="hr-HR" b="1" dirty="0" smtClean="0"/>
              <a:t> </a:t>
            </a:r>
            <a:r>
              <a:rPr lang="hr-HR" b="1" dirty="0" err="1" smtClean="0"/>
              <a:t>migration</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rural</a:t>
            </a:r>
            <a:r>
              <a:rPr lang="hr-HR" b="1" dirty="0" smtClean="0"/>
              <a:t> </a:t>
            </a:r>
            <a:r>
              <a:rPr lang="hr-HR" b="1" dirty="0" err="1" smtClean="0"/>
              <a:t>population</a:t>
            </a:r>
            <a:r>
              <a:rPr lang="hr-HR" b="1" dirty="0" smtClean="0"/>
              <a:t> to </a:t>
            </a:r>
            <a:r>
              <a:rPr lang="hr-HR" b="1" dirty="0" err="1" smtClean="0"/>
              <a:t>larger</a:t>
            </a:r>
            <a:r>
              <a:rPr lang="hr-HR" b="1" dirty="0" smtClean="0"/>
              <a:t> </a:t>
            </a:r>
            <a:r>
              <a:rPr lang="hr-HR" b="1" dirty="0" err="1" smtClean="0"/>
              <a:t>cities</a:t>
            </a:r>
            <a:r>
              <a:rPr lang="hr-HR" b="1" dirty="0" smtClean="0"/>
              <a:t> </a:t>
            </a:r>
            <a:r>
              <a:rPr lang="hr-HR" b="1" dirty="0" err="1" smtClean="0"/>
              <a:t>has</a:t>
            </a:r>
            <a:r>
              <a:rPr lang="hr-HR" b="1" dirty="0" smtClean="0"/>
              <a:t> led to </a:t>
            </a:r>
            <a:r>
              <a:rPr lang="hr-HR" b="1" dirty="0" err="1" smtClean="0"/>
              <a:t>the</a:t>
            </a:r>
            <a:r>
              <a:rPr lang="hr-HR" b="1" dirty="0" smtClean="0"/>
              <a:t> </a:t>
            </a:r>
            <a:r>
              <a:rPr lang="hr-HR" b="1" dirty="0" err="1" smtClean="0"/>
              <a:t>abandonment</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trees</a:t>
            </a:r>
            <a:r>
              <a:rPr lang="hr-HR" b="1" dirty="0" smtClean="0"/>
              <a:t>, </a:t>
            </a:r>
            <a:r>
              <a:rPr lang="hr-HR" b="1" dirty="0" err="1" smtClean="0"/>
              <a:t>which</a:t>
            </a:r>
            <a:r>
              <a:rPr lang="hr-HR" b="1" dirty="0" smtClean="0"/>
              <a:t> </a:t>
            </a:r>
            <a:r>
              <a:rPr lang="hr-HR" b="1" dirty="0" err="1" smtClean="0"/>
              <a:t>today</a:t>
            </a:r>
            <a:r>
              <a:rPr lang="hr-HR" b="1" dirty="0" smtClean="0"/>
              <a:t> are </a:t>
            </a:r>
            <a:r>
              <a:rPr lang="hr-HR" b="1" dirty="0" err="1" smtClean="0"/>
              <a:t>mostly</a:t>
            </a:r>
            <a:r>
              <a:rPr lang="hr-HR" b="1" dirty="0" smtClean="0"/>
              <a:t> </a:t>
            </a:r>
            <a:r>
              <a:rPr lang="hr-HR" b="1" dirty="0" err="1" smtClean="0"/>
              <a:t>in</a:t>
            </a:r>
            <a:r>
              <a:rPr lang="hr-HR" b="1" dirty="0" smtClean="0"/>
              <a:t> </a:t>
            </a:r>
            <a:r>
              <a:rPr lang="hr-HR" b="1" dirty="0" err="1" smtClean="0"/>
              <a:t>poor</a:t>
            </a:r>
            <a:r>
              <a:rPr lang="hr-HR" b="1" dirty="0" smtClean="0"/>
              <a:t> </a:t>
            </a:r>
            <a:r>
              <a:rPr lang="hr-HR" b="1" dirty="0" err="1" smtClean="0"/>
              <a:t>biological</a:t>
            </a:r>
            <a:r>
              <a:rPr lang="hr-HR" b="1" dirty="0" smtClean="0"/>
              <a:t> </a:t>
            </a:r>
            <a:r>
              <a:rPr lang="hr-HR" b="1" dirty="0" err="1" smtClean="0"/>
              <a:t>and</a:t>
            </a:r>
            <a:r>
              <a:rPr lang="hr-HR" b="1" dirty="0" smtClean="0"/>
              <a:t> </a:t>
            </a:r>
            <a:r>
              <a:rPr lang="hr-HR" b="1" dirty="0" err="1" smtClean="0"/>
              <a:t>mechanical</a:t>
            </a:r>
            <a:r>
              <a:rPr lang="hr-HR" b="1" dirty="0" smtClean="0"/>
              <a:t> </a:t>
            </a:r>
            <a:r>
              <a:rPr lang="hr-HR" b="1" dirty="0" err="1" smtClean="0"/>
              <a:t>condition</a:t>
            </a:r>
            <a:r>
              <a:rPr lang="hr-HR" b="1" dirty="0" smtClean="0"/>
              <a:t>. No one </a:t>
            </a:r>
            <a:r>
              <a:rPr lang="hr-HR" b="1" dirty="0" err="1" smtClean="0"/>
              <a:t>deals</a:t>
            </a:r>
            <a:r>
              <a:rPr lang="hr-HR" b="1" dirty="0" smtClean="0"/>
              <a:t> </a:t>
            </a:r>
            <a:r>
              <a:rPr lang="hr-HR" b="1" dirty="0" err="1" smtClean="0"/>
              <a:t>with</a:t>
            </a:r>
            <a:r>
              <a:rPr lang="hr-HR" b="1" dirty="0" smtClean="0"/>
              <a:t> </a:t>
            </a:r>
            <a:r>
              <a:rPr lang="hr-HR" b="1" dirty="0" err="1" smtClean="0"/>
              <a:t>the</a:t>
            </a:r>
            <a:r>
              <a:rPr lang="hr-HR" b="1" dirty="0" smtClean="0"/>
              <a:t> </a:t>
            </a:r>
            <a:r>
              <a:rPr lang="hr-HR" b="1" dirty="0" err="1" smtClean="0"/>
              <a:t>revitalization</a:t>
            </a:r>
            <a:r>
              <a:rPr lang="hr-HR" b="1" dirty="0" smtClean="0"/>
              <a:t> </a:t>
            </a:r>
            <a:r>
              <a:rPr lang="hr-HR" b="1" dirty="0" err="1" smtClean="0"/>
              <a:t>of</a:t>
            </a:r>
            <a:r>
              <a:rPr lang="hr-HR" b="1" dirty="0" smtClean="0"/>
              <a:t> </a:t>
            </a:r>
            <a:r>
              <a:rPr lang="hr-HR" b="1" dirty="0" err="1" smtClean="0"/>
              <a:t>trees</a:t>
            </a:r>
            <a:r>
              <a:rPr lang="hr-HR" b="1" dirty="0" smtClean="0"/>
              <a:t>. </a:t>
            </a:r>
            <a:r>
              <a:rPr lang="hr-HR" b="1" dirty="0" err="1" smtClean="0"/>
              <a:t>Young</a:t>
            </a:r>
            <a:r>
              <a:rPr lang="hr-HR" b="1" dirty="0" smtClean="0"/>
              <a:t> service </a:t>
            </a:r>
            <a:r>
              <a:rPr lang="hr-HR" b="1" dirty="0" err="1" smtClean="0"/>
              <a:t>trees</a:t>
            </a:r>
            <a:r>
              <a:rPr lang="hr-HR" b="1" dirty="0" smtClean="0"/>
              <a:t> are </a:t>
            </a:r>
            <a:r>
              <a:rPr lang="hr-HR" b="1" dirty="0" err="1" smtClean="0"/>
              <a:t>mostly</a:t>
            </a:r>
            <a:r>
              <a:rPr lang="hr-HR" b="1" dirty="0" smtClean="0"/>
              <a:t> </a:t>
            </a:r>
            <a:r>
              <a:rPr lang="hr-HR" b="1" dirty="0" err="1" smtClean="0"/>
              <a:t>disappeared</a:t>
            </a:r>
            <a:r>
              <a:rPr lang="hr-HR" b="1" dirty="0" smtClean="0"/>
              <a:t> </a:t>
            </a:r>
            <a:r>
              <a:rPr lang="hr-HR" b="1" dirty="0" err="1" smtClean="0"/>
              <a:t>in</a:t>
            </a:r>
            <a:r>
              <a:rPr lang="hr-HR" b="1" dirty="0" smtClean="0"/>
              <a:t> </a:t>
            </a:r>
            <a:r>
              <a:rPr lang="hr-HR" b="1" dirty="0" err="1" smtClean="0"/>
              <a:t>forest</a:t>
            </a:r>
            <a:r>
              <a:rPr lang="hr-HR" b="1" dirty="0" smtClean="0"/>
              <a:t> care works </a:t>
            </a:r>
            <a:r>
              <a:rPr lang="hr-HR" b="1" dirty="0" err="1" smtClean="0"/>
              <a:t>due</a:t>
            </a:r>
            <a:r>
              <a:rPr lang="hr-HR" b="1" dirty="0" smtClean="0"/>
              <a:t> to </a:t>
            </a:r>
            <a:r>
              <a:rPr lang="hr-HR" b="1" dirty="0" err="1" smtClean="0"/>
              <a:t>ignorance</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species</a:t>
            </a:r>
            <a:r>
              <a:rPr lang="hr-HR" b="1" dirty="0" smtClean="0"/>
              <a:t> </a:t>
            </a:r>
            <a:r>
              <a:rPr lang="hr-HR" b="1" dirty="0" err="1" smtClean="0"/>
              <a:t>and</a:t>
            </a:r>
            <a:r>
              <a:rPr lang="hr-HR" b="1" dirty="0" smtClean="0"/>
              <a:t> </a:t>
            </a:r>
            <a:r>
              <a:rPr lang="hr-HR" b="1" dirty="0" err="1" smtClean="0"/>
              <a:t>favoring</a:t>
            </a:r>
            <a:r>
              <a:rPr lang="hr-HR" b="1" dirty="0" smtClean="0"/>
              <a:t> </a:t>
            </a:r>
            <a:r>
              <a:rPr lang="hr-HR" b="1" dirty="0" err="1" smtClean="0"/>
              <a:t>of</a:t>
            </a:r>
            <a:r>
              <a:rPr lang="hr-HR" b="1" dirty="0" smtClean="0"/>
              <a:t> </a:t>
            </a:r>
            <a:r>
              <a:rPr lang="hr-HR" b="1" dirty="0" err="1" smtClean="0"/>
              <a:t>the</a:t>
            </a:r>
            <a:r>
              <a:rPr lang="hr-HR" b="1" dirty="0" smtClean="0"/>
              <a:t> </a:t>
            </a:r>
            <a:r>
              <a:rPr lang="hr-HR" b="1" dirty="0" err="1" smtClean="0"/>
              <a:t>main</a:t>
            </a:r>
            <a:r>
              <a:rPr lang="hr-HR" b="1" dirty="0" smtClean="0"/>
              <a:t> </a:t>
            </a:r>
            <a:r>
              <a:rPr lang="hr-HR" b="1" dirty="0" err="1" smtClean="0"/>
              <a:t>species</a:t>
            </a:r>
            <a:r>
              <a:rPr lang="hr-HR" b="1" dirty="0" smtClean="0"/>
              <a:t>, </a:t>
            </a:r>
            <a:r>
              <a:rPr lang="hr-HR" b="1" dirty="0" err="1" smtClean="0"/>
              <a:t>which</a:t>
            </a:r>
            <a:r>
              <a:rPr lang="hr-HR" b="1" dirty="0" smtClean="0"/>
              <a:t> is </a:t>
            </a:r>
            <a:r>
              <a:rPr lang="hr-HR" b="1" dirty="0" err="1" smtClean="0"/>
              <a:t>oaks</a:t>
            </a:r>
            <a:r>
              <a:rPr lang="hr-HR" b="1" dirty="0" smtClean="0"/>
              <a:t>. </a:t>
            </a:r>
            <a:endParaRPr lang="hr-HR" b="1" dirty="0"/>
          </a:p>
        </p:txBody>
      </p:sp>
      <p:pic>
        <p:nvPicPr>
          <p:cNvPr id="8" name="Picture 7" descr="DSCF0020.JPG"/>
          <p:cNvPicPr>
            <a:picLocks noChangeAspect="1"/>
          </p:cNvPicPr>
          <p:nvPr/>
        </p:nvPicPr>
        <p:blipFill>
          <a:blip r:embed="rId2" cstate="print"/>
          <a:stretch>
            <a:fillRect/>
          </a:stretch>
        </p:blipFill>
        <p:spPr>
          <a:xfrm>
            <a:off x="500034" y="2285992"/>
            <a:ext cx="3143272" cy="2357454"/>
          </a:xfrm>
          <a:prstGeom prst="rect">
            <a:avLst/>
          </a:prstGeom>
        </p:spPr>
      </p:pic>
      <p:pic>
        <p:nvPicPr>
          <p:cNvPr id="10" name="Picture 9" descr="DSCF0155.JPG"/>
          <p:cNvPicPr>
            <a:picLocks noChangeAspect="1"/>
          </p:cNvPicPr>
          <p:nvPr/>
        </p:nvPicPr>
        <p:blipFill>
          <a:blip r:embed="rId3" cstate="print"/>
          <a:stretch>
            <a:fillRect/>
          </a:stretch>
        </p:blipFill>
        <p:spPr>
          <a:xfrm>
            <a:off x="6357950" y="1785926"/>
            <a:ext cx="2411033" cy="3214710"/>
          </a:xfrm>
          <a:prstGeom prst="rect">
            <a:avLst/>
          </a:prstGeom>
        </p:spPr>
      </p:pic>
      <p:pic>
        <p:nvPicPr>
          <p:cNvPr id="11" name="Picture 10" descr="DSCF0162.JPG"/>
          <p:cNvPicPr>
            <a:picLocks noChangeAspect="1"/>
          </p:cNvPicPr>
          <p:nvPr/>
        </p:nvPicPr>
        <p:blipFill>
          <a:blip r:embed="rId4" cstate="print"/>
          <a:stretch>
            <a:fillRect/>
          </a:stretch>
        </p:blipFill>
        <p:spPr>
          <a:xfrm>
            <a:off x="3857620" y="1785926"/>
            <a:ext cx="2411033" cy="3214710"/>
          </a:xfrm>
          <a:prstGeom prst="rect">
            <a:avLst/>
          </a:prstGeom>
        </p:spPr>
      </p:pic>
      <p:sp>
        <p:nvSpPr>
          <p:cNvPr id="7" name="Rectangle 6"/>
          <p:cNvSpPr/>
          <p:nvPr/>
        </p:nvSpPr>
        <p:spPr>
          <a:xfrm>
            <a:off x="500034" y="4286256"/>
            <a:ext cx="3143272" cy="369332"/>
          </a:xfrm>
          <a:prstGeom prst="rect">
            <a:avLst/>
          </a:prstGeom>
        </p:spPr>
        <p:txBody>
          <a:bodyPr wrap="square">
            <a:spAutoFit/>
          </a:bodyPr>
          <a:lstStyle/>
          <a:p>
            <a:pPr algn="ctr"/>
            <a:r>
              <a:rPr lang="hr-HR" b="1" dirty="0" smtClean="0">
                <a:solidFill>
                  <a:srgbClr val="FFFF00"/>
                </a:solidFill>
              </a:rPr>
              <a:t>Service </a:t>
            </a:r>
            <a:r>
              <a:rPr lang="hr-HR" b="1" dirty="0" err="1" smtClean="0">
                <a:solidFill>
                  <a:srgbClr val="FFFF00"/>
                </a:solidFill>
              </a:rPr>
              <a:t>tree</a:t>
            </a:r>
            <a:r>
              <a:rPr lang="hr-HR" b="1" dirty="0" smtClean="0">
                <a:solidFill>
                  <a:srgbClr val="FFFF00"/>
                </a:solidFill>
              </a:rPr>
              <a:t> cake</a:t>
            </a:r>
            <a:endParaRPr lang="hr-HR" b="1" dirty="0">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3025</TotalTime>
  <Words>2606</Words>
  <Application>Microsoft Office PowerPoint</Application>
  <PresentationFormat>On-screen Show (4:3)</PresentationFormat>
  <Paragraphs>441</Paragraphs>
  <Slides>29</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Spreadsheet</vt:lpstr>
      <vt:lpstr>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Damir</dc:creator>
  <cp:lastModifiedBy>Damir</cp:lastModifiedBy>
  <cp:revision>368</cp:revision>
  <dcterms:created xsi:type="dcterms:W3CDTF">2019-11-08T10:14:03Z</dcterms:created>
  <dcterms:modified xsi:type="dcterms:W3CDTF">2022-09-28T07:46:02Z</dcterms:modified>
</cp:coreProperties>
</file>