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4"/>
  </p:notesMasterIdLst>
  <p:sldIdLst>
    <p:sldId id="256" r:id="rId2"/>
    <p:sldId id="257" r:id="rId3"/>
    <p:sldId id="292" r:id="rId4"/>
    <p:sldId id="293" r:id="rId5"/>
    <p:sldId id="289" r:id="rId6"/>
    <p:sldId id="290" r:id="rId7"/>
    <p:sldId id="291" r:id="rId8"/>
    <p:sldId id="331" r:id="rId9"/>
    <p:sldId id="332" r:id="rId10"/>
    <p:sldId id="333" r:id="rId11"/>
    <p:sldId id="334" r:id="rId12"/>
    <p:sldId id="322" r:id="rId13"/>
    <p:sldId id="324" r:id="rId14"/>
    <p:sldId id="348" r:id="rId15"/>
    <p:sldId id="294" r:id="rId16"/>
    <p:sldId id="325" r:id="rId17"/>
    <p:sldId id="349" r:id="rId18"/>
    <p:sldId id="295" r:id="rId19"/>
    <p:sldId id="307" r:id="rId20"/>
    <p:sldId id="323" r:id="rId21"/>
    <p:sldId id="317" r:id="rId22"/>
    <p:sldId id="296" r:id="rId23"/>
    <p:sldId id="336" r:id="rId24"/>
    <p:sldId id="338" r:id="rId25"/>
    <p:sldId id="339" r:id="rId26"/>
    <p:sldId id="328" r:id="rId27"/>
    <p:sldId id="337" r:id="rId28"/>
    <p:sldId id="329" r:id="rId29"/>
    <p:sldId id="330" r:id="rId30"/>
    <p:sldId id="335" r:id="rId31"/>
    <p:sldId id="341" r:id="rId32"/>
    <p:sldId id="340" r:id="rId33"/>
    <p:sldId id="342" r:id="rId34"/>
    <p:sldId id="343" r:id="rId35"/>
    <p:sldId id="344" r:id="rId36"/>
    <p:sldId id="345" r:id="rId37"/>
    <p:sldId id="314" r:id="rId38"/>
    <p:sldId id="310" r:id="rId39"/>
    <p:sldId id="309" r:id="rId40"/>
    <p:sldId id="326" r:id="rId41"/>
    <p:sldId id="308" r:id="rId42"/>
    <p:sldId id="315" r:id="rId43"/>
    <p:sldId id="327" r:id="rId44"/>
    <p:sldId id="316" r:id="rId45"/>
    <p:sldId id="297" r:id="rId46"/>
    <p:sldId id="298" r:id="rId47"/>
    <p:sldId id="321" r:id="rId48"/>
    <p:sldId id="311" r:id="rId49"/>
    <p:sldId id="312" r:id="rId50"/>
    <p:sldId id="346" r:id="rId51"/>
    <p:sldId id="347" r:id="rId52"/>
    <p:sldId id="313" r:id="rId53"/>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1944" y="-3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B1F57E-93C2-44FC-AE8B-378BF700D668}" type="datetimeFigureOut">
              <a:rPr lang="sr-Latn-CS" smtClean="0"/>
              <a:pPr/>
              <a:t>20.7.2022</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D34222-490B-4A01-9916-9EB54AA3A360}"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FC08D-9F31-40F0-9E00-84B8182A9917}" type="datetimeFigureOut">
              <a:rPr lang="sr-Latn-CS" smtClean="0"/>
              <a:pPr/>
              <a:t>20.7.2022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FC08D-9F31-40F0-9E00-84B8182A9917}" type="datetimeFigureOut">
              <a:rPr lang="sr-Latn-CS" smtClean="0"/>
              <a:pPr/>
              <a:t>20.7.2022</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5E7C6-2B65-4177-B429-31A25E8548D2}"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85992"/>
            <a:ext cx="9144000" cy="1569660"/>
          </a:xfrm>
          <a:prstGeom prst="rect">
            <a:avLst/>
          </a:prstGeom>
          <a:effectLst>
            <a:innerShdw blurRad="63500" dist="50800" dir="81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hr-HR" sz="2400" b="1" i="1" dirty="0" err="1" smtClean="0">
                <a:latin typeface="Arial" pitchFamily="34" charset="0"/>
                <a:cs typeface="Arial" pitchFamily="34" charset="0"/>
              </a:rPr>
              <a:t>In</a:t>
            </a:r>
            <a:r>
              <a:rPr lang="hr-HR" sz="2400" b="1" i="1" dirty="0" smtClean="0">
                <a:latin typeface="Arial" pitchFamily="34" charset="0"/>
                <a:cs typeface="Arial" pitchFamily="34" charset="0"/>
              </a:rPr>
              <a:t> situ </a:t>
            </a:r>
            <a:r>
              <a:rPr lang="hr-HR" sz="2400" b="1" dirty="0" smtClean="0">
                <a:latin typeface="Arial" pitchFamily="34" charset="0"/>
                <a:cs typeface="Arial" pitchFamily="34" charset="0"/>
              </a:rPr>
              <a:t>i </a:t>
            </a:r>
            <a:r>
              <a:rPr lang="hr-HR" sz="2400" b="1" i="1" dirty="0" smtClean="0">
                <a:latin typeface="Arial" pitchFamily="34" charset="0"/>
                <a:cs typeface="Arial" pitchFamily="34" charset="0"/>
              </a:rPr>
              <a:t>ex situ </a:t>
            </a:r>
            <a:r>
              <a:rPr lang="hr-HR" sz="2400" b="1" dirty="0" smtClean="0">
                <a:latin typeface="Arial" pitchFamily="34" charset="0"/>
                <a:cs typeface="Arial" pitchFamily="34" charset="0"/>
              </a:rPr>
              <a:t>mjere očuvanja veteranskih stabala na primjeru oskoruše (</a:t>
            </a:r>
            <a:r>
              <a:rPr lang="hr-HR" sz="2400" b="1" i="1" dirty="0" err="1" smtClean="0">
                <a:latin typeface="Arial" pitchFamily="34" charset="0"/>
                <a:cs typeface="Arial" pitchFamily="34" charset="0"/>
              </a:rPr>
              <a:t>Sorbus</a:t>
            </a:r>
            <a:r>
              <a:rPr lang="hr-HR" sz="2400" b="1" i="1" dirty="0" smtClean="0">
                <a:latin typeface="Arial" pitchFamily="34" charset="0"/>
                <a:cs typeface="Arial" pitchFamily="34" charset="0"/>
              </a:rPr>
              <a:t> </a:t>
            </a:r>
            <a:r>
              <a:rPr lang="hr-HR" sz="2400" b="1" i="1" dirty="0" err="1" smtClean="0">
                <a:latin typeface="Arial" pitchFamily="34" charset="0"/>
                <a:cs typeface="Arial" pitchFamily="34" charset="0"/>
              </a:rPr>
              <a:t>domestica</a:t>
            </a:r>
            <a:r>
              <a:rPr lang="hr-HR" sz="2400" b="1" i="1" dirty="0" smtClean="0">
                <a:latin typeface="Arial" pitchFamily="34" charset="0"/>
                <a:cs typeface="Arial" pitchFamily="34" charset="0"/>
              </a:rPr>
              <a:t> </a:t>
            </a:r>
            <a:r>
              <a:rPr lang="hr-HR" sz="2400" b="1" dirty="0" smtClean="0">
                <a:latin typeface="Arial" pitchFamily="34" charset="0"/>
                <a:cs typeface="Arial" pitchFamily="34" charset="0"/>
              </a:rPr>
              <a:t>L.) i poljskog jasena (</a:t>
            </a:r>
            <a:r>
              <a:rPr lang="hr-HR" sz="2400" b="1" i="1" dirty="0" err="1" smtClean="0">
                <a:latin typeface="Arial" pitchFamily="34" charset="0"/>
                <a:cs typeface="Arial" pitchFamily="34" charset="0"/>
              </a:rPr>
              <a:t>Fraxinus</a:t>
            </a:r>
            <a:r>
              <a:rPr lang="hr-HR" sz="2400" b="1" i="1" dirty="0" smtClean="0">
                <a:latin typeface="Arial" pitchFamily="34" charset="0"/>
                <a:cs typeface="Arial" pitchFamily="34" charset="0"/>
              </a:rPr>
              <a:t> </a:t>
            </a:r>
            <a:r>
              <a:rPr lang="hr-HR" sz="2400" b="1" i="1" dirty="0" err="1" smtClean="0">
                <a:latin typeface="Arial" pitchFamily="34" charset="0"/>
                <a:cs typeface="Arial" pitchFamily="34" charset="0"/>
              </a:rPr>
              <a:t>angustifolia</a:t>
            </a:r>
            <a:r>
              <a:rPr lang="hr-HR" sz="2400" b="1" i="1" dirty="0" smtClean="0">
                <a:latin typeface="Arial" pitchFamily="34" charset="0"/>
                <a:cs typeface="Arial" pitchFamily="34" charset="0"/>
              </a:rPr>
              <a:t> </a:t>
            </a:r>
            <a:r>
              <a:rPr lang="hr-HR" sz="2400" b="1" dirty="0" err="1" smtClean="0">
                <a:latin typeface="Arial" pitchFamily="34" charset="0"/>
                <a:cs typeface="Arial" pitchFamily="34" charset="0"/>
              </a:rPr>
              <a:t>Vahl</a:t>
            </a:r>
            <a:r>
              <a:rPr lang="hr-HR" sz="2400" b="1" dirty="0" smtClean="0">
                <a:latin typeface="Arial" pitchFamily="34" charset="0"/>
                <a:cs typeface="Arial" pitchFamily="34" charset="0"/>
              </a:rPr>
              <a:t>)</a:t>
            </a:r>
          </a:p>
          <a:p>
            <a:pPr algn="ctr"/>
            <a:r>
              <a:rPr lang="hr-HR" sz="2400" b="1" dirty="0" smtClean="0">
                <a:latin typeface="Arial" pitchFamily="34" charset="0"/>
                <a:cs typeface="Arial" pitchFamily="34" charset="0"/>
              </a:rPr>
              <a:t> </a:t>
            </a:r>
          </a:p>
        </p:txBody>
      </p:sp>
      <p:sp>
        <p:nvSpPr>
          <p:cNvPr id="6" name="TextBox 5"/>
          <p:cNvSpPr txBox="1"/>
          <p:nvPr/>
        </p:nvSpPr>
        <p:spPr>
          <a:xfrm>
            <a:off x="3786182" y="4214818"/>
            <a:ext cx="184731" cy="369332"/>
          </a:xfrm>
          <a:prstGeom prst="rect">
            <a:avLst/>
          </a:prstGeom>
          <a:noFill/>
        </p:spPr>
        <p:txBody>
          <a:bodyPr wrap="none" rtlCol="0">
            <a:spAutoFit/>
          </a:bodyPr>
          <a:lstStyle/>
          <a:p>
            <a:endParaRPr lang="hr-HR" dirty="0"/>
          </a:p>
        </p:txBody>
      </p:sp>
      <p:sp>
        <p:nvSpPr>
          <p:cNvPr id="7" name="TextBox 6"/>
          <p:cNvSpPr txBox="1"/>
          <p:nvPr/>
        </p:nvSpPr>
        <p:spPr>
          <a:xfrm>
            <a:off x="0" y="4214819"/>
            <a:ext cx="9144000" cy="1877437"/>
          </a:xfrm>
          <a:prstGeom prst="rect">
            <a:avLst/>
          </a:prstGeom>
          <a:noFill/>
        </p:spPr>
        <p:txBody>
          <a:bodyPr wrap="square" rtlCol="0">
            <a:spAutoFit/>
          </a:bodyPr>
          <a:lstStyle/>
          <a:p>
            <a:pPr algn="ctr"/>
            <a:r>
              <a:rPr lang="hr-HR" sz="1600" b="1" dirty="0" smtClean="0">
                <a:latin typeface="Arial" pitchFamily="34" charset="0"/>
                <a:cs typeface="Arial" pitchFamily="34" charset="0"/>
              </a:rPr>
              <a:t>*</a:t>
            </a:r>
            <a:r>
              <a:rPr lang="hr-HR" sz="1600" b="1" dirty="0" err="1" smtClean="0">
                <a:latin typeface="Arial" pitchFamily="34" charset="0"/>
                <a:cs typeface="Arial" pitchFamily="34" charset="0"/>
              </a:rPr>
              <a:t>Izv</a:t>
            </a:r>
            <a:r>
              <a:rPr lang="hr-HR" sz="1600" b="1" dirty="0" smtClean="0">
                <a:latin typeface="Arial" pitchFamily="34" charset="0"/>
                <a:cs typeface="Arial" pitchFamily="34" charset="0"/>
              </a:rPr>
              <a:t>. </a:t>
            </a:r>
            <a:r>
              <a:rPr lang="hr-HR" sz="1600" b="1" dirty="0" err="1" smtClean="0">
                <a:latin typeface="Arial" pitchFamily="34" charset="0"/>
                <a:cs typeface="Arial" pitchFamily="34" charset="0"/>
              </a:rPr>
              <a:t>prof</a:t>
            </a:r>
            <a:r>
              <a:rPr lang="hr-HR" sz="1600" b="1" dirty="0" smtClean="0">
                <a:latin typeface="Arial" pitchFamily="34" charset="0"/>
                <a:cs typeface="Arial" pitchFamily="34" charset="0"/>
              </a:rPr>
              <a:t>. dr. </a:t>
            </a:r>
            <a:r>
              <a:rPr lang="hr-HR" sz="1600" b="1" dirty="0" err="1" smtClean="0">
                <a:latin typeface="Arial" pitchFamily="34" charset="0"/>
                <a:cs typeface="Arial" pitchFamily="34" charset="0"/>
              </a:rPr>
              <a:t>sc</a:t>
            </a:r>
            <a:r>
              <a:rPr lang="hr-HR" sz="1600" b="1" dirty="0" smtClean="0">
                <a:latin typeface="Arial" pitchFamily="34" charset="0"/>
                <a:cs typeface="Arial" pitchFamily="34" charset="0"/>
              </a:rPr>
              <a:t>. Damir </a:t>
            </a:r>
            <a:r>
              <a:rPr lang="hr-HR" sz="1600" b="1" dirty="0" err="1" smtClean="0">
                <a:latin typeface="Arial" pitchFamily="34" charset="0"/>
                <a:cs typeface="Arial" pitchFamily="34" charset="0"/>
              </a:rPr>
              <a:t>Drvodelić</a:t>
            </a:r>
            <a:endParaRPr lang="hr-HR" sz="1600" b="1" dirty="0" smtClean="0">
              <a:latin typeface="Arial" pitchFamily="34" charset="0"/>
              <a:cs typeface="Arial" pitchFamily="34" charset="0"/>
            </a:endParaRPr>
          </a:p>
          <a:p>
            <a:pPr algn="ctr"/>
            <a:r>
              <a:rPr lang="hr-HR" sz="1600" b="1" dirty="0" smtClean="0">
                <a:latin typeface="Arial" pitchFamily="34" charset="0"/>
                <a:cs typeface="Arial" pitchFamily="34" charset="0"/>
              </a:rPr>
              <a:t>**Hrvoje Barać, </a:t>
            </a:r>
            <a:r>
              <a:rPr lang="hr-HR" sz="1600" b="1" dirty="0" err="1" smtClean="0">
                <a:latin typeface="Arial" pitchFamily="34" charset="0"/>
                <a:cs typeface="Arial" pitchFamily="34" charset="0"/>
              </a:rPr>
              <a:t>dipl</a:t>
            </a:r>
            <a:r>
              <a:rPr lang="hr-HR" sz="1600" b="1" dirty="0" smtClean="0">
                <a:latin typeface="Arial" pitchFamily="34" charset="0"/>
                <a:cs typeface="Arial" pitchFamily="34" charset="0"/>
              </a:rPr>
              <a:t>. ing. šum.</a:t>
            </a:r>
          </a:p>
          <a:p>
            <a:pPr algn="ctr"/>
            <a:endParaRPr lang="hr-HR" sz="1400" dirty="0" smtClean="0">
              <a:latin typeface="Arial" pitchFamily="34" charset="0"/>
              <a:cs typeface="Arial" pitchFamily="34" charset="0"/>
            </a:endParaRPr>
          </a:p>
          <a:p>
            <a:pPr algn="ctr"/>
            <a:r>
              <a:rPr lang="hr-HR" sz="1400" dirty="0" smtClean="0">
                <a:latin typeface="Arial" pitchFamily="34" charset="0"/>
                <a:cs typeface="Arial" pitchFamily="34" charset="0"/>
              </a:rPr>
              <a:t>*Sveučilište u Zagrebu Fakultet šumarstva i drvne tehnologije</a:t>
            </a:r>
          </a:p>
          <a:p>
            <a:pPr algn="ctr"/>
            <a:r>
              <a:rPr lang="hr-HR" sz="1400" dirty="0" smtClean="0">
                <a:latin typeface="Arial" pitchFamily="34" charset="0"/>
                <a:cs typeface="Arial" pitchFamily="34" charset="0"/>
              </a:rPr>
              <a:t>Zavod za ekologiju i uzgajanje šuma </a:t>
            </a:r>
          </a:p>
          <a:p>
            <a:pPr algn="ctr"/>
            <a:r>
              <a:rPr lang="hr-HR" sz="1400" dirty="0" smtClean="0">
                <a:latin typeface="Arial" pitchFamily="34" charset="0"/>
                <a:cs typeface="Arial" pitchFamily="34" charset="0"/>
              </a:rPr>
              <a:t>**Sveučilište u Zagrebu Fakultet šumarstva i drvne tehnologije</a:t>
            </a:r>
          </a:p>
          <a:p>
            <a:pPr algn="ctr"/>
            <a:r>
              <a:rPr lang="hr-HR" sz="1400" dirty="0" smtClean="0">
                <a:latin typeface="Arial" pitchFamily="34" charset="0"/>
                <a:cs typeface="Arial" pitchFamily="34" charset="0"/>
              </a:rPr>
              <a:t>Zavod za NPŠO</a:t>
            </a:r>
          </a:p>
          <a:p>
            <a:pPr algn="ctr"/>
            <a:r>
              <a:rPr lang="hr-HR" sz="1400" dirty="0" err="1" smtClean="0">
                <a:latin typeface="Arial" pitchFamily="34" charset="0"/>
                <a:cs typeface="Arial" pitchFamily="34" charset="0"/>
              </a:rPr>
              <a:t>Svetošimunska</a:t>
            </a:r>
            <a:r>
              <a:rPr lang="hr-HR" sz="1400" dirty="0" smtClean="0">
                <a:latin typeface="Arial" pitchFamily="34" charset="0"/>
                <a:cs typeface="Arial" pitchFamily="34" charset="0"/>
              </a:rPr>
              <a:t> cesta 23, 10000 Zagreb, Hrvatska</a:t>
            </a:r>
          </a:p>
        </p:txBody>
      </p:sp>
      <p:sp>
        <p:nvSpPr>
          <p:cNvPr id="8" name="TextBox 7"/>
          <p:cNvSpPr txBox="1"/>
          <p:nvPr/>
        </p:nvSpPr>
        <p:spPr>
          <a:xfrm>
            <a:off x="0" y="6215082"/>
            <a:ext cx="9144000" cy="369332"/>
          </a:xfrm>
          <a:prstGeom prst="rect">
            <a:avLst/>
          </a:prstGeom>
          <a:noFill/>
        </p:spPr>
        <p:txBody>
          <a:bodyPr wrap="square" rtlCol="0">
            <a:spAutoFit/>
          </a:bodyPr>
          <a:lstStyle/>
          <a:p>
            <a:pPr algn="ctr"/>
            <a:r>
              <a:rPr lang="hr-HR" b="1" dirty="0" smtClean="0">
                <a:latin typeface="Arial" pitchFamily="34" charset="0"/>
                <a:cs typeface="Arial" pitchFamily="34" charset="0"/>
              </a:rPr>
              <a:t>Zadar, 6-8. listopad, 2022. godine</a:t>
            </a:r>
            <a:endParaRPr lang="hr-HR" b="1" dirty="0">
              <a:latin typeface="Arial" pitchFamily="34" charset="0"/>
              <a:cs typeface="Arial" pitchFamily="34" charset="0"/>
            </a:endParaRPr>
          </a:p>
        </p:txBody>
      </p:sp>
      <p:sp>
        <p:nvSpPr>
          <p:cNvPr id="9" name="Rectangle 8"/>
          <p:cNvSpPr/>
          <p:nvPr/>
        </p:nvSpPr>
        <p:spPr>
          <a:xfrm>
            <a:off x="0" y="3429000"/>
            <a:ext cx="9144000" cy="369332"/>
          </a:xfrm>
          <a:prstGeom prst="rect">
            <a:avLst/>
          </a:prstGeom>
        </p:spPr>
        <p:txBody>
          <a:bodyPr wrap="square">
            <a:spAutoFit/>
          </a:bodyPr>
          <a:lstStyle/>
          <a:p>
            <a:pPr algn="ctr"/>
            <a:r>
              <a:rPr lang="hr-HR" b="1" u="sng" dirty="0" smtClean="0"/>
              <a:t>4. hrvatski stručni skup </a:t>
            </a:r>
            <a:r>
              <a:rPr lang="hr-HR" b="1" u="sng" dirty="0"/>
              <a:t>o </a:t>
            </a:r>
            <a:r>
              <a:rPr lang="hr-HR" b="1" u="sng" dirty="0" smtClean="0"/>
              <a:t>urbanom </a:t>
            </a:r>
            <a:r>
              <a:rPr lang="hr-HR" b="1" u="sng" dirty="0"/>
              <a:t>šumarstvu</a:t>
            </a:r>
            <a:r>
              <a:rPr lang="hr-HR" dirty="0"/>
              <a:t> </a:t>
            </a:r>
          </a:p>
        </p:txBody>
      </p:sp>
      <p:sp>
        <p:nvSpPr>
          <p:cNvPr id="13314" name="AutoShape 2" descr="Fakultet šumarstva i drvne tehnologije, Zagre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13317" name="AutoShape 5" descr="Fakultet šumarstva i drvne tehnologije, Zagre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pic>
        <p:nvPicPr>
          <p:cNvPr id="13318" name="Picture 6" descr="C:\Users\Damir\Desktop\index.jpg"/>
          <p:cNvPicPr>
            <a:picLocks noChangeAspect="1" noChangeArrowheads="1"/>
          </p:cNvPicPr>
          <p:nvPr/>
        </p:nvPicPr>
        <p:blipFill>
          <a:blip r:embed="rId2"/>
          <a:srcRect/>
          <a:stretch>
            <a:fillRect/>
          </a:stretch>
        </p:blipFill>
        <p:spPr bwMode="auto">
          <a:xfrm>
            <a:off x="2357422" y="285728"/>
            <a:ext cx="4143375" cy="11049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369332"/>
          </a:xfrm>
          <a:prstGeom prst="rect">
            <a:avLst/>
          </a:prstGeom>
          <a:noFill/>
        </p:spPr>
        <p:txBody>
          <a:bodyPr wrap="square" rtlCol="0">
            <a:spAutoFit/>
          </a:bodyPr>
          <a:lstStyle/>
          <a:p>
            <a:pPr algn="ctr"/>
            <a:r>
              <a:rPr lang="hr-HR" b="1" dirty="0" smtClean="0">
                <a:solidFill>
                  <a:srgbClr val="FF0000"/>
                </a:solidFill>
                <a:latin typeface="Arial" pitchFamily="34" charset="0"/>
                <a:cs typeface="Arial" pitchFamily="34" charset="0"/>
              </a:rPr>
              <a:t>Areal poljskog jasena, najveća i najstarija stabla u Republici Hrvatskoj</a:t>
            </a:r>
            <a:endParaRPr lang="hr-HR" b="1" dirty="0">
              <a:solidFill>
                <a:srgbClr val="FF0000"/>
              </a:solidFill>
              <a:latin typeface="Arial" pitchFamily="34" charset="0"/>
              <a:cs typeface="Arial" pitchFamily="34" charset="0"/>
            </a:endParaRPr>
          </a:p>
        </p:txBody>
      </p:sp>
      <p:sp>
        <p:nvSpPr>
          <p:cNvPr id="2049" name="Rectangle 1"/>
          <p:cNvSpPr>
            <a:spLocks noChangeArrowheads="1"/>
          </p:cNvSpPr>
          <p:nvPr/>
        </p:nvSpPr>
        <p:spPr bwMode="auto">
          <a:xfrm>
            <a:off x="0" y="363915"/>
            <a:ext cx="914400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Poljski jasen nastanjuje srednju, južnu i jugoistočnu Europu te sjeverozapadnu Aziju. Postoje tri podvrste: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Fraxinus</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angustifolia</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subsp</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angustifolia</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u jugozapadnoj Europi i sjeverozapadnoj Africi,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Fraxinus</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angustifolia</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subsp</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oxycarpa</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u srednjoj Europi, balkanskoj i crnomorskoj regiji, te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Fraxinus</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angustifolia</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subsp</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syriaca</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u jugoistočnoj Anatoliji, srednjem istoku do Irana.</a:t>
            </a:r>
            <a:r>
              <a:rPr kumimoji="0" lang="hr-HR" sz="16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Smatra se brzorastućom </a:t>
            </a:r>
            <a:r>
              <a:rPr kumimoji="0" lang="hr-HR" sz="16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heliofilnom</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vrstom drveća koja pridolazi u umjerenoj klimi u rasponu oborina od 400 do 800 mm, a raste dobro u poplavnim nizinama kao i na ocjeditim nagibima gdje je više izložen konkurenciji ostalih vrsta.</a:t>
            </a:r>
            <a:r>
              <a:rPr kumimoji="0" lang="hr-HR" sz="16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smtClean="0" bmk="">
                <a:ln>
                  <a:noFill/>
                </a:ln>
                <a:solidFill>
                  <a:schemeClr val="tx1"/>
                </a:solidFill>
                <a:effectLst/>
                <a:latin typeface="Arial" pitchFamily="34" charset="0"/>
                <a:ea typeface="Calibri" pitchFamily="34" charset="0"/>
                <a:cs typeface="Arial" pitchFamily="34" charset="0"/>
              </a:rPr>
              <a:t>U srednjoj Europi, Panonskoj nizini i na Balkanskom poluotoku poljski jasen raste uglavnom u riječnim nizinama gdje tvori velike komplekse dok je u mediteranskoj regiji ograničen na male izolirane populacije na vlažnim staništima uz vodotoke ili pak na suhim staništima na većim nadmorskim visinama.</a:t>
            </a:r>
            <a:r>
              <a:rPr kumimoji="0" lang="hr-HR" sz="1600" b="0" i="0" u="none" strike="noStrike" cap="none" normalizeH="0" dirty="0" smtClean="0" bmk="">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Rijetko tvori čiste sastojine, kao što je to slučaj u nizini rijeke Save, nego pridolazi kao dominantna ili prateća vrsta u mješovitim sastojinama sa vrstama iz rodova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Quercus</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Ulmus</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Acer</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Populus</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 </a:t>
            </a:r>
            <a:r>
              <a:rPr kumimoji="0" lang="hr-HR" sz="16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Tilia</a:t>
            </a:r>
            <a:r>
              <a:rPr kumimoji="0" lang="hr-HR" sz="16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tvoreći tako stabilne i bogate ekosustave. </a:t>
            </a:r>
            <a:endParaRPr kumimoji="0" lang="hr-HR" sz="1600" b="0" i="0" u="none" strike="noStrike" cap="none" normalizeH="0" baseline="0" dirty="0" smtClean="0">
              <a:ln>
                <a:noFill/>
              </a:ln>
              <a:solidFill>
                <a:schemeClr val="tx1"/>
              </a:solidFill>
              <a:effectLst/>
              <a:latin typeface="Arial" pitchFamily="34" charset="0"/>
              <a:cs typeface="Arial" pitchFamily="34" charset="0"/>
            </a:endParaRPr>
          </a:p>
          <a:p>
            <a:pPr algn="just" eaLnBrk="0" fontAlgn="base" hangingPunct="0">
              <a:spcBef>
                <a:spcPct val="0"/>
              </a:spcBef>
              <a:spcAft>
                <a:spcPct val="0"/>
              </a:spcAft>
            </a:pPr>
            <a:r>
              <a:rPr kumimoji="0" lang="hr-HR"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U Hrvatskoj poljski jasen tvori čiste sastojine i to na značajno velikom području. Takve šume rasprostranjene su na približno 27.600 ha, u poplavnim područjima Posavine, pokupske i bjelovarske zavale te Podravine. </a:t>
            </a:r>
            <a:r>
              <a:rPr kumimoji="0" lang="hr-H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Ova vrsta je prisutna u mješovitim šumama s hrastom lužnjakom, a pojavljuje se i uz obale krških rijeka.</a:t>
            </a:r>
            <a:r>
              <a:rPr lang="hr-HR" sz="1600" dirty="0" smtClean="0">
                <a:latin typeface="Arial" pitchFamily="34" charset="0"/>
                <a:cs typeface="Arial" pitchFamily="34" charset="0"/>
              </a:rPr>
              <a:t> Raste kao stablo koje najčešće ima visinu oko 15 m, ali u povoljnim prilikama izraste i preko 30 m i dostigne promjer do 1 </a:t>
            </a:r>
            <a:r>
              <a:rPr lang="hr-HR" sz="1600" dirty="0" smtClean="0">
                <a:latin typeface="Arial" pitchFamily="34" charset="0"/>
                <a:cs typeface="Arial" pitchFamily="34" charset="0"/>
              </a:rPr>
              <a:t>m (Franjić, J., Ž. Škvorc, 2020). </a:t>
            </a:r>
            <a:r>
              <a:rPr lang="hr-HR" sz="1600" dirty="0" smtClean="0">
                <a:latin typeface="Arial" pitchFamily="34" charset="0"/>
                <a:cs typeface="Arial" pitchFamily="34" charset="0"/>
              </a:rPr>
              <a:t>Ne postoje domaća </a:t>
            </a:r>
            <a:r>
              <a:rPr lang="hr-HR" sz="1600" dirty="0" smtClean="0">
                <a:latin typeface="Arial" pitchFamily="34" charset="0"/>
                <a:cs typeface="Arial" pitchFamily="34" charset="0"/>
              </a:rPr>
              <a:t>ili strana istraživanja </a:t>
            </a:r>
            <a:r>
              <a:rPr lang="hr-HR" sz="1600" dirty="0" smtClean="0">
                <a:latin typeface="Arial" pitchFamily="34" charset="0"/>
                <a:cs typeface="Arial" pitchFamily="34" charset="0"/>
              </a:rPr>
              <a:t>u kojima </a:t>
            </a:r>
            <a:r>
              <a:rPr lang="hr-HR" sz="1600" dirty="0" smtClean="0">
                <a:latin typeface="Arial" pitchFamily="34" charset="0"/>
                <a:cs typeface="Arial" pitchFamily="34" charset="0"/>
              </a:rPr>
              <a:t>se uspoređuje starost sastojinskih i </a:t>
            </a:r>
            <a:r>
              <a:rPr lang="hr-HR" sz="1600" dirty="0" err="1" smtClean="0">
                <a:latin typeface="Arial" pitchFamily="34" charset="0"/>
                <a:cs typeface="Arial" pitchFamily="34" charset="0"/>
              </a:rPr>
              <a:t>soliternih</a:t>
            </a:r>
            <a:r>
              <a:rPr lang="hr-HR" sz="1600" dirty="0" smtClean="0">
                <a:latin typeface="Arial" pitchFamily="34" charset="0"/>
                <a:cs typeface="Arial" pitchFamily="34" charset="0"/>
              </a:rPr>
              <a:t> stabala </a:t>
            </a:r>
            <a:r>
              <a:rPr lang="hr-HR" sz="1600" dirty="0" smtClean="0">
                <a:latin typeface="Arial" pitchFamily="34" charset="0"/>
                <a:cs typeface="Arial" pitchFamily="34" charset="0"/>
              </a:rPr>
              <a:t>s različitih lokaliteta.</a:t>
            </a:r>
          </a:p>
          <a:p>
            <a:pPr algn="just" eaLnBrk="0" fontAlgn="base" hangingPunct="0">
              <a:spcBef>
                <a:spcPct val="0"/>
              </a:spcBef>
              <a:spcAft>
                <a:spcPct val="0"/>
              </a:spcAft>
            </a:pPr>
            <a:r>
              <a:rPr lang="hr-HR" sz="1600" dirty="0" smtClean="0">
                <a:latin typeface="Arial" pitchFamily="34" charset="0"/>
                <a:cs typeface="Arial" pitchFamily="34" charset="0"/>
              </a:rPr>
              <a:t>U Republici Hrvatskoj su istraživane sastojine </a:t>
            </a:r>
            <a:r>
              <a:rPr lang="hr-HR" sz="1600" dirty="0" smtClean="0">
                <a:latin typeface="Arial" pitchFamily="34" charset="0"/>
                <a:cs typeface="Arial" pitchFamily="34" charset="0"/>
              </a:rPr>
              <a:t>u kojima je poljski jasen glavna vrsta te one u koje tvori zajedno s hrastom lužnjakom. Vidljive su razlike u starostima koje </a:t>
            </a:r>
            <a:r>
              <a:rPr lang="hr-HR" sz="1600" dirty="0" smtClean="0">
                <a:latin typeface="Arial" pitchFamily="34" charset="0"/>
                <a:cs typeface="Arial" pitchFamily="34" charset="0"/>
              </a:rPr>
              <a:t>su prikazane u tablici. </a:t>
            </a:r>
            <a:r>
              <a:rPr lang="hr-HR" sz="1600" dirty="0" smtClean="0">
                <a:latin typeface="Arial" pitchFamily="34" charset="0"/>
                <a:cs typeface="Arial" pitchFamily="34" charset="0"/>
              </a:rPr>
              <a:t>Sastojine su istraživane na području srednje Posavine, </a:t>
            </a:r>
            <a:r>
              <a:rPr lang="hr-HR" sz="1600" dirty="0" err="1" smtClean="0">
                <a:latin typeface="Arial" pitchFamily="34" charset="0"/>
                <a:cs typeface="Arial" pitchFamily="34" charset="0"/>
              </a:rPr>
              <a:t>G.J</a:t>
            </a:r>
            <a:r>
              <a:rPr lang="hr-HR" sz="1600" dirty="0" smtClean="0">
                <a:latin typeface="Arial" pitchFamily="34" charset="0"/>
                <a:cs typeface="Arial" pitchFamily="34" charset="0"/>
              </a:rPr>
              <a:t>. Josip Kozarac, Šumarija Lipovljani i </a:t>
            </a:r>
            <a:r>
              <a:rPr lang="hr-HR" sz="1600" dirty="0" err="1" smtClean="0">
                <a:latin typeface="Arial" pitchFamily="34" charset="0"/>
                <a:cs typeface="Arial" pitchFamily="34" charset="0"/>
              </a:rPr>
              <a:t>G.J</a:t>
            </a:r>
            <a:r>
              <a:rPr lang="hr-HR" sz="1600" dirty="0" smtClean="0">
                <a:latin typeface="Arial" pitchFamily="34" charset="0"/>
                <a:cs typeface="Arial" pitchFamily="34" charset="0"/>
              </a:rPr>
              <a:t>. Grede-Kamare, Šumarija Jasenovac. </a:t>
            </a:r>
            <a:r>
              <a:rPr lang="hr-HR" sz="1600" b="1" dirty="0" smtClean="0">
                <a:latin typeface="Arial" pitchFamily="34" charset="0"/>
                <a:cs typeface="Arial" pitchFamily="34" charset="0"/>
              </a:rPr>
              <a:t>Maksimalne starosti stabala iznose 116 godina u čistim sastojinama poljskog jasena te 168 godina u sastojinama hrasta lužnjaka i poljskog jasena. </a:t>
            </a:r>
            <a:r>
              <a:rPr lang="hr-HR" sz="1600" dirty="0" smtClean="0">
                <a:latin typeface="Arial" pitchFamily="34" charset="0"/>
                <a:cs typeface="Arial" pitchFamily="34" charset="0"/>
              </a:rPr>
              <a:t>Treba napomenuti da nisu istraživane starosti pojedinačnih stabala, </a:t>
            </a:r>
            <a:r>
              <a:rPr lang="hr-HR" sz="1600" dirty="0" err="1" smtClean="0">
                <a:latin typeface="Arial" pitchFamily="34" charset="0"/>
                <a:cs typeface="Arial" pitchFamily="34" charset="0"/>
              </a:rPr>
              <a:t>tzv</a:t>
            </a:r>
            <a:r>
              <a:rPr lang="hr-HR" sz="1600" dirty="0" smtClean="0">
                <a:latin typeface="Arial" pitchFamily="34" charset="0"/>
                <a:cs typeface="Arial" pitchFamily="34" charset="0"/>
              </a:rPr>
              <a:t>. </a:t>
            </a:r>
            <a:r>
              <a:rPr lang="hr-HR" sz="1600" dirty="0" err="1" smtClean="0">
                <a:latin typeface="Arial" pitchFamily="34" charset="0"/>
                <a:cs typeface="Arial" pitchFamily="34" charset="0"/>
              </a:rPr>
              <a:t>solitera</a:t>
            </a:r>
            <a:r>
              <a:rPr lang="hr-HR" sz="1600" dirty="0" smtClean="0">
                <a:latin typeface="Arial" pitchFamily="34" charset="0"/>
                <a:cs typeface="Arial" pitchFamily="34" charset="0"/>
              </a:rPr>
              <a:t>, ali pretpostavka je da one ne mogu biti većih starosti od maksimalnih utvrđenih.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4282" y="571480"/>
          <a:ext cx="8643998" cy="6172200"/>
        </p:xfrm>
        <a:graphic>
          <a:graphicData uri="http://schemas.openxmlformats.org/drawingml/2006/table">
            <a:tbl>
              <a:tblPr/>
              <a:tblGrid>
                <a:gridCol w="962562"/>
                <a:gridCol w="2158278"/>
                <a:gridCol w="629611"/>
                <a:gridCol w="893019"/>
                <a:gridCol w="857256"/>
                <a:gridCol w="1402316"/>
                <a:gridCol w="697653"/>
                <a:gridCol w="1043303"/>
              </a:tblGrid>
              <a:tr h="812800">
                <a:tc>
                  <a:txBody>
                    <a:bodyPr/>
                    <a:lstStyle/>
                    <a:p>
                      <a:pPr algn="ctr">
                        <a:lnSpc>
                          <a:spcPct val="150000"/>
                        </a:lnSpc>
                        <a:spcBef>
                          <a:spcPts val="1200"/>
                        </a:spcBef>
                        <a:spcAft>
                          <a:spcPts val="0"/>
                        </a:spcAft>
                      </a:pPr>
                      <a:r>
                        <a:rPr lang="hr-HR" sz="1400" b="1" dirty="0">
                          <a:latin typeface="Arial" pitchFamily="34" charset="0"/>
                          <a:ea typeface="Times New Roman"/>
                          <a:cs typeface="Arial" pitchFamily="34" charset="0"/>
                        </a:rPr>
                        <a:t>Ploha-naziv</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50000"/>
                        </a:lnSpc>
                        <a:spcBef>
                          <a:spcPts val="1200"/>
                        </a:spcBef>
                        <a:spcAft>
                          <a:spcPts val="0"/>
                        </a:spcAft>
                      </a:pPr>
                      <a:r>
                        <a:rPr lang="hr-HR" sz="1400" b="1" dirty="0">
                          <a:latin typeface="Arial" pitchFamily="34" charset="0"/>
                          <a:ea typeface="Times New Roman"/>
                          <a:cs typeface="Arial" pitchFamily="34" charset="0"/>
                        </a:rPr>
                        <a:t>Šumarija/GJ</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50000"/>
                        </a:lnSpc>
                        <a:spcBef>
                          <a:spcPts val="1200"/>
                        </a:spcBef>
                        <a:spcAft>
                          <a:spcPts val="0"/>
                        </a:spcAft>
                      </a:pPr>
                      <a:r>
                        <a:rPr lang="hr-HR" sz="1400" b="1">
                          <a:latin typeface="Arial" pitchFamily="34" charset="0"/>
                          <a:ea typeface="Times New Roman"/>
                          <a:cs typeface="Arial" pitchFamily="34" charset="0"/>
                        </a:rPr>
                        <a:t>Odjel</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50000"/>
                        </a:lnSpc>
                        <a:spcBef>
                          <a:spcPts val="1200"/>
                        </a:spcBef>
                        <a:spcAft>
                          <a:spcPts val="0"/>
                        </a:spcAft>
                      </a:pPr>
                      <a:r>
                        <a:rPr lang="hr-HR" sz="1400" b="1" dirty="0">
                          <a:latin typeface="Arial" pitchFamily="34" charset="0"/>
                          <a:ea typeface="Times New Roman"/>
                          <a:cs typeface="Arial" pitchFamily="34" charset="0"/>
                        </a:rPr>
                        <a:t>Drvna zaliha </a:t>
                      </a:r>
                      <a:r>
                        <a:rPr lang="hr-HR" sz="1400" b="1" dirty="0" smtClean="0">
                          <a:latin typeface="Arial" pitchFamily="34" charset="0"/>
                          <a:ea typeface="Times New Roman"/>
                          <a:cs typeface="Arial" pitchFamily="34" charset="0"/>
                        </a:rPr>
                        <a:t>(</a:t>
                      </a:r>
                      <a:r>
                        <a:rPr lang="hr-HR" sz="1800" b="1" kern="1200" dirty="0" smtClean="0">
                          <a:solidFill>
                            <a:schemeClr val="tx1"/>
                          </a:solidFill>
                          <a:latin typeface="+mn-lt"/>
                          <a:ea typeface="+mn-ea"/>
                          <a:cs typeface="+mn-cs"/>
                        </a:rPr>
                        <a:t>m</a:t>
                      </a:r>
                      <a:r>
                        <a:rPr lang="hr-HR" sz="1800" b="1" kern="1200" baseline="30000" dirty="0" smtClean="0">
                          <a:solidFill>
                            <a:schemeClr val="tx1"/>
                          </a:solidFill>
                          <a:latin typeface="+mn-lt"/>
                          <a:ea typeface="+mn-ea"/>
                          <a:cs typeface="+mn-cs"/>
                        </a:rPr>
                        <a:t>3</a:t>
                      </a:r>
                      <a:r>
                        <a:rPr lang="hr-HR" sz="1800" b="1" kern="1200" dirty="0" smtClean="0">
                          <a:solidFill>
                            <a:schemeClr val="tx1"/>
                          </a:solidFill>
                          <a:latin typeface="+mn-lt"/>
                          <a:ea typeface="+mn-ea"/>
                          <a:cs typeface="+mn-cs"/>
                        </a:rPr>
                        <a:t>/ha</a:t>
                      </a:r>
                      <a:r>
                        <a:rPr lang="hr-HR" sz="1400" b="1" dirty="0" smtClean="0">
                          <a:latin typeface="Arial" pitchFamily="34" charset="0"/>
                          <a:ea typeface="Times New Roman"/>
                          <a:cs typeface="Arial" pitchFamily="34" charset="0"/>
                        </a:rPr>
                        <a:t>)</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50000"/>
                        </a:lnSpc>
                        <a:spcBef>
                          <a:spcPts val="1200"/>
                        </a:spcBef>
                        <a:spcAft>
                          <a:spcPts val="0"/>
                        </a:spcAft>
                      </a:pPr>
                      <a:r>
                        <a:rPr lang="hr-HR" sz="1400" b="1" dirty="0">
                          <a:latin typeface="Arial" pitchFamily="34" charset="0"/>
                          <a:ea typeface="Times New Roman"/>
                          <a:cs typeface="Arial" pitchFamily="34" charset="0"/>
                        </a:rPr>
                        <a:t>Broj stabala </a:t>
                      </a:r>
                      <a:r>
                        <a:rPr lang="hr-HR" sz="1400" b="1" dirty="0" smtClean="0">
                          <a:latin typeface="Arial" pitchFamily="34" charset="0"/>
                          <a:ea typeface="Times New Roman"/>
                          <a:cs typeface="Arial" pitchFamily="34" charset="0"/>
                        </a:rPr>
                        <a:t>(</a:t>
                      </a:r>
                      <a:r>
                        <a:rPr lang="hr-HR" sz="1800" b="1" kern="1200" dirty="0" smtClean="0">
                          <a:solidFill>
                            <a:schemeClr val="tx1"/>
                          </a:solidFill>
                          <a:latin typeface="+mn-lt"/>
                          <a:ea typeface="+mn-ea"/>
                          <a:cs typeface="+mn-cs"/>
                        </a:rPr>
                        <a:t>ha</a:t>
                      </a:r>
                      <a:r>
                        <a:rPr lang="hr-HR" sz="1800" b="1" kern="1200" baseline="30000" dirty="0" smtClean="0">
                          <a:solidFill>
                            <a:schemeClr val="tx1"/>
                          </a:solidFill>
                          <a:latin typeface="+mn-lt"/>
                          <a:ea typeface="+mn-ea"/>
                          <a:cs typeface="+mn-cs"/>
                        </a:rPr>
                        <a:t>-1</a:t>
                      </a:r>
                      <a:r>
                        <a:rPr lang="hr-HR" sz="1400" b="1" dirty="0" smtClean="0">
                          <a:latin typeface="Arial" pitchFamily="34" charset="0"/>
                          <a:ea typeface="Times New Roman"/>
                          <a:cs typeface="Arial" pitchFamily="34" charset="0"/>
                        </a:rPr>
                        <a:t>)</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50000"/>
                        </a:lnSpc>
                        <a:spcBef>
                          <a:spcPts val="1200"/>
                        </a:spcBef>
                        <a:spcAft>
                          <a:spcPts val="0"/>
                        </a:spcAft>
                      </a:pPr>
                      <a:r>
                        <a:rPr lang="hr-HR" sz="1400" b="1" dirty="0">
                          <a:latin typeface="Arial" pitchFamily="34" charset="0"/>
                          <a:ea typeface="Times New Roman"/>
                          <a:cs typeface="Arial" pitchFamily="34" charset="0"/>
                        </a:rPr>
                        <a:t>Opis</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50000"/>
                        </a:lnSpc>
                        <a:spcBef>
                          <a:spcPts val="1200"/>
                        </a:spcBef>
                        <a:spcAft>
                          <a:spcPts val="0"/>
                        </a:spcAft>
                      </a:pPr>
                      <a:r>
                        <a:rPr lang="hr-HR" sz="1400" b="1">
                          <a:latin typeface="Arial" pitchFamily="34" charset="0"/>
                          <a:ea typeface="Times New Roman"/>
                          <a:cs typeface="Arial" pitchFamily="34" charset="0"/>
                        </a:rPr>
                        <a:t>Dob</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50000"/>
                        </a:lnSpc>
                        <a:spcBef>
                          <a:spcPts val="1200"/>
                        </a:spcBef>
                        <a:spcAft>
                          <a:spcPts val="0"/>
                        </a:spcAft>
                      </a:pPr>
                      <a:r>
                        <a:rPr lang="hr-HR" sz="1400" b="1" dirty="0">
                          <a:latin typeface="Arial" pitchFamily="34" charset="0"/>
                          <a:ea typeface="Times New Roman"/>
                          <a:cs typeface="Arial" pitchFamily="34" charset="0"/>
                        </a:rPr>
                        <a:t>Tlo</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r>
              <a:tr h="406400">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Jas_41d</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Jasenovac/Grede-Kamare</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44c</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363</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115</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jasen s drijemovcem</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105</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amfiglej</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400">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Jas_61a</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Jasenovac/Grede-Kamare</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61a</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526</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217</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jasen s drijemovcem</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95</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amfiglej</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400">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Jas_62b</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Jasenovac/Grede-Kamare</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62b</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483</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209</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jasen s drijemovcem</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90</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amfiglej</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400">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Lip_62b</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Lipovljani/Josip Kozarac</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62b</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462</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260</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jasen s drijemovcem</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116</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err="1">
                          <a:latin typeface="Arial" pitchFamily="34" charset="0"/>
                          <a:ea typeface="Times New Roman"/>
                          <a:cs typeface="Arial" pitchFamily="34" charset="0"/>
                        </a:rPr>
                        <a:t>epiglej</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400">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Lip_70d</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Lipovljani/Josip Kozarac</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70d</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451</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245</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jasen s </a:t>
                      </a:r>
                      <a:r>
                        <a:rPr lang="hr-HR" sz="1400" dirty="0" err="1">
                          <a:latin typeface="Arial" pitchFamily="34" charset="0"/>
                          <a:ea typeface="Times New Roman"/>
                          <a:cs typeface="Arial" pitchFamily="34" charset="0"/>
                        </a:rPr>
                        <a:t>drijemovcem</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110</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epiglej</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400">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Lip_dipl</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smtClean="0">
                          <a:latin typeface="Arial" pitchFamily="34" charset="0"/>
                          <a:ea typeface="Times New Roman"/>
                          <a:cs typeface="Arial" pitchFamily="34" charset="0"/>
                        </a:rPr>
                        <a:t>Lipovljani/J. Kozarac</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66/b</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512</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251</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lužnjak s žutilovkom</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140</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err="1">
                          <a:latin typeface="Arial" pitchFamily="34" charset="0"/>
                          <a:ea typeface="Times New Roman"/>
                          <a:cs typeface="Arial" pitchFamily="34" charset="0"/>
                        </a:rPr>
                        <a:t>epiglej</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400">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Lip_sjeme</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Lipovljani/J</a:t>
                      </a:r>
                      <a:r>
                        <a:rPr lang="hr-HR" sz="1400" dirty="0" smtClean="0">
                          <a:latin typeface="Arial" pitchFamily="34" charset="0"/>
                          <a:ea typeface="Times New Roman"/>
                          <a:cs typeface="Arial" pitchFamily="34" charset="0"/>
                        </a:rPr>
                        <a:t>. Kozarac</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113/a</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638</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341</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lužnjak s žutilovkom</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168</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epiglej</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400">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Lip_157</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Lipovljani/Josip Kozarac</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157a</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607</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343</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a:latin typeface="Arial" pitchFamily="34" charset="0"/>
                          <a:ea typeface="Times New Roman"/>
                          <a:cs typeface="Arial" pitchFamily="34" charset="0"/>
                        </a:rPr>
                        <a:t>lužnjak s žutilovkom</a:t>
                      </a:r>
                      <a:endParaRPr lang="hr-HR" sz="140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a:latin typeface="Arial" pitchFamily="34" charset="0"/>
                          <a:ea typeface="Times New Roman"/>
                          <a:cs typeface="Arial" pitchFamily="34" charset="0"/>
                        </a:rPr>
                        <a:t>137</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0"/>
                        </a:spcAft>
                      </a:pPr>
                      <a:r>
                        <a:rPr lang="hr-HR" sz="1400" dirty="0" err="1">
                          <a:latin typeface="Arial" pitchFamily="34" charset="0"/>
                          <a:ea typeface="Times New Roman"/>
                          <a:cs typeface="Arial" pitchFamily="34" charset="0"/>
                        </a:rPr>
                        <a:t>pseudoglej</a:t>
                      </a:r>
                      <a:r>
                        <a:rPr lang="hr-HR" sz="1400" dirty="0">
                          <a:latin typeface="Arial" pitchFamily="34" charset="0"/>
                          <a:ea typeface="Times New Roman"/>
                          <a:cs typeface="Arial" pitchFamily="34" charset="0"/>
                        </a:rPr>
                        <a:t>-</a:t>
                      </a:r>
                      <a:r>
                        <a:rPr lang="hr-HR" sz="1400" dirty="0" err="1">
                          <a:latin typeface="Arial" pitchFamily="34" charset="0"/>
                          <a:ea typeface="Times New Roman"/>
                          <a:cs typeface="Arial" pitchFamily="34" charset="0"/>
                        </a:rPr>
                        <a:t>glej</a:t>
                      </a:r>
                      <a:endParaRPr lang="hr-HR" sz="1400" dirty="0">
                        <a:latin typeface="Arial" pitchFamily="34" charset="0"/>
                        <a:ea typeface="Calibri"/>
                        <a:cs typeface="Arial" pitchFamily="34" charset="0"/>
                      </a:endParaRPr>
                    </a:p>
                  </a:txBody>
                  <a:tcPr marL="6096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0" y="142852"/>
            <a:ext cx="9144000" cy="369332"/>
          </a:xfrm>
          <a:prstGeom prst="rect">
            <a:avLst/>
          </a:prstGeom>
        </p:spPr>
        <p:txBody>
          <a:bodyPr wrap="square">
            <a:spAutoFit/>
          </a:bodyPr>
          <a:lstStyle/>
          <a:p>
            <a:pPr algn="ctr"/>
            <a:r>
              <a:rPr lang="hr-HR" b="1" dirty="0" smtClean="0">
                <a:solidFill>
                  <a:srgbClr val="FF0000"/>
                </a:solidFill>
                <a:latin typeface="Arial" pitchFamily="34" charset="0"/>
                <a:cs typeface="Arial" pitchFamily="34" charset="0"/>
              </a:rPr>
              <a:t>Podaci </a:t>
            </a:r>
            <a:r>
              <a:rPr lang="hr-HR" b="1" dirty="0" smtClean="0">
                <a:solidFill>
                  <a:srgbClr val="FF0000"/>
                </a:solidFill>
                <a:latin typeface="Arial" pitchFamily="34" charset="0"/>
                <a:cs typeface="Arial" pitchFamily="34" charset="0"/>
              </a:rPr>
              <a:t>o istraživanim sastojinama </a:t>
            </a:r>
            <a:r>
              <a:rPr lang="hr-HR" b="1" dirty="0" smtClean="0">
                <a:solidFill>
                  <a:srgbClr val="FF0000"/>
                </a:solidFill>
                <a:latin typeface="Arial" pitchFamily="34" charset="0"/>
                <a:cs typeface="Arial" pitchFamily="34" charset="0"/>
              </a:rPr>
              <a:t>s poljskim jasenom </a:t>
            </a:r>
            <a:r>
              <a:rPr lang="hr-HR" b="1" dirty="0" smtClean="0">
                <a:solidFill>
                  <a:srgbClr val="FF0000"/>
                </a:solidFill>
                <a:latin typeface="Arial" pitchFamily="34" charset="0"/>
                <a:cs typeface="Arial" pitchFamily="34" charset="0"/>
              </a:rPr>
              <a:t>(Trlin, D., 2021)</a:t>
            </a:r>
            <a:endParaRPr lang="hr-HR" b="1" dirty="0">
              <a:solidFill>
                <a:srgbClr val="FF0000"/>
              </a:solidFill>
              <a:latin typeface="Arial" pitchFamily="34" charset="0"/>
              <a:cs typeface="Arial" pitchFamily="34" charset="0"/>
            </a:endParaRPr>
          </a:p>
        </p:txBody>
      </p:sp>
      <p:sp>
        <p:nvSpPr>
          <p:cNvPr id="6" name="Oval 5"/>
          <p:cNvSpPr/>
          <p:nvPr/>
        </p:nvSpPr>
        <p:spPr>
          <a:xfrm>
            <a:off x="7215206" y="3071810"/>
            <a:ext cx="500066" cy="35719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TextBox 6"/>
          <p:cNvSpPr txBox="1"/>
          <p:nvPr/>
        </p:nvSpPr>
        <p:spPr>
          <a:xfrm>
            <a:off x="7143768" y="3357562"/>
            <a:ext cx="660758" cy="369332"/>
          </a:xfrm>
          <a:prstGeom prst="rect">
            <a:avLst/>
          </a:prstGeom>
          <a:noFill/>
        </p:spPr>
        <p:txBody>
          <a:bodyPr wrap="none" rtlCol="0">
            <a:spAutoFit/>
          </a:bodyPr>
          <a:lstStyle/>
          <a:p>
            <a:r>
              <a:rPr lang="hr-HR" b="1" dirty="0" smtClean="0">
                <a:solidFill>
                  <a:srgbClr val="FF0000"/>
                </a:solidFill>
              </a:rPr>
              <a:t>MIN.</a:t>
            </a:r>
            <a:endParaRPr lang="hr-HR" b="1" dirty="0">
              <a:solidFill>
                <a:srgbClr val="FF0000"/>
              </a:solidFill>
            </a:endParaRPr>
          </a:p>
        </p:txBody>
      </p:sp>
      <p:sp>
        <p:nvSpPr>
          <p:cNvPr id="8" name="Oval 7"/>
          <p:cNvSpPr/>
          <p:nvPr/>
        </p:nvSpPr>
        <p:spPr>
          <a:xfrm>
            <a:off x="7215206" y="5643578"/>
            <a:ext cx="500066" cy="35719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TextBox 8"/>
          <p:cNvSpPr txBox="1"/>
          <p:nvPr/>
        </p:nvSpPr>
        <p:spPr>
          <a:xfrm>
            <a:off x="7143768" y="5929330"/>
            <a:ext cx="713657" cy="369332"/>
          </a:xfrm>
          <a:prstGeom prst="rect">
            <a:avLst/>
          </a:prstGeom>
          <a:noFill/>
        </p:spPr>
        <p:txBody>
          <a:bodyPr wrap="none" rtlCol="0">
            <a:spAutoFit/>
          </a:bodyPr>
          <a:lstStyle/>
          <a:p>
            <a:r>
              <a:rPr lang="hr-HR" b="1" dirty="0" smtClean="0">
                <a:solidFill>
                  <a:srgbClr val="FF0000"/>
                </a:solidFill>
              </a:rPr>
              <a:t>MAX.</a:t>
            </a:r>
            <a:endParaRPr lang="hr-HR" b="1"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000108"/>
            <a:ext cx="9144000" cy="369332"/>
          </a:xfrm>
          <a:prstGeom prst="rect">
            <a:avLst/>
          </a:prstGeom>
          <a:noFill/>
        </p:spPr>
        <p:txBody>
          <a:bodyPr wrap="square" rtlCol="0">
            <a:spAutoFit/>
          </a:bodyPr>
          <a:lstStyle/>
          <a:p>
            <a:pPr algn="ctr"/>
            <a:r>
              <a:rPr lang="hr-HR" b="1" dirty="0" smtClean="0">
                <a:solidFill>
                  <a:srgbClr val="FF0000"/>
                </a:solidFill>
                <a:latin typeface="Arial" pitchFamily="34" charset="0"/>
                <a:cs typeface="Arial" pitchFamily="34" charset="0"/>
              </a:rPr>
              <a:t>Vizualna prosudba (VTA) veteranskog stabla oskoruše (</a:t>
            </a:r>
            <a:r>
              <a:rPr lang="hr-HR" b="1" i="1" dirty="0" err="1" smtClean="0">
                <a:solidFill>
                  <a:srgbClr val="FF0000"/>
                </a:solidFill>
                <a:latin typeface="Arial" pitchFamily="34" charset="0"/>
                <a:cs typeface="Arial" pitchFamily="34" charset="0"/>
              </a:rPr>
              <a:t>Sorbus</a:t>
            </a:r>
            <a:r>
              <a:rPr lang="hr-HR" b="1" i="1" dirty="0" smtClean="0">
                <a:solidFill>
                  <a:srgbClr val="FF0000"/>
                </a:solidFill>
                <a:latin typeface="Arial" pitchFamily="34" charset="0"/>
                <a:cs typeface="Arial" pitchFamily="34" charset="0"/>
              </a:rPr>
              <a:t> </a:t>
            </a:r>
            <a:r>
              <a:rPr lang="hr-HR" b="1" i="1" dirty="0" err="1" smtClean="0">
                <a:solidFill>
                  <a:srgbClr val="FF0000"/>
                </a:solidFill>
                <a:latin typeface="Arial" pitchFamily="34" charset="0"/>
                <a:cs typeface="Arial" pitchFamily="34" charset="0"/>
              </a:rPr>
              <a:t>domestica</a:t>
            </a:r>
            <a:r>
              <a:rPr lang="hr-HR" b="1" i="1" dirty="0" smtClean="0">
                <a:solidFill>
                  <a:srgbClr val="FF0000"/>
                </a:solidFill>
                <a:latin typeface="Arial" pitchFamily="34" charset="0"/>
                <a:cs typeface="Arial" pitchFamily="34" charset="0"/>
              </a:rPr>
              <a:t> </a:t>
            </a:r>
            <a:r>
              <a:rPr lang="hr-HR" b="1" dirty="0" smtClean="0">
                <a:solidFill>
                  <a:srgbClr val="FF0000"/>
                </a:solidFill>
                <a:latin typeface="Arial" pitchFamily="34" charset="0"/>
                <a:cs typeface="Arial" pitchFamily="34" charset="0"/>
              </a:rPr>
              <a:t>L.)</a:t>
            </a:r>
            <a:endParaRPr lang="hr-HR" b="1" dirty="0">
              <a:solidFill>
                <a:srgbClr val="FF0000"/>
              </a:solidFill>
              <a:latin typeface="Arial" pitchFamily="34" charset="0"/>
              <a:cs typeface="Arial" pitchFamily="34" charset="0"/>
            </a:endParaRPr>
          </a:p>
        </p:txBody>
      </p:sp>
      <p:graphicFrame>
        <p:nvGraphicFramePr>
          <p:cNvPr id="5" name="Table 4"/>
          <p:cNvGraphicFramePr>
            <a:graphicFrameLocks noGrp="1"/>
          </p:cNvGraphicFramePr>
          <p:nvPr/>
        </p:nvGraphicFramePr>
        <p:xfrm>
          <a:off x="0" y="2000240"/>
          <a:ext cx="9144000" cy="3364210"/>
        </p:xfrm>
        <a:graphic>
          <a:graphicData uri="http://schemas.openxmlformats.org/drawingml/2006/table">
            <a:tbl>
              <a:tblPr/>
              <a:tblGrid>
                <a:gridCol w="336309"/>
                <a:gridCol w="1835205"/>
                <a:gridCol w="971726"/>
                <a:gridCol w="1357322"/>
                <a:gridCol w="714380"/>
                <a:gridCol w="714380"/>
                <a:gridCol w="857256"/>
                <a:gridCol w="1071570"/>
                <a:gridCol w="1285852"/>
              </a:tblGrid>
              <a:tr h="255987">
                <a:tc>
                  <a:txBody>
                    <a:bodyPr/>
                    <a:lstStyle/>
                    <a:p>
                      <a:pPr algn="ctr" fontAlgn="b"/>
                      <a:r>
                        <a:rPr lang="hr-HR" sz="1400" b="0" i="0" u="none" strike="noStrike" dirty="0">
                          <a:solidFill>
                            <a:srgbClr val="000000"/>
                          </a:solidFill>
                          <a:latin typeface="Arial" pitchFamily="34" charset="0"/>
                          <a:cs typeface="Arial" pitchFamily="34" charset="0"/>
                        </a:rPr>
                        <a:t>Br.</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Segment prosudbe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B</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C</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D</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F</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G</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2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Arial" pitchFamily="34" charset="0"/>
                          <a:cs typeface="Arial" pitchFamily="34" charset="0"/>
                        </a:rPr>
                        <a:t>Katalog prosudbe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Arial" pitchFamily="34" charset="0"/>
                          <a:cs typeface="Arial" pitchFamily="34" charset="0"/>
                        </a:rPr>
                        <a:t>Negativna promjena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Arial" pitchFamily="34" charset="0"/>
                          <a:cs typeface="Arial" pitchFamily="34" charset="0"/>
                        </a:rPr>
                        <a:t>Razgradnja drva-trulež</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Arial" pitchFamily="34" charset="0"/>
                          <a:cs typeface="Arial" pitchFamily="34" charset="0"/>
                        </a:rPr>
                        <a:t>Pukotina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Arial" pitchFamily="34" charset="0"/>
                          <a:cs typeface="Arial" pitchFamily="34" charset="0"/>
                        </a:rPr>
                        <a:t>Manje oštećenje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Arial" pitchFamily="34" charset="0"/>
                          <a:cs typeface="Arial" pitchFamily="34" charset="0"/>
                        </a:rPr>
                        <a:t>Veće oštećenje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err="1">
                          <a:solidFill>
                            <a:srgbClr val="000000"/>
                          </a:solidFill>
                          <a:latin typeface="Arial" pitchFamily="34" charset="0"/>
                          <a:cs typeface="Arial" pitchFamily="34" charset="0"/>
                        </a:rPr>
                        <a:t>Tomografiranje</a:t>
                      </a:r>
                      <a:endParaRPr lang="hr-HR" sz="1200" b="0" i="0" u="none" strike="noStrike" dirty="0">
                        <a:solidFill>
                          <a:srgbClr val="000000"/>
                        </a:solidFill>
                        <a:latin typeface="Arial" pitchFamily="34" charset="0"/>
                        <a:cs typeface="Arial" pitchFamily="34" charset="0"/>
                      </a:endParaRP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err="1">
                          <a:solidFill>
                            <a:srgbClr val="000000"/>
                          </a:solidFill>
                          <a:latin typeface="Arial" pitchFamily="34" charset="0"/>
                          <a:cs typeface="Arial" pitchFamily="34" charset="0"/>
                        </a:rPr>
                        <a:t>Rezistografiranje</a:t>
                      </a:r>
                      <a:endParaRPr lang="hr-HR" sz="1200" b="0" i="0" u="none" strike="noStrike" dirty="0">
                        <a:solidFill>
                          <a:srgbClr val="000000"/>
                        </a:solidFill>
                        <a:latin typeface="Arial" pitchFamily="34" charset="0"/>
                        <a:cs typeface="Arial" pitchFamily="34" charset="0"/>
                      </a:endParaRP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400" b="0" i="0" u="none" strike="noStrike">
                          <a:solidFill>
                            <a:srgbClr val="000000"/>
                          </a:solidFill>
                          <a:latin typeface="Arial" pitchFamily="34" charset="0"/>
                          <a:cs typeface="Arial" pitchFamily="34" charset="0"/>
                        </a:rPr>
                        <a:t>1</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dirty="0">
                          <a:solidFill>
                            <a:srgbClr val="000000"/>
                          </a:solidFill>
                          <a:latin typeface="Arial" pitchFamily="34" charset="0"/>
                          <a:cs typeface="Arial" pitchFamily="34" charset="0"/>
                        </a:rPr>
                        <a:t>Stanište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400" b="0" i="0" u="none" strike="noStrike">
                          <a:solidFill>
                            <a:srgbClr val="000000"/>
                          </a:solidFill>
                          <a:latin typeface="Arial" pitchFamily="34" charset="0"/>
                          <a:cs typeface="Arial" pitchFamily="34" charset="0"/>
                        </a:rPr>
                        <a:t>2</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000000"/>
                          </a:solidFill>
                          <a:latin typeface="Arial" pitchFamily="34" charset="0"/>
                          <a:cs typeface="Arial" pitchFamily="34" charset="0"/>
                        </a:rPr>
                        <a:t>Žilište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400" b="0" i="0" u="none" strike="noStrike">
                          <a:solidFill>
                            <a:srgbClr val="000000"/>
                          </a:solidFill>
                          <a:latin typeface="Arial" pitchFamily="34" charset="0"/>
                          <a:cs typeface="Arial" pitchFamily="34" charset="0"/>
                        </a:rPr>
                        <a:t>3</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000000"/>
                          </a:solidFill>
                          <a:latin typeface="Arial" pitchFamily="34" charset="0"/>
                          <a:cs typeface="Arial" pitchFamily="34" charset="0"/>
                        </a:rPr>
                        <a:t>Pridanak debla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400" b="0" i="0" u="none" strike="noStrike">
                          <a:solidFill>
                            <a:srgbClr val="000000"/>
                          </a:solidFill>
                          <a:latin typeface="Arial" pitchFamily="34" charset="0"/>
                          <a:cs typeface="Arial" pitchFamily="34" charset="0"/>
                        </a:rPr>
                        <a:t>4</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000000"/>
                          </a:solidFill>
                          <a:latin typeface="Arial" pitchFamily="34" charset="0"/>
                          <a:cs typeface="Arial" pitchFamily="34" charset="0"/>
                        </a:rPr>
                        <a:t>Deblo</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400" b="0" i="0" u="none" strike="noStrike">
                          <a:solidFill>
                            <a:srgbClr val="000000"/>
                          </a:solidFill>
                          <a:latin typeface="Arial" pitchFamily="34" charset="0"/>
                          <a:cs typeface="Arial" pitchFamily="34" charset="0"/>
                        </a:rPr>
                        <a:t>5</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000000"/>
                          </a:solidFill>
                          <a:latin typeface="Arial" pitchFamily="34" charset="0"/>
                          <a:cs typeface="Arial" pitchFamily="34" charset="0"/>
                        </a:rPr>
                        <a:t>Prijelaz u krošnju</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400" b="0" i="0" u="none" strike="noStrike">
                          <a:solidFill>
                            <a:srgbClr val="000000"/>
                          </a:solidFill>
                          <a:latin typeface="Arial" pitchFamily="34" charset="0"/>
                          <a:cs typeface="Arial" pitchFamily="34" charset="0"/>
                        </a:rPr>
                        <a:t>6</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000000"/>
                          </a:solidFill>
                          <a:latin typeface="Arial" pitchFamily="34" charset="0"/>
                          <a:cs typeface="Arial" pitchFamily="34" charset="0"/>
                        </a:rPr>
                        <a:t>Debalca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400" b="0" i="0" u="none" strike="noStrike">
                          <a:solidFill>
                            <a:srgbClr val="000000"/>
                          </a:solidFill>
                          <a:latin typeface="Arial" pitchFamily="34" charset="0"/>
                          <a:cs typeface="Arial" pitchFamily="34" charset="0"/>
                        </a:rPr>
                        <a:t>7</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000000"/>
                          </a:solidFill>
                          <a:latin typeface="Arial" pitchFamily="34" charset="0"/>
                          <a:cs typeface="Arial" pitchFamily="34" charset="0"/>
                        </a:rPr>
                        <a:t>Krošnja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400" b="0" i="0" u="none" strike="noStrike">
                          <a:solidFill>
                            <a:srgbClr val="000000"/>
                          </a:solidFill>
                          <a:latin typeface="Arial" pitchFamily="34" charset="0"/>
                          <a:cs typeface="Arial" pitchFamily="34" charset="0"/>
                        </a:rPr>
                        <a:t>8</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000000"/>
                          </a:solidFill>
                          <a:latin typeface="Arial" pitchFamily="34" charset="0"/>
                          <a:cs typeface="Arial" pitchFamily="34" charset="0"/>
                        </a:rPr>
                        <a:t>Ostalo</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Arial" pitchFamily="34" charset="0"/>
                          <a:cs typeface="Arial" pitchFamily="34" charset="0"/>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987">
                <a:tc>
                  <a:txBody>
                    <a:bodyPr/>
                    <a:lstStyle/>
                    <a:p>
                      <a:pPr algn="ctr" fontAlgn="b"/>
                      <a:r>
                        <a:rPr lang="hr-HR" sz="1400" b="0" i="0" u="none" strike="noStrike">
                          <a:solidFill>
                            <a:srgbClr val="000000"/>
                          </a:solidFill>
                          <a:latin typeface="Arial" pitchFamily="34" charset="0"/>
                          <a:cs typeface="Arial" pitchFamily="34" charset="0"/>
                        </a:rPr>
                        <a:t>9</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000000"/>
                          </a:solidFill>
                          <a:latin typeface="Arial" pitchFamily="34" charset="0"/>
                          <a:cs typeface="Arial" pitchFamily="34" charset="0"/>
                        </a:rPr>
                        <a:t>Vitalitet (1-5)</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7">
                  <a:txBody>
                    <a:bodyPr/>
                    <a:lstStyle/>
                    <a:p>
                      <a:pPr algn="ctr" fontAlgn="b"/>
                      <a:r>
                        <a:rPr lang="hr-HR" sz="1400" b="0" i="0" u="none" strike="noStrike" dirty="0">
                          <a:solidFill>
                            <a:srgbClr val="000000"/>
                          </a:solidFill>
                          <a:latin typeface="Arial" pitchFamily="34" charset="0"/>
                          <a:cs typeface="Arial" pitchFamily="34" charset="0"/>
                        </a:rPr>
                        <a:t>3</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r>
              <a:tr h="255987">
                <a:tc>
                  <a:txBody>
                    <a:bodyPr/>
                    <a:lstStyle/>
                    <a:p>
                      <a:pPr algn="ctr" fontAlgn="b"/>
                      <a:r>
                        <a:rPr lang="hr-HR" sz="1400" b="0" i="0" u="none" strike="noStrike">
                          <a:solidFill>
                            <a:srgbClr val="000000"/>
                          </a:solidFill>
                          <a:latin typeface="Arial" pitchFamily="34" charset="0"/>
                          <a:cs typeface="Arial" pitchFamily="34" charset="0"/>
                        </a:rPr>
                        <a:t>10</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dirty="0">
                          <a:solidFill>
                            <a:srgbClr val="000000"/>
                          </a:solidFill>
                          <a:latin typeface="Arial" pitchFamily="34" charset="0"/>
                          <a:cs typeface="Arial" pitchFamily="34" charset="0"/>
                        </a:rPr>
                        <a:t>Starosna dob</a:t>
                      </a:r>
                      <a:r>
                        <a:rPr lang="hr-HR" sz="1400" b="1" i="0" u="none" strike="noStrike" dirty="0" smtClean="0">
                          <a:solidFill>
                            <a:srgbClr val="000000"/>
                          </a:solidFill>
                          <a:latin typeface="Arial" pitchFamily="34" charset="0"/>
                          <a:cs typeface="Arial" pitchFamily="34" charset="0"/>
                        </a:rPr>
                        <a:t>/</a:t>
                      </a:r>
                    </a:p>
                    <a:p>
                      <a:pPr algn="ctr" fontAlgn="b"/>
                      <a:r>
                        <a:rPr lang="hr-HR" sz="1400" b="1" i="0" u="none" strike="noStrike" dirty="0" err="1" smtClean="0">
                          <a:solidFill>
                            <a:srgbClr val="000000"/>
                          </a:solidFill>
                          <a:latin typeface="Arial" pitchFamily="34" charset="0"/>
                          <a:cs typeface="Arial" pitchFamily="34" charset="0"/>
                        </a:rPr>
                        <a:t>Vitalitet</a:t>
                      </a:r>
                      <a:r>
                        <a:rPr lang="hr-HR" sz="1400" b="1" i="0" u="none" strike="noStrike" dirty="0" smtClean="0">
                          <a:solidFill>
                            <a:srgbClr val="000000"/>
                          </a:solidFill>
                          <a:latin typeface="Arial" pitchFamily="34" charset="0"/>
                          <a:cs typeface="Arial" pitchFamily="34" charset="0"/>
                        </a:rPr>
                        <a:t> </a:t>
                      </a:r>
                      <a:r>
                        <a:rPr lang="hr-HR" sz="1400" b="1" i="0" u="none" strike="noStrike" dirty="0">
                          <a:solidFill>
                            <a:srgbClr val="000000"/>
                          </a:solidFill>
                          <a:latin typeface="Arial" pitchFamily="34" charset="0"/>
                          <a:cs typeface="Arial" pitchFamily="34" charset="0"/>
                        </a:rPr>
                        <a:t>po </a:t>
                      </a:r>
                      <a:r>
                        <a:rPr lang="hr-HR" sz="1400" b="1" i="0" u="none" strike="noStrike" dirty="0" err="1">
                          <a:solidFill>
                            <a:srgbClr val="000000"/>
                          </a:solidFill>
                          <a:latin typeface="Arial" pitchFamily="34" charset="0"/>
                          <a:cs typeface="Arial" pitchFamily="34" charset="0"/>
                        </a:rPr>
                        <a:t>Roloffu</a:t>
                      </a:r>
                      <a:endParaRPr lang="hr-HR" sz="1400" b="1" i="0" u="none" strike="noStrike" dirty="0">
                        <a:solidFill>
                          <a:srgbClr val="000000"/>
                        </a:solidFill>
                        <a:latin typeface="Arial" pitchFamily="34" charset="0"/>
                        <a:cs typeface="Arial" pitchFamily="34" charset="0"/>
                      </a:endParaRP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7">
                  <a:txBody>
                    <a:bodyPr/>
                    <a:lstStyle/>
                    <a:p>
                      <a:pPr algn="ctr" fontAlgn="b"/>
                      <a:r>
                        <a:rPr lang="hr-HR" sz="1400" b="0" i="0" u="none" strike="noStrike" dirty="0">
                          <a:solidFill>
                            <a:srgbClr val="000000"/>
                          </a:solidFill>
                          <a:latin typeface="Arial" pitchFamily="34" charset="0"/>
                          <a:cs typeface="Arial" pitchFamily="34" charset="0"/>
                        </a:rPr>
                        <a:t>Stagnacija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r>
            </a:tbl>
          </a:graphicData>
        </a:graphic>
      </p:graphicFrame>
      <p:sp>
        <p:nvSpPr>
          <p:cNvPr id="6" name="Oval 5"/>
          <p:cNvSpPr/>
          <p:nvPr/>
        </p:nvSpPr>
        <p:spPr>
          <a:xfrm>
            <a:off x="5000628" y="4643446"/>
            <a:ext cx="1357322" cy="78581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285728"/>
          <a:ext cx="9144000" cy="6400800"/>
        </p:xfrm>
        <a:graphic>
          <a:graphicData uri="http://schemas.openxmlformats.org/drawingml/2006/table">
            <a:tbl>
              <a:tblPr/>
              <a:tblGrid>
                <a:gridCol w="9144000"/>
              </a:tblGrid>
              <a:tr h="4000504">
                <a:tc>
                  <a:txBody>
                    <a:bodyPr/>
                    <a:lstStyle/>
                    <a:p>
                      <a:pPr algn="just">
                        <a:spcAft>
                          <a:spcPts val="0"/>
                        </a:spcAft>
                      </a:pPr>
                      <a:r>
                        <a:rPr lang="hr-HR" sz="1400" b="1" dirty="0">
                          <a:solidFill>
                            <a:srgbClr val="FF0000"/>
                          </a:solidFill>
                          <a:latin typeface="Arial" pitchFamily="34" charset="0"/>
                          <a:ea typeface="Times New Roman"/>
                          <a:cs typeface="Arial" pitchFamily="34" charset="0"/>
                        </a:rPr>
                        <a:t>Nalaz vizualne prosudbe veteranskog stabla </a:t>
                      </a:r>
                      <a:r>
                        <a:rPr lang="hr-HR" sz="1400" b="1" dirty="0" smtClean="0">
                          <a:solidFill>
                            <a:srgbClr val="FF0000"/>
                          </a:solidFill>
                          <a:latin typeface="Arial" pitchFamily="34" charset="0"/>
                          <a:ea typeface="Times New Roman"/>
                          <a:cs typeface="Arial" pitchFamily="34" charset="0"/>
                        </a:rPr>
                        <a:t>oskoruše (</a:t>
                      </a:r>
                      <a:r>
                        <a:rPr lang="hr-HR" sz="1400" b="1" i="1" dirty="0" err="1" smtClean="0">
                          <a:solidFill>
                            <a:srgbClr val="FF0000"/>
                          </a:solidFill>
                          <a:latin typeface="Arial" pitchFamily="34" charset="0"/>
                          <a:ea typeface="Times New Roman"/>
                          <a:cs typeface="Arial" pitchFamily="34" charset="0"/>
                        </a:rPr>
                        <a:t>Sorbus</a:t>
                      </a:r>
                      <a:r>
                        <a:rPr lang="hr-HR" sz="1400" b="1" i="1" dirty="0" smtClean="0">
                          <a:solidFill>
                            <a:srgbClr val="FF0000"/>
                          </a:solidFill>
                          <a:latin typeface="Arial" pitchFamily="34" charset="0"/>
                          <a:ea typeface="Times New Roman"/>
                          <a:cs typeface="Arial" pitchFamily="34" charset="0"/>
                        </a:rPr>
                        <a:t> </a:t>
                      </a:r>
                      <a:r>
                        <a:rPr lang="hr-HR" sz="1400" b="1" i="1" dirty="0" err="1" smtClean="0">
                          <a:solidFill>
                            <a:srgbClr val="FF0000"/>
                          </a:solidFill>
                          <a:latin typeface="Arial" pitchFamily="34" charset="0"/>
                          <a:ea typeface="Times New Roman"/>
                          <a:cs typeface="Arial" pitchFamily="34" charset="0"/>
                        </a:rPr>
                        <a:t>domestica</a:t>
                      </a:r>
                      <a:r>
                        <a:rPr lang="hr-HR" sz="1400" b="1" i="1" baseline="0" dirty="0" smtClean="0">
                          <a:solidFill>
                            <a:srgbClr val="FF0000"/>
                          </a:solidFill>
                          <a:latin typeface="Arial" pitchFamily="34" charset="0"/>
                          <a:ea typeface="Times New Roman"/>
                          <a:cs typeface="Arial" pitchFamily="34" charset="0"/>
                        </a:rPr>
                        <a:t> </a:t>
                      </a:r>
                      <a:r>
                        <a:rPr lang="hr-HR" sz="1400" b="1" baseline="0" dirty="0" smtClean="0">
                          <a:solidFill>
                            <a:srgbClr val="FF0000"/>
                          </a:solidFill>
                          <a:latin typeface="Arial" pitchFamily="34" charset="0"/>
                          <a:ea typeface="Times New Roman"/>
                          <a:cs typeface="Arial" pitchFamily="34" charset="0"/>
                        </a:rPr>
                        <a:t>L.)</a:t>
                      </a:r>
                      <a:r>
                        <a:rPr lang="hr-HR" sz="1400" b="1" dirty="0" smtClean="0">
                          <a:solidFill>
                            <a:srgbClr val="FF0000"/>
                          </a:solidFill>
                          <a:latin typeface="Arial" pitchFamily="34" charset="0"/>
                          <a:ea typeface="Times New Roman"/>
                          <a:cs typeface="Arial" pitchFamily="34" charset="0"/>
                        </a:rPr>
                        <a:t>:</a:t>
                      </a:r>
                      <a:endParaRPr lang="hr-HR" sz="1400" b="1" dirty="0">
                        <a:solidFill>
                          <a:srgbClr val="FF0000"/>
                        </a:solidFill>
                        <a:latin typeface="Arial" pitchFamily="34" charset="0"/>
                        <a:ea typeface="Times New Roman"/>
                        <a:cs typeface="Arial" pitchFamily="34" charset="0"/>
                      </a:endParaRPr>
                    </a:p>
                    <a:p>
                      <a:pPr algn="just">
                        <a:spcAft>
                          <a:spcPts val="0"/>
                        </a:spcAft>
                      </a:pPr>
                      <a:r>
                        <a:rPr lang="hr-HR" sz="1400" b="1" dirty="0">
                          <a:latin typeface="Arial" pitchFamily="34" charset="0"/>
                          <a:ea typeface="Times New Roman"/>
                          <a:cs typeface="Arial" pitchFamily="34" charset="0"/>
                        </a:rPr>
                        <a:t>Vizualna prosudba VTA metodom napravljena je dana 10.2.2022. godine. Na južnoj strani </a:t>
                      </a:r>
                      <a:r>
                        <a:rPr lang="hr-HR" sz="1400" b="1" dirty="0" smtClean="0">
                          <a:latin typeface="Arial" pitchFamily="34" charset="0"/>
                          <a:ea typeface="Times New Roman"/>
                          <a:cs typeface="Arial" pitchFamily="34" charset="0"/>
                        </a:rPr>
                        <a:t>debla je jače </a:t>
                      </a:r>
                      <a:r>
                        <a:rPr lang="hr-HR" sz="1400" b="1" dirty="0">
                          <a:latin typeface="Arial" pitchFamily="34" charset="0"/>
                          <a:ea typeface="Times New Roman"/>
                          <a:cs typeface="Arial" pitchFamily="34" charset="0"/>
                        </a:rPr>
                        <a:t>razvijeno žilište zbog dominantnog smjera vjetra. Na sjevernoj strani stabla uočena </a:t>
                      </a:r>
                      <a:r>
                        <a:rPr lang="hr-HR" sz="1400" b="1" dirty="0" smtClean="0">
                          <a:latin typeface="Arial" pitchFamily="34" charset="0"/>
                          <a:ea typeface="Times New Roman"/>
                          <a:cs typeface="Arial" pitchFamily="34" charset="0"/>
                        </a:rPr>
                        <a:t>je manja </a:t>
                      </a:r>
                      <a:r>
                        <a:rPr lang="hr-HR" sz="1400" b="1" dirty="0">
                          <a:latin typeface="Arial" pitchFamily="34" charset="0"/>
                          <a:ea typeface="Times New Roman"/>
                          <a:cs typeface="Arial" pitchFamily="34" charset="0"/>
                        </a:rPr>
                        <a:t>razgradnja drva gljivama truležnicama. Žilište čini šest glavnih žila a na </a:t>
                      </a:r>
                      <a:r>
                        <a:rPr lang="hr-HR" sz="1400" b="1" dirty="0" err="1">
                          <a:latin typeface="Arial" pitchFamily="34" charset="0"/>
                          <a:ea typeface="Times New Roman"/>
                          <a:cs typeface="Arial" pitchFamily="34" charset="0"/>
                        </a:rPr>
                        <a:t>pridanku</a:t>
                      </a:r>
                      <a:r>
                        <a:rPr lang="hr-HR" sz="1400" b="1" dirty="0">
                          <a:latin typeface="Arial" pitchFamily="34" charset="0"/>
                          <a:ea typeface="Times New Roman"/>
                          <a:cs typeface="Arial" pitchFamily="34" charset="0"/>
                        </a:rPr>
                        <a:t> debla je pukotina dimenzija 10x5 cm. Deblo je vrlo nisko što je tipično za </a:t>
                      </a:r>
                      <a:r>
                        <a:rPr lang="hr-HR" sz="1400" b="1" dirty="0" err="1">
                          <a:latin typeface="Arial" pitchFamily="34" charset="0"/>
                          <a:ea typeface="Times New Roman"/>
                          <a:cs typeface="Arial" pitchFamily="34" charset="0"/>
                        </a:rPr>
                        <a:t>solitere</a:t>
                      </a:r>
                      <a:r>
                        <a:rPr lang="hr-HR" sz="1400" b="1" dirty="0">
                          <a:latin typeface="Arial" pitchFamily="34" charset="0"/>
                          <a:ea typeface="Times New Roman"/>
                          <a:cs typeface="Arial" pitchFamily="34" charset="0"/>
                        </a:rPr>
                        <a:t> i znak kako je stablo od svoje mladosti raslo izvan konkurencije drugih stabala. S južne strane debla prisutna </a:t>
                      </a:r>
                      <a:r>
                        <a:rPr lang="hr-HR" sz="1400" b="1" dirty="0" smtClean="0">
                          <a:latin typeface="Arial" pitchFamily="34" charset="0"/>
                          <a:ea typeface="Times New Roman"/>
                          <a:cs typeface="Arial" pitchFamily="34" charset="0"/>
                        </a:rPr>
                        <a:t>su vertikalna </a:t>
                      </a:r>
                      <a:r>
                        <a:rPr lang="hr-HR" sz="1400" b="1" dirty="0">
                          <a:latin typeface="Arial" pitchFamily="34" charset="0"/>
                          <a:ea typeface="Times New Roman"/>
                          <a:cs typeface="Arial" pitchFamily="34" charset="0"/>
                        </a:rPr>
                        <a:t>rebra i ulegnuće. Na prijelazu debla u krošnju postoji šupljina 25x10 cm. Krošnju čini sedam snažnih </a:t>
                      </a:r>
                      <a:r>
                        <a:rPr lang="hr-HR" sz="1400" b="1" dirty="0" err="1">
                          <a:latin typeface="Arial" pitchFamily="34" charset="0"/>
                          <a:ea typeface="Times New Roman"/>
                          <a:cs typeface="Arial" pitchFamily="34" charset="0"/>
                        </a:rPr>
                        <a:t>debalaca</a:t>
                      </a:r>
                      <a:r>
                        <a:rPr lang="hr-HR" sz="1400" b="1" dirty="0">
                          <a:latin typeface="Arial" pitchFamily="34" charset="0"/>
                          <a:ea typeface="Times New Roman"/>
                          <a:cs typeface="Arial" pitchFamily="34" charset="0"/>
                        </a:rPr>
                        <a:t>. Prvo </a:t>
                      </a:r>
                      <a:r>
                        <a:rPr lang="hr-HR" sz="1400" b="1" dirty="0" err="1">
                          <a:latin typeface="Arial" pitchFamily="34" charset="0"/>
                          <a:ea typeface="Times New Roman"/>
                          <a:cs typeface="Arial" pitchFamily="34" charset="0"/>
                        </a:rPr>
                        <a:t>debalce</a:t>
                      </a:r>
                      <a:r>
                        <a:rPr lang="hr-HR" sz="1400" b="1" dirty="0">
                          <a:latin typeface="Arial" pitchFamily="34" charset="0"/>
                          <a:ea typeface="Times New Roman"/>
                          <a:cs typeface="Arial" pitchFamily="34" charset="0"/>
                        </a:rPr>
                        <a:t> je zalomljeno a sekundarne grane zbog težine i udaljenosti od debla rastu prema tlu. Na prvom </a:t>
                      </a:r>
                      <a:r>
                        <a:rPr lang="hr-HR" sz="1400" b="1" dirty="0" err="1">
                          <a:latin typeface="Arial" pitchFamily="34" charset="0"/>
                          <a:ea typeface="Times New Roman"/>
                          <a:cs typeface="Arial" pitchFamily="34" charset="0"/>
                        </a:rPr>
                        <a:t>debalcu</a:t>
                      </a:r>
                      <a:r>
                        <a:rPr lang="hr-HR" sz="1400" b="1" dirty="0">
                          <a:latin typeface="Arial" pitchFamily="34" charset="0"/>
                          <a:ea typeface="Times New Roman"/>
                          <a:cs typeface="Arial" pitchFamily="34" charset="0"/>
                        </a:rPr>
                        <a:t> izbijaju </a:t>
                      </a:r>
                      <a:r>
                        <a:rPr lang="hr-HR" sz="1400" b="1" dirty="0" err="1">
                          <a:latin typeface="Arial" pitchFamily="34" charset="0"/>
                          <a:ea typeface="Times New Roman"/>
                          <a:cs typeface="Arial" pitchFamily="34" charset="0"/>
                        </a:rPr>
                        <a:t>živići</a:t>
                      </a:r>
                      <a:r>
                        <a:rPr lang="hr-HR" sz="1400" b="1" dirty="0">
                          <a:latin typeface="Arial" pitchFamily="34" charset="0"/>
                          <a:ea typeface="Times New Roman"/>
                          <a:cs typeface="Arial" pitchFamily="34" charset="0"/>
                        </a:rPr>
                        <a:t>, prisutni su mrtvi dijelovi a na istočnoj strani je odlomljeno. Na drugom </a:t>
                      </a:r>
                      <a:r>
                        <a:rPr lang="hr-HR" sz="1400" b="1" dirty="0" err="1">
                          <a:latin typeface="Arial" pitchFamily="34" charset="0"/>
                          <a:ea typeface="Times New Roman"/>
                          <a:cs typeface="Arial" pitchFamily="34" charset="0"/>
                        </a:rPr>
                        <a:t>debalcu</a:t>
                      </a:r>
                      <a:r>
                        <a:rPr lang="hr-HR" sz="1400" b="1" dirty="0">
                          <a:latin typeface="Arial" pitchFamily="34" charset="0"/>
                          <a:ea typeface="Times New Roman"/>
                          <a:cs typeface="Arial" pitchFamily="34" charset="0"/>
                        </a:rPr>
                        <a:t> vidljive su suhe grane i </a:t>
                      </a:r>
                      <a:r>
                        <a:rPr lang="hr-HR" sz="1400" b="1" dirty="0" err="1">
                          <a:latin typeface="Arial" pitchFamily="34" charset="0"/>
                          <a:ea typeface="Times New Roman"/>
                          <a:cs typeface="Arial" pitchFamily="34" charset="0"/>
                        </a:rPr>
                        <a:t>zaderotine</a:t>
                      </a:r>
                      <a:r>
                        <a:rPr lang="hr-HR" sz="1400" b="1" dirty="0">
                          <a:latin typeface="Arial" pitchFamily="34" charset="0"/>
                          <a:ea typeface="Times New Roman"/>
                          <a:cs typeface="Arial" pitchFamily="34" charset="0"/>
                        </a:rPr>
                        <a:t> od lomova. Na trećem </a:t>
                      </a:r>
                      <a:r>
                        <a:rPr lang="hr-HR" sz="1400" b="1" dirty="0" err="1">
                          <a:latin typeface="Arial" pitchFamily="34" charset="0"/>
                          <a:ea typeface="Times New Roman"/>
                          <a:cs typeface="Arial" pitchFamily="34" charset="0"/>
                        </a:rPr>
                        <a:t>debalcu</a:t>
                      </a:r>
                      <a:r>
                        <a:rPr lang="hr-HR" sz="1400" b="1" dirty="0">
                          <a:latin typeface="Arial" pitchFamily="34" charset="0"/>
                          <a:ea typeface="Times New Roman"/>
                          <a:cs typeface="Arial" pitchFamily="34" charset="0"/>
                        </a:rPr>
                        <a:t> ima zalomljena grana, </a:t>
                      </a:r>
                      <a:r>
                        <a:rPr lang="hr-HR" sz="1400" b="1" dirty="0" err="1">
                          <a:latin typeface="Arial" pitchFamily="34" charset="0"/>
                          <a:ea typeface="Times New Roman"/>
                          <a:cs typeface="Arial" pitchFamily="34" charset="0"/>
                        </a:rPr>
                        <a:t>debalce</a:t>
                      </a:r>
                      <a:r>
                        <a:rPr lang="hr-HR" sz="1400" b="1" dirty="0">
                          <a:latin typeface="Arial" pitchFamily="34" charset="0"/>
                          <a:ea typeface="Times New Roman"/>
                          <a:cs typeface="Arial" pitchFamily="34" charset="0"/>
                        </a:rPr>
                        <a:t> je živo ali ima puno </a:t>
                      </a:r>
                      <a:r>
                        <a:rPr lang="hr-HR" sz="1400" b="1" dirty="0" smtClean="0">
                          <a:latin typeface="Arial" pitchFamily="34" charset="0"/>
                          <a:ea typeface="Times New Roman"/>
                          <a:cs typeface="Arial" pitchFamily="34" charset="0"/>
                        </a:rPr>
                        <a:t>grana vodopija </a:t>
                      </a:r>
                      <a:r>
                        <a:rPr lang="hr-HR" sz="1400" b="1" dirty="0">
                          <a:latin typeface="Arial" pitchFamily="34" charset="0"/>
                          <a:ea typeface="Times New Roman"/>
                          <a:cs typeface="Arial" pitchFamily="34" charset="0"/>
                        </a:rPr>
                        <a:t>što je naznaka </a:t>
                      </a:r>
                      <a:r>
                        <a:rPr lang="hr-HR" sz="1400" b="1" dirty="0" smtClean="0">
                          <a:latin typeface="Arial" pitchFamily="34" charset="0"/>
                          <a:ea typeface="Times New Roman"/>
                          <a:cs typeface="Arial" pitchFamily="34" charset="0"/>
                        </a:rPr>
                        <a:t>stresa zbog naglog gubitka lisne</a:t>
                      </a:r>
                      <a:r>
                        <a:rPr lang="hr-HR" sz="1400" b="1" baseline="0" dirty="0" smtClean="0">
                          <a:latin typeface="Arial" pitchFamily="34" charset="0"/>
                          <a:ea typeface="Times New Roman"/>
                          <a:cs typeface="Arial" pitchFamily="34" charset="0"/>
                        </a:rPr>
                        <a:t> površine</a:t>
                      </a:r>
                      <a:r>
                        <a:rPr lang="hr-HR" sz="1400" b="1" dirty="0" smtClean="0">
                          <a:latin typeface="Arial" pitchFamily="34" charset="0"/>
                          <a:ea typeface="Times New Roman"/>
                          <a:cs typeface="Arial" pitchFamily="34" charset="0"/>
                        </a:rPr>
                        <a:t>.  </a:t>
                      </a:r>
                      <a:r>
                        <a:rPr lang="hr-HR" sz="1400" b="1" dirty="0">
                          <a:latin typeface="Arial" pitchFamily="34" charset="0"/>
                          <a:ea typeface="Times New Roman"/>
                          <a:cs typeface="Arial" pitchFamily="34" charset="0"/>
                        </a:rPr>
                        <a:t>Na četvrtom </a:t>
                      </a:r>
                      <a:r>
                        <a:rPr lang="hr-HR" sz="1400" b="1" dirty="0" err="1">
                          <a:latin typeface="Arial" pitchFamily="34" charset="0"/>
                          <a:ea typeface="Times New Roman"/>
                          <a:cs typeface="Arial" pitchFamily="34" charset="0"/>
                        </a:rPr>
                        <a:t>debalcu</a:t>
                      </a:r>
                      <a:r>
                        <a:rPr lang="hr-HR" sz="1400" b="1" dirty="0">
                          <a:latin typeface="Arial" pitchFamily="34" charset="0"/>
                          <a:ea typeface="Times New Roman"/>
                          <a:cs typeface="Arial" pitchFamily="34" charset="0"/>
                        </a:rPr>
                        <a:t> prisutne su suhe i odlomljene grane i </a:t>
                      </a:r>
                      <a:r>
                        <a:rPr lang="hr-HR" sz="1400" b="1" dirty="0" err="1">
                          <a:latin typeface="Arial" pitchFamily="34" charset="0"/>
                          <a:ea typeface="Times New Roman"/>
                          <a:cs typeface="Arial" pitchFamily="34" charset="0"/>
                        </a:rPr>
                        <a:t>živići</a:t>
                      </a:r>
                      <a:r>
                        <a:rPr lang="hr-HR" sz="1400" b="1" dirty="0">
                          <a:latin typeface="Arial" pitchFamily="34" charset="0"/>
                          <a:ea typeface="Times New Roman"/>
                          <a:cs typeface="Arial" pitchFamily="34" charset="0"/>
                        </a:rPr>
                        <a:t> a na petom </a:t>
                      </a:r>
                      <a:r>
                        <a:rPr lang="hr-HR" sz="1400" b="1" dirty="0" err="1">
                          <a:latin typeface="Arial" pitchFamily="34" charset="0"/>
                          <a:ea typeface="Times New Roman"/>
                          <a:cs typeface="Arial" pitchFamily="34" charset="0"/>
                        </a:rPr>
                        <a:t>debalcu</a:t>
                      </a:r>
                      <a:r>
                        <a:rPr lang="hr-HR" sz="1400" b="1" dirty="0">
                          <a:latin typeface="Arial" pitchFamily="34" charset="0"/>
                          <a:ea typeface="Times New Roman"/>
                          <a:cs typeface="Arial" pitchFamily="34" charset="0"/>
                        </a:rPr>
                        <a:t> suhe grane. Na šestom </a:t>
                      </a:r>
                      <a:r>
                        <a:rPr lang="hr-HR" sz="1400" b="1" dirty="0" err="1">
                          <a:latin typeface="Arial" pitchFamily="34" charset="0"/>
                          <a:ea typeface="Times New Roman"/>
                          <a:cs typeface="Arial" pitchFamily="34" charset="0"/>
                        </a:rPr>
                        <a:t>debalcu</a:t>
                      </a:r>
                      <a:r>
                        <a:rPr lang="hr-HR" sz="1400" b="1" dirty="0">
                          <a:latin typeface="Arial" pitchFamily="34" charset="0"/>
                          <a:ea typeface="Times New Roman"/>
                          <a:cs typeface="Arial" pitchFamily="34" charset="0"/>
                        </a:rPr>
                        <a:t> postoji veliko oštećenje, šupljine i centralna trulež drva a na sedmom </a:t>
                      </a:r>
                      <a:r>
                        <a:rPr lang="hr-HR" sz="1400" b="1" dirty="0" err="1">
                          <a:latin typeface="Arial" pitchFamily="34" charset="0"/>
                          <a:ea typeface="Times New Roman"/>
                          <a:cs typeface="Arial" pitchFamily="34" charset="0"/>
                        </a:rPr>
                        <a:t>debalcu</a:t>
                      </a:r>
                      <a:r>
                        <a:rPr lang="hr-HR" sz="1400" b="1" dirty="0">
                          <a:latin typeface="Arial" pitchFamily="34" charset="0"/>
                          <a:ea typeface="Times New Roman"/>
                          <a:cs typeface="Arial" pitchFamily="34" charset="0"/>
                        </a:rPr>
                        <a:t> suhe grane. U krošnji je prisutno puno odlomljenih suhih </a:t>
                      </a:r>
                      <a:r>
                        <a:rPr lang="hr-HR" sz="1400" b="1" dirty="0" smtClean="0">
                          <a:latin typeface="Arial" pitchFamily="34" charset="0"/>
                          <a:ea typeface="Times New Roman"/>
                          <a:cs typeface="Arial" pitchFamily="34" charset="0"/>
                        </a:rPr>
                        <a:t>grana tanjih</a:t>
                      </a:r>
                      <a:r>
                        <a:rPr lang="hr-HR" sz="1400" b="1" baseline="0" dirty="0" smtClean="0">
                          <a:latin typeface="Arial" pitchFamily="34" charset="0"/>
                          <a:ea typeface="Times New Roman"/>
                          <a:cs typeface="Arial" pitchFamily="34" charset="0"/>
                        </a:rPr>
                        <a:t> dimenzija </a:t>
                      </a:r>
                      <a:r>
                        <a:rPr lang="hr-HR" sz="1400" b="1" dirty="0" smtClean="0">
                          <a:latin typeface="Arial" pitchFamily="34" charset="0"/>
                          <a:ea typeface="Times New Roman"/>
                          <a:cs typeface="Arial" pitchFamily="34" charset="0"/>
                        </a:rPr>
                        <a:t>koje </a:t>
                      </a:r>
                      <a:r>
                        <a:rPr lang="hr-HR" sz="1400" b="1" dirty="0">
                          <a:latin typeface="Arial" pitchFamily="34" charset="0"/>
                          <a:ea typeface="Times New Roman"/>
                          <a:cs typeface="Arial" pitchFamily="34" charset="0"/>
                        </a:rPr>
                        <a:t>se zadržavaju u krošnji, lisna masa krošnje se ne spušta prema dolje. Utvrđivanje dobi stabla obavljeno je bušenjem </a:t>
                      </a:r>
                      <a:r>
                        <a:rPr lang="hr-HR" sz="1400" b="1" dirty="0" err="1">
                          <a:latin typeface="Arial" pitchFamily="34" charset="0"/>
                          <a:ea typeface="Times New Roman"/>
                          <a:cs typeface="Arial" pitchFamily="34" charset="0"/>
                        </a:rPr>
                        <a:t>Presslerovim</a:t>
                      </a:r>
                      <a:r>
                        <a:rPr lang="hr-HR" sz="1400" b="1" dirty="0">
                          <a:latin typeface="Arial" pitchFamily="34" charset="0"/>
                          <a:ea typeface="Times New Roman"/>
                          <a:cs typeface="Arial" pitchFamily="34" charset="0"/>
                        </a:rPr>
                        <a:t> svrdlom na dva nivoa debla (90 i 120 cm od razine tla). Kod prvog bušenja svrdlo prestaje ulaziti u drvo nakon 22 cm zbog centralne truleži. Kod drugog bušenja svrdlo prestaje ulaziti u drvo nakon 25 cm zbog centralne truleži. Na </a:t>
                      </a:r>
                      <a:r>
                        <a:rPr lang="hr-HR" sz="1400" b="1" dirty="0" err="1">
                          <a:latin typeface="Arial" pitchFamily="34" charset="0"/>
                          <a:ea typeface="Times New Roman"/>
                          <a:cs typeface="Arial" pitchFamily="34" charset="0"/>
                        </a:rPr>
                        <a:t>izvrtku</a:t>
                      </a:r>
                      <a:r>
                        <a:rPr lang="hr-HR" sz="1400" b="1" dirty="0">
                          <a:latin typeface="Arial" pitchFamily="34" charset="0"/>
                          <a:ea typeface="Times New Roman"/>
                          <a:cs typeface="Arial" pitchFamily="34" charset="0"/>
                        </a:rPr>
                        <a:t> prvog bušenja duljine 22 cm utvrđena je dob od </a:t>
                      </a:r>
                      <a:r>
                        <a:rPr lang="hr-HR" sz="1400" b="1" dirty="0" smtClean="0">
                          <a:latin typeface="Arial" pitchFamily="34" charset="0"/>
                          <a:ea typeface="Times New Roman"/>
                          <a:cs typeface="Arial" pitchFamily="34" charset="0"/>
                        </a:rPr>
                        <a:t>94 </a:t>
                      </a:r>
                      <a:r>
                        <a:rPr lang="hr-HR" sz="1400" b="1" dirty="0">
                          <a:latin typeface="Arial" pitchFamily="34" charset="0"/>
                          <a:ea typeface="Times New Roman"/>
                          <a:cs typeface="Arial" pitchFamily="34" charset="0"/>
                        </a:rPr>
                        <a:t>godine dok je na </a:t>
                      </a:r>
                      <a:r>
                        <a:rPr lang="hr-HR" sz="1400" b="1" dirty="0" err="1">
                          <a:latin typeface="Arial" pitchFamily="34" charset="0"/>
                          <a:ea typeface="Times New Roman"/>
                          <a:cs typeface="Arial" pitchFamily="34" charset="0"/>
                        </a:rPr>
                        <a:t>izvrtku</a:t>
                      </a:r>
                      <a:r>
                        <a:rPr lang="hr-HR" sz="1400" b="1" dirty="0">
                          <a:latin typeface="Arial" pitchFamily="34" charset="0"/>
                          <a:ea typeface="Times New Roman"/>
                          <a:cs typeface="Arial" pitchFamily="34" charset="0"/>
                        </a:rPr>
                        <a:t> drugog bušenja duljine 25 cm utvrđena dob 86 godina. Dob stabla utvrđena je aproksimacijom ova dva bušenja. Predlaže se korištenje ultrazvučnog </a:t>
                      </a:r>
                      <a:r>
                        <a:rPr lang="hr-HR" sz="1400" b="1" dirty="0" err="1">
                          <a:latin typeface="Arial" pitchFamily="34" charset="0"/>
                          <a:ea typeface="Times New Roman"/>
                          <a:cs typeface="Arial" pitchFamily="34" charset="0"/>
                        </a:rPr>
                        <a:t>tomografa</a:t>
                      </a:r>
                      <a:r>
                        <a:rPr lang="hr-HR" sz="1400" b="1" dirty="0">
                          <a:latin typeface="Arial" pitchFamily="34" charset="0"/>
                          <a:ea typeface="Times New Roman"/>
                          <a:cs typeface="Arial" pitchFamily="34" charset="0"/>
                        </a:rPr>
                        <a:t> i moguće </a:t>
                      </a:r>
                      <a:r>
                        <a:rPr lang="hr-HR" sz="1400" b="1" dirty="0" smtClean="0">
                          <a:latin typeface="Arial" pitchFamily="34" charset="0"/>
                          <a:ea typeface="Times New Roman"/>
                          <a:cs typeface="Arial" pitchFamily="34" charset="0"/>
                        </a:rPr>
                        <a:t>utvrđivanje </a:t>
                      </a:r>
                      <a:r>
                        <a:rPr lang="hr-HR" sz="1400" b="1" dirty="0">
                          <a:latin typeface="Arial" pitchFamily="34" charset="0"/>
                          <a:ea typeface="Times New Roman"/>
                          <a:cs typeface="Arial" pitchFamily="34" charset="0"/>
                        </a:rPr>
                        <a:t>zone zdravog drva od kore do </a:t>
                      </a:r>
                      <a:r>
                        <a:rPr lang="hr-HR" sz="1400" b="1" dirty="0" smtClean="0">
                          <a:latin typeface="Arial" pitchFamily="34" charset="0"/>
                          <a:ea typeface="Times New Roman"/>
                          <a:cs typeface="Arial" pitchFamily="34" charset="0"/>
                        </a:rPr>
                        <a:t>centra </a:t>
                      </a:r>
                      <a:r>
                        <a:rPr lang="hr-HR" sz="1400" b="1" dirty="0">
                          <a:latin typeface="Arial" pitchFamily="34" charset="0"/>
                          <a:ea typeface="Times New Roman"/>
                          <a:cs typeface="Arial" pitchFamily="34" charset="0"/>
                        </a:rPr>
                        <a:t>i nakon toga bušenje u tom istom smjeru.</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3961">
                <a:tc>
                  <a:txBody>
                    <a:bodyPr/>
                    <a:lstStyle/>
                    <a:p>
                      <a:pPr algn="just">
                        <a:spcAft>
                          <a:spcPts val="0"/>
                        </a:spcAft>
                      </a:pPr>
                      <a:r>
                        <a:rPr lang="hr-HR" sz="1400" b="1" dirty="0">
                          <a:solidFill>
                            <a:srgbClr val="FF0000"/>
                          </a:solidFill>
                          <a:latin typeface="Arial" pitchFamily="34" charset="0"/>
                          <a:ea typeface="Times New Roman"/>
                          <a:cs typeface="Arial" pitchFamily="34" charset="0"/>
                        </a:rPr>
                        <a:t>Mjere i zahvati njege:</a:t>
                      </a:r>
                    </a:p>
                    <a:p>
                      <a:pPr marL="0" marR="0" indent="0" algn="just" defTabSz="914400" rtl="0" eaLnBrk="1" fontAlgn="auto" latinLnBrk="0" hangingPunct="1">
                        <a:lnSpc>
                          <a:spcPct val="100000"/>
                        </a:lnSpc>
                        <a:spcBef>
                          <a:spcPts val="0"/>
                        </a:spcBef>
                        <a:spcAft>
                          <a:spcPts val="0"/>
                        </a:spcAft>
                        <a:buClrTx/>
                        <a:buSzTx/>
                        <a:buFontTx/>
                        <a:buNone/>
                        <a:tabLst/>
                        <a:defRPr/>
                      </a:pPr>
                      <a:r>
                        <a:rPr lang="hr-HR" sz="1400" b="1" dirty="0">
                          <a:latin typeface="Arial" pitchFamily="34" charset="0"/>
                          <a:ea typeface="Times New Roman"/>
                          <a:cs typeface="Arial" pitchFamily="34" charset="0"/>
                        </a:rPr>
                        <a:t>Orezivanje mrtvih </a:t>
                      </a:r>
                      <a:r>
                        <a:rPr lang="hr-HR" sz="1400" b="1" dirty="0" err="1">
                          <a:latin typeface="Arial" pitchFamily="34" charset="0"/>
                          <a:ea typeface="Times New Roman"/>
                          <a:cs typeface="Arial" pitchFamily="34" charset="0"/>
                        </a:rPr>
                        <a:t>debalaca</a:t>
                      </a:r>
                      <a:r>
                        <a:rPr lang="hr-HR" sz="1400" b="1" dirty="0">
                          <a:latin typeface="Arial" pitchFamily="34" charset="0"/>
                          <a:ea typeface="Times New Roman"/>
                          <a:cs typeface="Arial" pitchFamily="34" charset="0"/>
                        </a:rPr>
                        <a:t>, prorjeđivanjem do prve žive grane. Orezivanje svih suhih grana do 5 cm promjera te grana koje se križaju i taru. Treba obaviti prikraćivanje teretnih grana na južnoj strani. </a:t>
                      </a:r>
                      <a:r>
                        <a:rPr lang="hr-HR" sz="1400" b="1" dirty="0" smtClean="0">
                          <a:latin typeface="Arial" pitchFamily="34" charset="0"/>
                          <a:ea typeface="Times New Roman"/>
                          <a:cs typeface="Arial" pitchFamily="34" charset="0"/>
                        </a:rPr>
                        <a:t>Nakon rasterećenja krošnje potrebno je napraviti korekciju kako bi se uspostavio habitus primjeren sadašnjoj dobi i stanju stabla da se bitno ne naruši njegova veteranska uloga a da stablo bude sigurno za </a:t>
                      </a:r>
                      <a:r>
                        <a:rPr lang="hr-HR" sz="1400" b="1" dirty="0" smtClean="0">
                          <a:latin typeface="Arial" pitchFamily="34" charset="0"/>
                          <a:ea typeface="Times New Roman"/>
                          <a:cs typeface="Arial" pitchFamily="34" charset="0"/>
                        </a:rPr>
                        <a:t>ljude. </a:t>
                      </a:r>
                      <a:r>
                        <a:rPr lang="hr-HR" sz="1400" b="1" dirty="0" smtClean="0">
                          <a:latin typeface="Arial" pitchFamily="34" charset="0"/>
                          <a:ea typeface="Times New Roman"/>
                          <a:cs typeface="Arial" pitchFamily="34" charset="0"/>
                        </a:rPr>
                        <a:t>Barem </a:t>
                      </a:r>
                      <a:r>
                        <a:rPr lang="hr-HR" sz="1400" b="1" dirty="0">
                          <a:latin typeface="Arial" pitchFamily="34" charset="0"/>
                          <a:ea typeface="Times New Roman"/>
                          <a:cs typeface="Arial" pitchFamily="34" charset="0"/>
                        </a:rPr>
                        <a:t>dva metra izvan zone projekcije krošnje na tlo ukloniti svu drvenastu i zeljastu vegetaciju na način da se ne ošteti površinsko korijenje stabla. Zbog bolje </a:t>
                      </a:r>
                      <a:r>
                        <a:rPr lang="hr-HR" sz="1400" b="1" dirty="0" err="1">
                          <a:latin typeface="Arial" pitchFamily="34" charset="0"/>
                          <a:ea typeface="Times New Roman"/>
                          <a:cs typeface="Arial" pitchFamily="34" charset="0"/>
                        </a:rPr>
                        <a:t>fruktifikacije</a:t>
                      </a:r>
                      <a:r>
                        <a:rPr lang="hr-HR" sz="1400" b="1" dirty="0">
                          <a:latin typeface="Arial" pitchFamily="34" charset="0"/>
                          <a:ea typeface="Times New Roman"/>
                          <a:cs typeface="Arial" pitchFamily="34" charset="0"/>
                        </a:rPr>
                        <a:t> u jesen okopati stablo u radijusu od 3 m i unijeti organsko i mikrobiološko gnojivo zbog vjerojatnosti da je narušena mikrobiološka aktivnost u tlu.</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2" cstate="print"/>
          <a:stretch>
            <a:fillRect/>
          </a:stretch>
        </p:blipFill>
        <p:spPr>
          <a:xfrm>
            <a:off x="428596" y="357166"/>
            <a:ext cx="1350000" cy="1800000"/>
          </a:xfrm>
          <a:prstGeom prst="rect">
            <a:avLst/>
          </a:prstGeom>
        </p:spPr>
      </p:pic>
      <p:pic>
        <p:nvPicPr>
          <p:cNvPr id="5" name="Picture 4" descr="2.JPG"/>
          <p:cNvPicPr>
            <a:picLocks noChangeAspect="1"/>
          </p:cNvPicPr>
          <p:nvPr/>
        </p:nvPicPr>
        <p:blipFill>
          <a:blip r:embed="rId3" cstate="print"/>
          <a:stretch>
            <a:fillRect/>
          </a:stretch>
        </p:blipFill>
        <p:spPr>
          <a:xfrm>
            <a:off x="2000232" y="357166"/>
            <a:ext cx="2400000" cy="1800000"/>
          </a:xfrm>
          <a:prstGeom prst="rect">
            <a:avLst/>
          </a:prstGeom>
        </p:spPr>
      </p:pic>
      <p:pic>
        <p:nvPicPr>
          <p:cNvPr id="6" name="Picture 5" descr="3.JPG"/>
          <p:cNvPicPr>
            <a:picLocks noChangeAspect="1"/>
          </p:cNvPicPr>
          <p:nvPr/>
        </p:nvPicPr>
        <p:blipFill>
          <a:blip r:embed="rId4" cstate="print"/>
          <a:stretch>
            <a:fillRect/>
          </a:stretch>
        </p:blipFill>
        <p:spPr>
          <a:xfrm>
            <a:off x="4500562" y="357166"/>
            <a:ext cx="1350000" cy="1800000"/>
          </a:xfrm>
          <a:prstGeom prst="rect">
            <a:avLst/>
          </a:prstGeom>
        </p:spPr>
      </p:pic>
      <p:pic>
        <p:nvPicPr>
          <p:cNvPr id="7" name="Picture 6" descr="4.JPG"/>
          <p:cNvPicPr>
            <a:picLocks noChangeAspect="1"/>
          </p:cNvPicPr>
          <p:nvPr/>
        </p:nvPicPr>
        <p:blipFill>
          <a:blip r:embed="rId5" cstate="print"/>
          <a:stretch>
            <a:fillRect/>
          </a:stretch>
        </p:blipFill>
        <p:spPr>
          <a:xfrm>
            <a:off x="5929322" y="357166"/>
            <a:ext cx="1350000" cy="1800000"/>
          </a:xfrm>
          <a:prstGeom prst="rect">
            <a:avLst/>
          </a:prstGeom>
        </p:spPr>
      </p:pic>
      <p:pic>
        <p:nvPicPr>
          <p:cNvPr id="8" name="Picture 7" descr="5.JPG"/>
          <p:cNvPicPr>
            <a:picLocks noChangeAspect="1"/>
          </p:cNvPicPr>
          <p:nvPr/>
        </p:nvPicPr>
        <p:blipFill>
          <a:blip r:embed="rId6" cstate="print"/>
          <a:stretch>
            <a:fillRect/>
          </a:stretch>
        </p:blipFill>
        <p:spPr>
          <a:xfrm>
            <a:off x="7429520" y="357166"/>
            <a:ext cx="1350000" cy="1800000"/>
          </a:xfrm>
          <a:prstGeom prst="rect">
            <a:avLst/>
          </a:prstGeom>
        </p:spPr>
      </p:pic>
      <p:pic>
        <p:nvPicPr>
          <p:cNvPr id="9" name="Picture 8" descr="6.JPG"/>
          <p:cNvPicPr>
            <a:picLocks noChangeAspect="1"/>
          </p:cNvPicPr>
          <p:nvPr/>
        </p:nvPicPr>
        <p:blipFill>
          <a:blip r:embed="rId7" cstate="print"/>
          <a:stretch>
            <a:fillRect/>
          </a:stretch>
        </p:blipFill>
        <p:spPr>
          <a:xfrm>
            <a:off x="428596" y="2428868"/>
            <a:ext cx="1350000" cy="1800000"/>
          </a:xfrm>
          <a:prstGeom prst="rect">
            <a:avLst/>
          </a:prstGeom>
        </p:spPr>
      </p:pic>
      <p:pic>
        <p:nvPicPr>
          <p:cNvPr id="10" name="Picture 9" descr="6a.JPG"/>
          <p:cNvPicPr>
            <a:picLocks noChangeAspect="1"/>
          </p:cNvPicPr>
          <p:nvPr/>
        </p:nvPicPr>
        <p:blipFill>
          <a:blip r:embed="rId8" cstate="print"/>
          <a:stretch>
            <a:fillRect/>
          </a:stretch>
        </p:blipFill>
        <p:spPr>
          <a:xfrm>
            <a:off x="2143108" y="2428868"/>
            <a:ext cx="1350000" cy="1800000"/>
          </a:xfrm>
          <a:prstGeom prst="rect">
            <a:avLst/>
          </a:prstGeom>
        </p:spPr>
      </p:pic>
      <p:pic>
        <p:nvPicPr>
          <p:cNvPr id="11" name="Picture 10" descr="7.JPG"/>
          <p:cNvPicPr>
            <a:picLocks noChangeAspect="1"/>
          </p:cNvPicPr>
          <p:nvPr/>
        </p:nvPicPr>
        <p:blipFill>
          <a:blip r:embed="rId9" cstate="print"/>
          <a:stretch>
            <a:fillRect/>
          </a:stretch>
        </p:blipFill>
        <p:spPr>
          <a:xfrm>
            <a:off x="3857620" y="2428868"/>
            <a:ext cx="1350000" cy="1800000"/>
          </a:xfrm>
          <a:prstGeom prst="rect">
            <a:avLst/>
          </a:prstGeom>
        </p:spPr>
      </p:pic>
      <p:pic>
        <p:nvPicPr>
          <p:cNvPr id="12" name="Picture 11" descr="8.JPG"/>
          <p:cNvPicPr>
            <a:picLocks noChangeAspect="1"/>
          </p:cNvPicPr>
          <p:nvPr/>
        </p:nvPicPr>
        <p:blipFill>
          <a:blip r:embed="rId10" cstate="print"/>
          <a:stretch>
            <a:fillRect/>
          </a:stretch>
        </p:blipFill>
        <p:spPr>
          <a:xfrm>
            <a:off x="5572132" y="2428868"/>
            <a:ext cx="1350000" cy="1800000"/>
          </a:xfrm>
          <a:prstGeom prst="rect">
            <a:avLst/>
          </a:prstGeom>
        </p:spPr>
      </p:pic>
      <p:pic>
        <p:nvPicPr>
          <p:cNvPr id="13" name="Picture 12" descr="9.JPG"/>
          <p:cNvPicPr>
            <a:picLocks noChangeAspect="1"/>
          </p:cNvPicPr>
          <p:nvPr/>
        </p:nvPicPr>
        <p:blipFill>
          <a:blip r:embed="rId11" cstate="print"/>
          <a:stretch>
            <a:fillRect/>
          </a:stretch>
        </p:blipFill>
        <p:spPr>
          <a:xfrm>
            <a:off x="7429520" y="2428868"/>
            <a:ext cx="1350000" cy="1800000"/>
          </a:xfrm>
          <a:prstGeom prst="rect">
            <a:avLst/>
          </a:prstGeom>
        </p:spPr>
      </p:pic>
      <p:pic>
        <p:nvPicPr>
          <p:cNvPr id="14" name="Picture 13" descr="12.JPG"/>
          <p:cNvPicPr>
            <a:picLocks noChangeAspect="1"/>
          </p:cNvPicPr>
          <p:nvPr/>
        </p:nvPicPr>
        <p:blipFill>
          <a:blip r:embed="rId12" cstate="print"/>
          <a:stretch>
            <a:fillRect/>
          </a:stretch>
        </p:blipFill>
        <p:spPr>
          <a:xfrm>
            <a:off x="428596" y="4500570"/>
            <a:ext cx="1350000" cy="1800000"/>
          </a:xfrm>
          <a:prstGeom prst="rect">
            <a:avLst/>
          </a:prstGeom>
        </p:spPr>
      </p:pic>
      <p:pic>
        <p:nvPicPr>
          <p:cNvPr id="15" name="Picture 14" descr="13.JPG"/>
          <p:cNvPicPr>
            <a:picLocks noChangeAspect="1"/>
          </p:cNvPicPr>
          <p:nvPr/>
        </p:nvPicPr>
        <p:blipFill>
          <a:blip r:embed="rId13" cstate="print"/>
          <a:stretch>
            <a:fillRect/>
          </a:stretch>
        </p:blipFill>
        <p:spPr>
          <a:xfrm>
            <a:off x="2071670" y="4500570"/>
            <a:ext cx="1350000" cy="1800000"/>
          </a:xfrm>
          <a:prstGeom prst="rect">
            <a:avLst/>
          </a:prstGeom>
        </p:spPr>
      </p:pic>
      <p:pic>
        <p:nvPicPr>
          <p:cNvPr id="16" name="Picture 15" descr="16.JPG"/>
          <p:cNvPicPr>
            <a:picLocks noChangeAspect="1"/>
          </p:cNvPicPr>
          <p:nvPr/>
        </p:nvPicPr>
        <p:blipFill>
          <a:blip r:embed="rId14" cstate="print"/>
          <a:stretch>
            <a:fillRect/>
          </a:stretch>
        </p:blipFill>
        <p:spPr>
          <a:xfrm>
            <a:off x="3714744" y="4500570"/>
            <a:ext cx="2400000" cy="1800000"/>
          </a:xfrm>
          <a:prstGeom prst="rect">
            <a:avLst/>
          </a:prstGeom>
        </p:spPr>
      </p:pic>
      <p:pic>
        <p:nvPicPr>
          <p:cNvPr id="17" name="Picture 16" descr="17.JPG"/>
          <p:cNvPicPr>
            <a:picLocks noChangeAspect="1"/>
          </p:cNvPicPr>
          <p:nvPr/>
        </p:nvPicPr>
        <p:blipFill>
          <a:blip r:embed="rId15" cstate="print"/>
          <a:stretch>
            <a:fillRect/>
          </a:stretch>
        </p:blipFill>
        <p:spPr>
          <a:xfrm>
            <a:off x="6429388" y="4500570"/>
            <a:ext cx="2400000" cy="1800000"/>
          </a:xfrm>
          <a:prstGeom prst="rect">
            <a:avLst/>
          </a:prstGeom>
        </p:spPr>
      </p:pic>
      <p:cxnSp>
        <p:nvCxnSpPr>
          <p:cNvPr id="21" name="Straight Arrow Connector 20"/>
          <p:cNvCxnSpPr/>
          <p:nvPr/>
        </p:nvCxnSpPr>
        <p:spPr>
          <a:xfrm rot="10800000" flipV="1">
            <a:off x="785786" y="1571612"/>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071802" y="1571612"/>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5214942" y="1142984"/>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8143900" y="1214422"/>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1142976" y="3143248"/>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3000364" y="2500306"/>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4679157" y="2821777"/>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flipV="1">
            <a:off x="6286512" y="3286124"/>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flipV="1">
            <a:off x="8001024" y="3286124"/>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785786" y="5072074"/>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flipV="1">
            <a:off x="2714612" y="5214950"/>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flipV="1">
            <a:off x="4786314" y="5500702"/>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0800000" flipV="1">
            <a:off x="7215206" y="4643446"/>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flipV="1">
            <a:off x="6786578" y="1285860"/>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0" y="6357958"/>
            <a:ext cx="9144000" cy="369332"/>
          </a:xfrm>
          <a:prstGeom prst="rect">
            <a:avLst/>
          </a:prstGeom>
          <a:noFill/>
        </p:spPr>
        <p:txBody>
          <a:bodyPr wrap="square" rtlCol="0">
            <a:spAutoFit/>
          </a:bodyPr>
          <a:lstStyle/>
          <a:p>
            <a:pPr algn="ctr"/>
            <a:r>
              <a:rPr lang="hr-HR" b="1" dirty="0" smtClean="0">
                <a:solidFill>
                  <a:srgbClr val="FF0000"/>
                </a:solidFill>
                <a:latin typeface="Arial" pitchFamily="34" charset="0"/>
                <a:cs typeface="Arial" pitchFamily="34" charset="0"/>
              </a:rPr>
              <a:t>Neki od simptoma i grešaka na veteranskom stablu oskoruše</a:t>
            </a:r>
            <a:endParaRPr lang="hr-H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 y="1857364"/>
          <a:ext cx="9143998" cy="3423960"/>
        </p:xfrm>
        <a:graphic>
          <a:graphicData uri="http://schemas.openxmlformats.org/drawingml/2006/table">
            <a:tbl>
              <a:tblPr/>
              <a:tblGrid>
                <a:gridCol w="343603"/>
                <a:gridCol w="1799504"/>
                <a:gridCol w="857256"/>
                <a:gridCol w="1357322"/>
                <a:gridCol w="714380"/>
                <a:gridCol w="785818"/>
                <a:gridCol w="785818"/>
                <a:gridCol w="1143008"/>
                <a:gridCol w="1357289"/>
              </a:tblGrid>
              <a:tr h="220267">
                <a:tc>
                  <a:txBody>
                    <a:bodyPr/>
                    <a:lstStyle/>
                    <a:p>
                      <a:pPr algn="ctr" fontAlgn="b"/>
                      <a:r>
                        <a:rPr lang="hr-HR" sz="1600" b="0" i="0" u="none" strike="noStrike" dirty="0">
                          <a:solidFill>
                            <a:srgbClr val="000000"/>
                          </a:solidFill>
                          <a:latin typeface="Calibri"/>
                        </a:rPr>
                        <a:t>Br.</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Segment prosudbe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B</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C</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D</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F</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G</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Katalog prosudbe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Negativna promjena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Razgradnja drva-trulež</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Pukotina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Manje oštećenje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Veće oštećenje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err="1">
                          <a:solidFill>
                            <a:srgbClr val="000000"/>
                          </a:solidFill>
                          <a:latin typeface="Calibri"/>
                        </a:rPr>
                        <a:t>Tomografiranje</a:t>
                      </a:r>
                      <a:endParaRPr lang="hr-HR" sz="1400" b="0" i="0" u="none" strike="noStrike" dirty="0">
                        <a:solidFill>
                          <a:srgbClr val="000000"/>
                        </a:solidFill>
                        <a:latin typeface="Calibri"/>
                      </a:endParaRP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err="1">
                          <a:solidFill>
                            <a:srgbClr val="000000"/>
                          </a:solidFill>
                          <a:latin typeface="Calibri"/>
                        </a:rPr>
                        <a:t>Rezistografiranje</a:t>
                      </a:r>
                      <a:endParaRPr lang="hr-HR" sz="1400" b="0" i="0" u="none" strike="noStrike" dirty="0">
                        <a:solidFill>
                          <a:srgbClr val="000000"/>
                        </a:solidFill>
                        <a:latin typeface="Calibri"/>
                      </a:endParaRP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a:solidFill>
                            <a:srgbClr val="000000"/>
                          </a:solidFill>
                          <a:latin typeface="Calibri"/>
                        </a:rPr>
                        <a:t>1</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dirty="0">
                          <a:solidFill>
                            <a:srgbClr val="000000"/>
                          </a:solidFill>
                          <a:latin typeface="Calibri"/>
                        </a:rPr>
                        <a:t>Stanište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a:solidFill>
                            <a:srgbClr val="000000"/>
                          </a:solidFill>
                          <a:latin typeface="Calibri"/>
                        </a:rPr>
                        <a:t>2</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a:solidFill>
                            <a:srgbClr val="000000"/>
                          </a:solidFill>
                          <a:latin typeface="Calibri"/>
                        </a:rPr>
                        <a:t>Žilište</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a:solidFill>
                            <a:srgbClr val="000000"/>
                          </a:solidFill>
                          <a:latin typeface="Calibri"/>
                        </a:rPr>
                        <a:t>3</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a:solidFill>
                            <a:srgbClr val="000000"/>
                          </a:solidFill>
                          <a:latin typeface="Calibri"/>
                        </a:rPr>
                        <a:t>Pridanak debla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a:solidFill>
                            <a:srgbClr val="000000"/>
                          </a:solidFill>
                          <a:latin typeface="Calibri"/>
                        </a:rPr>
                        <a:t>4</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a:solidFill>
                            <a:srgbClr val="000000"/>
                          </a:solidFill>
                          <a:latin typeface="Calibri"/>
                        </a:rPr>
                        <a:t>Deblo</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a:solidFill>
                            <a:srgbClr val="000000"/>
                          </a:solidFill>
                          <a:latin typeface="Calibri"/>
                        </a:rPr>
                        <a:t>5</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a:solidFill>
                            <a:srgbClr val="000000"/>
                          </a:solidFill>
                          <a:latin typeface="Calibri"/>
                        </a:rPr>
                        <a:t>Prijelaz u krošnju</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dirty="0">
                          <a:solidFill>
                            <a:srgbClr val="000000"/>
                          </a:solidFill>
                          <a:latin typeface="Calibri"/>
                        </a:rPr>
                        <a:t>6</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a:solidFill>
                            <a:srgbClr val="000000"/>
                          </a:solidFill>
                          <a:latin typeface="Calibri"/>
                        </a:rPr>
                        <a:t>Debalca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a:solidFill>
                            <a:srgbClr val="000000"/>
                          </a:solidFill>
                          <a:latin typeface="Calibri"/>
                        </a:rPr>
                        <a:t>7</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a:solidFill>
                            <a:srgbClr val="000000"/>
                          </a:solidFill>
                          <a:latin typeface="Calibri"/>
                        </a:rPr>
                        <a:t>Krošnja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X</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a:solidFill>
                            <a:srgbClr val="000000"/>
                          </a:solidFill>
                          <a:latin typeface="Calibri"/>
                        </a:rPr>
                        <a:t>8</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a:solidFill>
                            <a:srgbClr val="000000"/>
                          </a:solidFill>
                          <a:latin typeface="Calibri"/>
                        </a:rPr>
                        <a:t>Ostalo</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Calibri"/>
                        </a:rPr>
                        <a:t> </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20267">
                <a:tc>
                  <a:txBody>
                    <a:bodyPr/>
                    <a:lstStyle/>
                    <a:p>
                      <a:pPr algn="ctr" fontAlgn="b"/>
                      <a:r>
                        <a:rPr lang="hr-HR" sz="1600" b="0" i="0" u="none" strike="noStrike">
                          <a:solidFill>
                            <a:srgbClr val="000000"/>
                          </a:solidFill>
                          <a:latin typeface="Calibri"/>
                        </a:rPr>
                        <a:t>9</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a:solidFill>
                            <a:srgbClr val="000000"/>
                          </a:solidFill>
                          <a:latin typeface="Calibri"/>
                        </a:rPr>
                        <a:t>Vitalitet (1-5)</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7">
                  <a:txBody>
                    <a:bodyPr/>
                    <a:lstStyle/>
                    <a:p>
                      <a:pPr algn="ctr" fontAlgn="b"/>
                      <a:r>
                        <a:rPr lang="hr-HR" sz="1600" b="0" i="0" u="none" strike="noStrike" dirty="0">
                          <a:solidFill>
                            <a:srgbClr val="000000"/>
                          </a:solidFill>
                          <a:latin typeface="Calibri"/>
                        </a:rPr>
                        <a:t>3</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r>
              <a:tr h="220267">
                <a:tc>
                  <a:txBody>
                    <a:bodyPr/>
                    <a:lstStyle/>
                    <a:p>
                      <a:pPr algn="ctr" fontAlgn="b"/>
                      <a:r>
                        <a:rPr lang="hr-HR" sz="1600" b="0" i="0" u="none" strike="noStrike">
                          <a:solidFill>
                            <a:srgbClr val="000000"/>
                          </a:solidFill>
                          <a:latin typeface="Calibri"/>
                        </a:rPr>
                        <a:t>10</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1" i="0" u="none" strike="noStrike" dirty="0">
                          <a:solidFill>
                            <a:srgbClr val="000000"/>
                          </a:solidFill>
                          <a:latin typeface="Calibri"/>
                        </a:rPr>
                        <a:t>Starosna dob</a:t>
                      </a:r>
                      <a:r>
                        <a:rPr lang="hr-HR" sz="1600" b="1" i="0" u="none" strike="noStrike" dirty="0" smtClean="0">
                          <a:solidFill>
                            <a:srgbClr val="000000"/>
                          </a:solidFill>
                          <a:latin typeface="Calibri"/>
                        </a:rPr>
                        <a:t>/</a:t>
                      </a:r>
                    </a:p>
                    <a:p>
                      <a:pPr algn="ctr" fontAlgn="b"/>
                      <a:r>
                        <a:rPr lang="hr-HR" sz="1600" b="1" i="0" u="none" strike="noStrike" dirty="0" err="1" smtClean="0">
                          <a:solidFill>
                            <a:srgbClr val="000000"/>
                          </a:solidFill>
                          <a:latin typeface="Calibri"/>
                        </a:rPr>
                        <a:t>Vitalitet</a:t>
                      </a:r>
                      <a:r>
                        <a:rPr lang="hr-HR" sz="1600" b="1" i="0" u="none" strike="noStrike" dirty="0" smtClean="0">
                          <a:solidFill>
                            <a:srgbClr val="000000"/>
                          </a:solidFill>
                          <a:latin typeface="Calibri"/>
                        </a:rPr>
                        <a:t> </a:t>
                      </a:r>
                      <a:r>
                        <a:rPr lang="hr-HR" sz="1600" b="1" i="0" u="none" strike="noStrike" dirty="0">
                          <a:solidFill>
                            <a:srgbClr val="000000"/>
                          </a:solidFill>
                          <a:latin typeface="Calibri"/>
                        </a:rPr>
                        <a:t>po </a:t>
                      </a:r>
                      <a:r>
                        <a:rPr lang="hr-HR" sz="1600" b="1" i="0" u="none" strike="noStrike" dirty="0" err="1">
                          <a:solidFill>
                            <a:srgbClr val="000000"/>
                          </a:solidFill>
                          <a:latin typeface="Calibri"/>
                        </a:rPr>
                        <a:t>Roloffu</a:t>
                      </a:r>
                      <a:endParaRPr lang="hr-HR" sz="1600" b="1" i="0" u="none" strike="noStrike" dirty="0">
                        <a:solidFill>
                          <a:srgbClr val="000000"/>
                        </a:solidFill>
                        <a:latin typeface="Calibri"/>
                      </a:endParaRP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7">
                  <a:txBody>
                    <a:bodyPr/>
                    <a:lstStyle/>
                    <a:p>
                      <a:pPr algn="ctr" fontAlgn="b"/>
                      <a:r>
                        <a:rPr lang="hr-HR" sz="1600" b="0" i="0" u="none" strike="noStrike" dirty="0">
                          <a:solidFill>
                            <a:srgbClr val="000000"/>
                          </a:solidFill>
                          <a:latin typeface="Calibri"/>
                        </a:rPr>
                        <a:t>Stagnacija</a:t>
                      </a:r>
                    </a:p>
                  </a:txBody>
                  <a:tcPr marL="5930" marR="5930" marT="5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r>
            </a:tbl>
          </a:graphicData>
        </a:graphic>
      </p:graphicFrame>
      <p:sp>
        <p:nvSpPr>
          <p:cNvPr id="4" name="TextBox 3"/>
          <p:cNvSpPr txBox="1"/>
          <p:nvPr/>
        </p:nvSpPr>
        <p:spPr>
          <a:xfrm>
            <a:off x="1" y="1000108"/>
            <a:ext cx="9144000" cy="646331"/>
          </a:xfrm>
          <a:prstGeom prst="rect">
            <a:avLst/>
          </a:prstGeom>
          <a:noFill/>
        </p:spPr>
        <p:txBody>
          <a:bodyPr wrap="square" rtlCol="0">
            <a:spAutoFit/>
          </a:bodyPr>
          <a:lstStyle/>
          <a:p>
            <a:pPr algn="ctr"/>
            <a:r>
              <a:rPr lang="hr-HR" b="1" dirty="0" smtClean="0">
                <a:solidFill>
                  <a:srgbClr val="FF0000"/>
                </a:solidFill>
                <a:latin typeface="Arial" pitchFamily="34" charset="0"/>
                <a:cs typeface="Arial" pitchFamily="34" charset="0"/>
              </a:rPr>
              <a:t>Vizualna prosudba (VTA) veteranskog stabla poljskog jasena (</a:t>
            </a:r>
            <a:r>
              <a:rPr lang="hr-HR" b="1" i="1" dirty="0" err="1" smtClean="0">
                <a:solidFill>
                  <a:srgbClr val="FF0000"/>
                </a:solidFill>
                <a:latin typeface="Arial" pitchFamily="34" charset="0"/>
                <a:cs typeface="Arial" pitchFamily="34" charset="0"/>
              </a:rPr>
              <a:t>Fraxinus</a:t>
            </a:r>
            <a:r>
              <a:rPr lang="hr-HR" b="1" i="1" dirty="0" smtClean="0">
                <a:solidFill>
                  <a:srgbClr val="FF0000"/>
                </a:solidFill>
                <a:latin typeface="Arial" pitchFamily="34" charset="0"/>
                <a:cs typeface="Arial" pitchFamily="34" charset="0"/>
              </a:rPr>
              <a:t> </a:t>
            </a:r>
            <a:r>
              <a:rPr lang="hr-HR" b="1" i="1" dirty="0" err="1" smtClean="0">
                <a:solidFill>
                  <a:srgbClr val="FF0000"/>
                </a:solidFill>
                <a:latin typeface="Arial" pitchFamily="34" charset="0"/>
                <a:cs typeface="Arial" pitchFamily="34" charset="0"/>
              </a:rPr>
              <a:t>angustifolia</a:t>
            </a:r>
            <a:r>
              <a:rPr lang="hr-HR" b="1" i="1" dirty="0" smtClean="0">
                <a:solidFill>
                  <a:srgbClr val="FF0000"/>
                </a:solidFill>
                <a:latin typeface="Arial" pitchFamily="34" charset="0"/>
                <a:cs typeface="Arial" pitchFamily="34" charset="0"/>
              </a:rPr>
              <a:t> </a:t>
            </a:r>
            <a:r>
              <a:rPr lang="hr-HR" b="1" dirty="0" err="1" smtClean="0">
                <a:solidFill>
                  <a:srgbClr val="FF0000"/>
                </a:solidFill>
                <a:latin typeface="Arial" pitchFamily="34" charset="0"/>
                <a:cs typeface="Arial" pitchFamily="34" charset="0"/>
              </a:rPr>
              <a:t>Vahl</a:t>
            </a:r>
            <a:r>
              <a:rPr lang="hr-HR" b="1" dirty="0" smtClean="0">
                <a:solidFill>
                  <a:srgbClr val="FF0000"/>
                </a:solidFill>
                <a:latin typeface="Arial" pitchFamily="34" charset="0"/>
                <a:cs typeface="Arial" pitchFamily="34" charset="0"/>
              </a:rPr>
              <a:t>)</a:t>
            </a:r>
            <a:endParaRPr lang="hr-HR" b="1" dirty="0">
              <a:solidFill>
                <a:srgbClr val="FF0000"/>
              </a:solidFill>
              <a:latin typeface="Arial" pitchFamily="34" charset="0"/>
              <a:cs typeface="Arial" pitchFamily="34" charset="0"/>
            </a:endParaRPr>
          </a:p>
        </p:txBody>
      </p:sp>
      <p:sp>
        <p:nvSpPr>
          <p:cNvPr id="5" name="Oval 4"/>
          <p:cNvSpPr/>
          <p:nvPr/>
        </p:nvSpPr>
        <p:spPr>
          <a:xfrm>
            <a:off x="4929190" y="4572008"/>
            <a:ext cx="1357322" cy="78581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6827520"/>
        </p:xfrm>
        <a:graphic>
          <a:graphicData uri="http://schemas.openxmlformats.org/drawingml/2006/table">
            <a:tbl>
              <a:tblPr/>
              <a:tblGrid>
                <a:gridCol w="9144000"/>
              </a:tblGrid>
              <a:tr h="4243185">
                <a:tc>
                  <a:txBody>
                    <a:bodyPr/>
                    <a:lstStyle/>
                    <a:p>
                      <a:pPr algn="just">
                        <a:spcAft>
                          <a:spcPts val="0"/>
                        </a:spcAft>
                      </a:pPr>
                      <a:r>
                        <a:rPr lang="hr-HR" sz="1600" b="1" dirty="0">
                          <a:solidFill>
                            <a:srgbClr val="FF0000"/>
                          </a:solidFill>
                          <a:latin typeface="Arial" pitchFamily="34" charset="0"/>
                          <a:ea typeface="Times New Roman"/>
                          <a:cs typeface="Arial" pitchFamily="34" charset="0"/>
                        </a:rPr>
                        <a:t>Nalaz vizualne prosudbe veteranskog stabla poljskog jasena (</a:t>
                      </a:r>
                      <a:r>
                        <a:rPr lang="hr-HR" sz="1600" b="1" i="1" dirty="0" err="1">
                          <a:solidFill>
                            <a:srgbClr val="FF0000"/>
                          </a:solidFill>
                          <a:latin typeface="Arial" pitchFamily="34" charset="0"/>
                          <a:ea typeface="Times New Roman"/>
                          <a:cs typeface="Arial" pitchFamily="34" charset="0"/>
                        </a:rPr>
                        <a:t>Fraxinus</a:t>
                      </a:r>
                      <a:r>
                        <a:rPr lang="hr-HR" sz="1600" b="1" i="1" dirty="0">
                          <a:solidFill>
                            <a:srgbClr val="FF0000"/>
                          </a:solidFill>
                          <a:latin typeface="Arial" pitchFamily="34" charset="0"/>
                          <a:ea typeface="Times New Roman"/>
                          <a:cs typeface="Arial" pitchFamily="34" charset="0"/>
                        </a:rPr>
                        <a:t> </a:t>
                      </a:r>
                      <a:r>
                        <a:rPr lang="hr-HR" sz="1600" b="1" i="1" dirty="0" err="1">
                          <a:solidFill>
                            <a:srgbClr val="FF0000"/>
                          </a:solidFill>
                          <a:latin typeface="Arial" pitchFamily="34" charset="0"/>
                          <a:ea typeface="Times New Roman"/>
                          <a:cs typeface="Arial" pitchFamily="34" charset="0"/>
                        </a:rPr>
                        <a:t>angustifolia</a:t>
                      </a:r>
                      <a:r>
                        <a:rPr lang="hr-HR" sz="1600" b="1" dirty="0">
                          <a:solidFill>
                            <a:srgbClr val="FF0000"/>
                          </a:solidFill>
                          <a:latin typeface="Arial" pitchFamily="34" charset="0"/>
                          <a:ea typeface="Times New Roman"/>
                          <a:cs typeface="Arial" pitchFamily="34" charset="0"/>
                        </a:rPr>
                        <a:t> </a:t>
                      </a:r>
                      <a:r>
                        <a:rPr lang="hr-HR" sz="1600" b="1" dirty="0" err="1">
                          <a:solidFill>
                            <a:srgbClr val="FF0000"/>
                          </a:solidFill>
                          <a:latin typeface="Arial" pitchFamily="34" charset="0"/>
                          <a:ea typeface="Times New Roman"/>
                          <a:cs typeface="Arial" pitchFamily="34" charset="0"/>
                        </a:rPr>
                        <a:t>Vahl</a:t>
                      </a:r>
                      <a:r>
                        <a:rPr lang="hr-HR" sz="1600" b="1" dirty="0" smtClean="0">
                          <a:solidFill>
                            <a:srgbClr val="FF0000"/>
                          </a:solidFill>
                          <a:latin typeface="Arial" pitchFamily="34" charset="0"/>
                          <a:ea typeface="Times New Roman"/>
                          <a:cs typeface="Arial" pitchFamily="34" charset="0"/>
                        </a:rPr>
                        <a:t>.):</a:t>
                      </a:r>
                      <a:endParaRPr lang="hr-HR" sz="1600" b="1" dirty="0">
                        <a:latin typeface="Arial" pitchFamily="34" charset="0"/>
                        <a:ea typeface="Times New Roman"/>
                        <a:cs typeface="Arial" pitchFamily="34" charset="0"/>
                      </a:endParaRPr>
                    </a:p>
                    <a:p>
                      <a:pPr algn="just">
                        <a:spcAft>
                          <a:spcPts val="0"/>
                        </a:spcAft>
                      </a:pPr>
                      <a:r>
                        <a:rPr lang="hr-HR" sz="1600" b="1" dirty="0">
                          <a:latin typeface="Arial" pitchFamily="34" charset="0"/>
                          <a:ea typeface="Times New Roman"/>
                          <a:cs typeface="Arial" pitchFamily="34" charset="0"/>
                        </a:rPr>
                        <a:t>Vizualna prosudba VTA metodom napravljena je dana 01.3.2022. godine. Stablo je karakteristične krošnje i debla zbog dva udara groma. Prvi udar groma dogodio se 1975. godine, posljedice su vidljive kroz </a:t>
                      </a:r>
                      <a:r>
                        <a:rPr lang="hr-HR" sz="1600" b="1" dirty="0" err="1">
                          <a:latin typeface="Arial" pitchFamily="34" charset="0"/>
                          <a:ea typeface="Times New Roman"/>
                          <a:cs typeface="Arial" pitchFamily="34" charset="0"/>
                        </a:rPr>
                        <a:t>kalusirana</a:t>
                      </a:r>
                      <a:r>
                        <a:rPr lang="hr-HR" sz="1600" b="1" dirty="0">
                          <a:latin typeface="Arial" pitchFamily="34" charset="0"/>
                          <a:ea typeface="Times New Roman"/>
                          <a:cs typeface="Arial" pitchFamily="34" charset="0"/>
                        </a:rPr>
                        <a:t> okomita rebra. Drugi grom udario je u stablo 2002. </a:t>
                      </a:r>
                      <a:r>
                        <a:rPr lang="hr-HR" sz="1600" b="1" dirty="0" smtClean="0">
                          <a:latin typeface="Arial" pitchFamily="34" charset="0"/>
                          <a:ea typeface="Times New Roman"/>
                          <a:cs typeface="Arial" pitchFamily="34" charset="0"/>
                        </a:rPr>
                        <a:t>godine </a:t>
                      </a:r>
                      <a:r>
                        <a:rPr lang="hr-HR" sz="1600" b="1" dirty="0">
                          <a:latin typeface="Arial" pitchFamily="34" charset="0"/>
                          <a:ea typeface="Times New Roman"/>
                          <a:cs typeface="Arial" pitchFamily="34" charset="0"/>
                        </a:rPr>
                        <a:t>a posljedice su vidljive kao vertikalna rebra. U oba slučaja </a:t>
                      </a:r>
                      <a:r>
                        <a:rPr lang="hr-HR" sz="1600" b="1" dirty="0" smtClean="0">
                          <a:latin typeface="Arial" pitchFamily="34" charset="0"/>
                          <a:ea typeface="Times New Roman"/>
                          <a:cs typeface="Arial" pitchFamily="34" charset="0"/>
                        </a:rPr>
                        <a:t>nije bilo ljudskih žrtava kao i šteta na </a:t>
                      </a:r>
                      <a:r>
                        <a:rPr lang="hr-HR" sz="1600" b="1" dirty="0">
                          <a:latin typeface="Arial" pitchFamily="34" charset="0"/>
                          <a:ea typeface="Times New Roman"/>
                          <a:cs typeface="Arial" pitchFamily="34" charset="0"/>
                        </a:rPr>
                        <a:t>obližnjim stambenim i gospodarskim </a:t>
                      </a:r>
                      <a:r>
                        <a:rPr lang="hr-HR" sz="1600" b="1" dirty="0" smtClean="0">
                          <a:latin typeface="Arial" pitchFamily="34" charset="0"/>
                          <a:ea typeface="Times New Roman"/>
                          <a:cs typeface="Arial" pitchFamily="34" charset="0"/>
                        </a:rPr>
                        <a:t>objektima. </a:t>
                      </a:r>
                      <a:r>
                        <a:rPr lang="hr-HR" sz="1600" b="1" dirty="0">
                          <a:latin typeface="Arial" pitchFamily="34" charset="0"/>
                          <a:ea typeface="Times New Roman"/>
                          <a:cs typeface="Arial" pitchFamily="34" charset="0"/>
                        </a:rPr>
                        <a:t>Na deblu je prisutna pukotina od orezivanja. Na </a:t>
                      </a:r>
                      <a:r>
                        <a:rPr lang="hr-HR" sz="1600" b="1" dirty="0" err="1">
                          <a:latin typeface="Arial" pitchFamily="34" charset="0"/>
                          <a:ea typeface="Times New Roman"/>
                          <a:cs typeface="Arial" pitchFamily="34" charset="0"/>
                        </a:rPr>
                        <a:t>pridanku</a:t>
                      </a:r>
                      <a:r>
                        <a:rPr lang="hr-HR" sz="1600" b="1" dirty="0">
                          <a:latin typeface="Arial" pitchFamily="34" charset="0"/>
                          <a:ea typeface="Times New Roman"/>
                          <a:cs typeface="Arial" pitchFamily="34" charset="0"/>
                        </a:rPr>
                        <a:t> debla vidljiva su manja oštećenja od groma za razliku od prijelaza debla u krošnju gdje postoje velike šupljine kao posljedica udara gromova i unutarnje šupljine između </a:t>
                      </a:r>
                      <a:r>
                        <a:rPr lang="hr-HR" sz="1600" b="1" dirty="0" err="1">
                          <a:latin typeface="Arial" pitchFamily="34" charset="0"/>
                          <a:ea typeface="Times New Roman"/>
                          <a:cs typeface="Arial" pitchFamily="34" charset="0"/>
                        </a:rPr>
                        <a:t>debalaca</a:t>
                      </a:r>
                      <a:r>
                        <a:rPr lang="hr-HR" sz="1600" b="1" dirty="0">
                          <a:latin typeface="Arial" pitchFamily="34" charset="0"/>
                          <a:ea typeface="Times New Roman"/>
                          <a:cs typeface="Arial" pitchFamily="34" charset="0"/>
                        </a:rPr>
                        <a:t> u kojima se zadržava voda (bazen za vodu). Krošnja stabla ima tri glavna jako velika </a:t>
                      </a:r>
                      <a:r>
                        <a:rPr lang="hr-HR" sz="1600" b="1" dirty="0" err="1">
                          <a:latin typeface="Arial" pitchFamily="34" charset="0"/>
                          <a:ea typeface="Times New Roman"/>
                          <a:cs typeface="Arial" pitchFamily="34" charset="0"/>
                        </a:rPr>
                        <a:t>debalca</a:t>
                      </a:r>
                      <a:r>
                        <a:rPr lang="hr-HR" sz="1600" b="1" dirty="0">
                          <a:latin typeface="Arial" pitchFamily="34" charset="0"/>
                          <a:ea typeface="Times New Roman"/>
                          <a:cs typeface="Arial" pitchFamily="34" charset="0"/>
                        </a:rPr>
                        <a:t> i 12 manjih od kojih su dva u stanju odumiranja. Na dva manja </a:t>
                      </a:r>
                      <a:r>
                        <a:rPr lang="hr-HR" sz="1600" b="1" dirty="0" err="1">
                          <a:latin typeface="Arial" pitchFamily="34" charset="0"/>
                          <a:ea typeface="Times New Roman"/>
                          <a:cs typeface="Arial" pitchFamily="34" charset="0"/>
                        </a:rPr>
                        <a:t>debalca</a:t>
                      </a:r>
                      <a:r>
                        <a:rPr lang="hr-HR" sz="1600" b="1" dirty="0">
                          <a:latin typeface="Arial" pitchFamily="34" charset="0"/>
                          <a:ea typeface="Times New Roman"/>
                          <a:cs typeface="Arial" pitchFamily="34" charset="0"/>
                        </a:rPr>
                        <a:t> vidljiva su </a:t>
                      </a:r>
                      <a:r>
                        <a:rPr lang="hr-HR" sz="1600" b="1" dirty="0" err="1">
                          <a:latin typeface="Arial" pitchFamily="34" charset="0"/>
                          <a:ea typeface="Times New Roman"/>
                          <a:cs typeface="Arial" pitchFamily="34" charset="0"/>
                        </a:rPr>
                        <a:t>plodišta</a:t>
                      </a:r>
                      <a:r>
                        <a:rPr lang="hr-HR" sz="1600" b="1" dirty="0">
                          <a:latin typeface="Arial" pitchFamily="34" charset="0"/>
                          <a:ea typeface="Times New Roman"/>
                          <a:cs typeface="Arial" pitchFamily="34" charset="0"/>
                        </a:rPr>
                        <a:t> gljiva truležnica, </a:t>
                      </a:r>
                      <a:r>
                        <a:rPr lang="hr-HR" sz="1600" b="1" dirty="0" err="1">
                          <a:latin typeface="Arial" pitchFamily="34" charset="0"/>
                          <a:ea typeface="Times New Roman"/>
                          <a:cs typeface="Arial" pitchFamily="34" charset="0"/>
                        </a:rPr>
                        <a:t>zalamanje</a:t>
                      </a:r>
                      <a:r>
                        <a:rPr lang="hr-HR" sz="1600" b="1" dirty="0">
                          <a:latin typeface="Arial" pitchFamily="34" charset="0"/>
                          <a:ea typeface="Times New Roman"/>
                          <a:cs typeface="Arial" pitchFamily="34" charset="0"/>
                        </a:rPr>
                        <a:t> grana i puno vodopija kao posljedica stresa zbog naglog gubitka većeg dijela lisne površine. Na </a:t>
                      </a:r>
                      <a:r>
                        <a:rPr lang="hr-HR" sz="1600" b="1" dirty="0" err="1">
                          <a:latin typeface="Arial" pitchFamily="34" charset="0"/>
                          <a:ea typeface="Times New Roman"/>
                          <a:cs typeface="Arial" pitchFamily="34" charset="0"/>
                        </a:rPr>
                        <a:t>debalcima</a:t>
                      </a:r>
                      <a:r>
                        <a:rPr lang="hr-HR" sz="1600" b="1" dirty="0">
                          <a:latin typeface="Arial" pitchFamily="34" charset="0"/>
                          <a:ea typeface="Times New Roman"/>
                          <a:cs typeface="Arial" pitchFamily="34" charset="0"/>
                        </a:rPr>
                        <a:t> </a:t>
                      </a:r>
                      <a:r>
                        <a:rPr lang="hr-HR" sz="1600" b="1" dirty="0" smtClean="0">
                          <a:latin typeface="Arial" pitchFamily="34" charset="0"/>
                          <a:ea typeface="Times New Roman"/>
                          <a:cs typeface="Arial" pitchFamily="34" charset="0"/>
                        </a:rPr>
                        <a:t>su prisutne </a:t>
                      </a:r>
                      <a:r>
                        <a:rPr lang="hr-HR" sz="1600" b="1" dirty="0">
                          <a:latin typeface="Arial" pitchFamily="34" charset="0"/>
                          <a:ea typeface="Times New Roman"/>
                          <a:cs typeface="Arial" pitchFamily="34" charset="0"/>
                        </a:rPr>
                        <a:t>manje šupljine, uzdužne pukotine i grane vodopije kao posljedica groma i truleži drva. Na krošnji postoje suhe grane promjera većega od 5 cm koje vise i opasne su za ljude. Na deblu su prisutni lišajevi. Zbog iznimnih dimenzija stabla nije bilo moguće utvrđivanje dobi </a:t>
                      </a:r>
                      <a:r>
                        <a:rPr lang="hr-HR" sz="1600" b="1" dirty="0" err="1">
                          <a:latin typeface="Arial" pitchFamily="34" charset="0"/>
                          <a:ea typeface="Times New Roman"/>
                          <a:cs typeface="Arial" pitchFamily="34" charset="0"/>
                        </a:rPr>
                        <a:t>Presslerovim</a:t>
                      </a:r>
                      <a:r>
                        <a:rPr lang="hr-HR" sz="1600" b="1" dirty="0">
                          <a:latin typeface="Arial" pitchFamily="34" charset="0"/>
                          <a:ea typeface="Times New Roman"/>
                          <a:cs typeface="Arial" pitchFamily="34" charset="0"/>
                        </a:rPr>
                        <a:t> </a:t>
                      </a:r>
                      <a:r>
                        <a:rPr lang="hr-HR" sz="1600" b="1" dirty="0" smtClean="0">
                          <a:latin typeface="Arial" pitchFamily="34" charset="0"/>
                          <a:ea typeface="Times New Roman"/>
                          <a:cs typeface="Arial" pitchFamily="34" charset="0"/>
                        </a:rPr>
                        <a:t>svrdlom.</a:t>
                      </a:r>
                      <a:r>
                        <a:rPr lang="hr-HR" sz="1600" b="1" baseline="0" dirty="0" smtClean="0">
                          <a:latin typeface="Arial" pitchFamily="34" charset="0"/>
                          <a:ea typeface="Times New Roman"/>
                          <a:cs typeface="Arial" pitchFamily="34" charset="0"/>
                        </a:rPr>
                        <a:t> </a:t>
                      </a:r>
                      <a:r>
                        <a:rPr lang="hr-HR" sz="1600" b="1" dirty="0" smtClean="0">
                          <a:latin typeface="Arial" pitchFamily="34" charset="0"/>
                          <a:ea typeface="Times New Roman"/>
                          <a:cs typeface="Arial" pitchFamily="34" charset="0"/>
                        </a:rPr>
                        <a:t>Izuzetne</a:t>
                      </a:r>
                      <a:r>
                        <a:rPr lang="hr-HR" sz="1600" b="1" baseline="0" dirty="0" smtClean="0">
                          <a:latin typeface="Arial" pitchFamily="34" charset="0"/>
                          <a:ea typeface="Times New Roman"/>
                          <a:cs typeface="Arial" pitchFamily="34" charset="0"/>
                        </a:rPr>
                        <a:t> dimenzije stabla mogu se pripisati izvorima podzemne vode i bunaru u neposrednoj blizini u koji je sigurno ušao dio korijenskog sustava a jasen je </a:t>
                      </a:r>
                      <a:r>
                        <a:rPr lang="hr-HR" sz="1600" b="1" baseline="0" dirty="0" err="1" smtClean="0">
                          <a:latin typeface="Arial" pitchFamily="34" charset="0"/>
                          <a:ea typeface="Times New Roman"/>
                          <a:cs typeface="Arial" pitchFamily="34" charset="0"/>
                        </a:rPr>
                        <a:t>higrofilna</a:t>
                      </a:r>
                      <a:r>
                        <a:rPr lang="hr-HR" sz="1600" b="1" baseline="0" dirty="0" smtClean="0">
                          <a:latin typeface="Arial" pitchFamily="34" charset="0"/>
                          <a:ea typeface="Times New Roman"/>
                          <a:cs typeface="Arial" pitchFamily="34" charset="0"/>
                        </a:rPr>
                        <a:t> vrsta koja jako dobro reagira svojim rastom i prirastom na dostupnost vode.</a:t>
                      </a:r>
                      <a:endParaRPr lang="hr-HR" sz="1600" b="1" dirty="0">
                        <a:latin typeface="Arial" pitchFamily="34" charset="0"/>
                        <a:ea typeface="Times New Roman"/>
                        <a:cs typeface="Arial" pitchFamily="34" charset="0"/>
                      </a:endParaRPr>
                    </a:p>
                  </a:txBody>
                  <a:tcPr marL="56444" marR="5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9087">
                <a:tc>
                  <a:txBody>
                    <a:bodyPr/>
                    <a:lstStyle/>
                    <a:p>
                      <a:pPr algn="just">
                        <a:spcAft>
                          <a:spcPts val="0"/>
                        </a:spcAft>
                      </a:pPr>
                      <a:r>
                        <a:rPr lang="hr-HR" sz="1600" b="1" dirty="0">
                          <a:solidFill>
                            <a:srgbClr val="FF0000"/>
                          </a:solidFill>
                          <a:latin typeface="Arial" pitchFamily="34" charset="0"/>
                          <a:ea typeface="Times New Roman"/>
                          <a:cs typeface="Arial" pitchFamily="34" charset="0"/>
                        </a:rPr>
                        <a:t>Mjere i zahvati njege:</a:t>
                      </a:r>
                    </a:p>
                    <a:p>
                      <a:pPr algn="just">
                        <a:spcAft>
                          <a:spcPts val="0"/>
                        </a:spcAft>
                      </a:pPr>
                      <a:r>
                        <a:rPr lang="hr-HR" sz="1600" b="1" dirty="0">
                          <a:latin typeface="Arial" pitchFamily="34" charset="0"/>
                          <a:ea typeface="Times New Roman"/>
                          <a:cs typeface="Arial" pitchFamily="34" charset="0"/>
                        </a:rPr>
                        <a:t>Za orezivanje ovog stabla predlaže se ISA </a:t>
                      </a:r>
                      <a:r>
                        <a:rPr lang="hr-HR" sz="1600" b="1" dirty="0" smtClean="0">
                          <a:latin typeface="Arial" pitchFamily="34" charset="0"/>
                          <a:ea typeface="Times New Roman"/>
                          <a:cs typeface="Arial" pitchFamily="34" charset="0"/>
                        </a:rPr>
                        <a:t>ili EAC certificirani </a:t>
                      </a:r>
                      <a:r>
                        <a:rPr lang="hr-HR" sz="1600" b="1" dirty="0">
                          <a:latin typeface="Arial" pitchFamily="34" charset="0"/>
                          <a:ea typeface="Times New Roman"/>
                          <a:cs typeface="Arial" pitchFamily="34" charset="0"/>
                        </a:rPr>
                        <a:t>penjač. Zbog sigurnosti ljudi, a posebno male djece koja se kreću ispod stabla potrebno je hitno orezati suhe ili mrtve grane do zdravog dijela i spustiti na tlo suhe grane koje se zadržavaju u krošnji. Potrebno je raditi </a:t>
                      </a:r>
                      <a:r>
                        <a:rPr lang="hr-HR" sz="1600" b="1" dirty="0" smtClean="0">
                          <a:latin typeface="Arial" pitchFamily="34" charset="0"/>
                          <a:ea typeface="Times New Roman"/>
                          <a:cs typeface="Arial" pitchFamily="34" charset="0"/>
                        </a:rPr>
                        <a:t>rezove </a:t>
                      </a:r>
                      <a:r>
                        <a:rPr lang="hr-HR" sz="1600" b="1" dirty="0">
                          <a:latin typeface="Arial" pitchFamily="34" charset="0"/>
                          <a:ea typeface="Times New Roman"/>
                          <a:cs typeface="Arial" pitchFamily="34" charset="0"/>
                        </a:rPr>
                        <a:t>prorjeđivanja do postrane grane i prikraćivanja. Nakon rasterećenja krošnje i njezine redukcije potrebno je napraviti korekciju kako bi se uspostavio habitus primjeren sadašnjoj dobi i stanju stabla da se bitno ne naruši njegova veteranska uloga a da stablo bude sigurno za ljude i imovinu. Ukloniti sve predmete, vozila i </a:t>
                      </a:r>
                      <a:r>
                        <a:rPr lang="hr-HR" sz="1600" b="1" dirty="0" err="1">
                          <a:latin typeface="Arial" pitchFamily="34" charset="0"/>
                          <a:ea typeface="Times New Roman"/>
                          <a:cs typeface="Arial" pitchFamily="34" charset="0"/>
                        </a:rPr>
                        <a:t>sl</a:t>
                      </a:r>
                      <a:r>
                        <a:rPr lang="hr-HR" sz="1600" b="1" dirty="0">
                          <a:latin typeface="Arial" pitchFamily="34" charset="0"/>
                          <a:ea typeface="Times New Roman"/>
                          <a:cs typeface="Arial" pitchFamily="34" charset="0"/>
                        </a:rPr>
                        <a:t>. i nepropusne podloge u zoni minimalno 2 m izvan projekcije krošnje na tlo. Sanirati </a:t>
                      </a:r>
                      <a:r>
                        <a:rPr lang="hr-HR" sz="1600" b="1" dirty="0" smtClean="0">
                          <a:latin typeface="Arial" pitchFamily="34" charset="0"/>
                          <a:ea typeface="Times New Roman"/>
                          <a:cs typeface="Arial" pitchFamily="34" charset="0"/>
                        </a:rPr>
                        <a:t>bunar </a:t>
                      </a:r>
                      <a:r>
                        <a:rPr lang="hr-HR" sz="1600" b="1" dirty="0">
                          <a:latin typeface="Arial" pitchFamily="34" charset="0"/>
                          <a:ea typeface="Times New Roman"/>
                          <a:cs typeface="Arial" pitchFamily="34" charset="0"/>
                        </a:rPr>
                        <a:t>oko stabla i staviti odgovarajući sigurni poklopac.</a:t>
                      </a:r>
                    </a:p>
                  </a:txBody>
                  <a:tcPr marL="56444" marR="5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2" cstate="print"/>
          <a:stretch>
            <a:fillRect/>
          </a:stretch>
        </p:blipFill>
        <p:spPr>
          <a:xfrm>
            <a:off x="571472" y="500042"/>
            <a:ext cx="1350000" cy="1800000"/>
          </a:xfrm>
          <a:prstGeom prst="rect">
            <a:avLst/>
          </a:prstGeom>
        </p:spPr>
      </p:pic>
      <p:pic>
        <p:nvPicPr>
          <p:cNvPr id="5" name="Picture 4" descr="2.JPG"/>
          <p:cNvPicPr>
            <a:picLocks noChangeAspect="1"/>
          </p:cNvPicPr>
          <p:nvPr/>
        </p:nvPicPr>
        <p:blipFill>
          <a:blip r:embed="rId3" cstate="print"/>
          <a:stretch>
            <a:fillRect/>
          </a:stretch>
        </p:blipFill>
        <p:spPr>
          <a:xfrm>
            <a:off x="3857620" y="500042"/>
            <a:ext cx="1350000" cy="1800000"/>
          </a:xfrm>
          <a:prstGeom prst="rect">
            <a:avLst/>
          </a:prstGeom>
        </p:spPr>
      </p:pic>
      <p:pic>
        <p:nvPicPr>
          <p:cNvPr id="6" name="Picture 5" descr="3.JPG"/>
          <p:cNvPicPr>
            <a:picLocks noChangeAspect="1"/>
          </p:cNvPicPr>
          <p:nvPr/>
        </p:nvPicPr>
        <p:blipFill>
          <a:blip r:embed="rId4" cstate="print"/>
          <a:stretch>
            <a:fillRect/>
          </a:stretch>
        </p:blipFill>
        <p:spPr>
          <a:xfrm>
            <a:off x="2214546" y="500042"/>
            <a:ext cx="1350000" cy="1800000"/>
          </a:xfrm>
          <a:prstGeom prst="rect">
            <a:avLst/>
          </a:prstGeom>
        </p:spPr>
      </p:pic>
      <p:pic>
        <p:nvPicPr>
          <p:cNvPr id="7" name="Picture 6" descr="4.JPG"/>
          <p:cNvPicPr>
            <a:picLocks noChangeAspect="1"/>
          </p:cNvPicPr>
          <p:nvPr/>
        </p:nvPicPr>
        <p:blipFill>
          <a:blip r:embed="rId5" cstate="print"/>
          <a:stretch>
            <a:fillRect/>
          </a:stretch>
        </p:blipFill>
        <p:spPr>
          <a:xfrm>
            <a:off x="5429256" y="500042"/>
            <a:ext cx="1350000" cy="1800000"/>
          </a:xfrm>
          <a:prstGeom prst="rect">
            <a:avLst/>
          </a:prstGeom>
        </p:spPr>
      </p:pic>
      <p:pic>
        <p:nvPicPr>
          <p:cNvPr id="8" name="Picture 7" descr="5.JPG"/>
          <p:cNvPicPr>
            <a:picLocks noChangeAspect="1"/>
          </p:cNvPicPr>
          <p:nvPr/>
        </p:nvPicPr>
        <p:blipFill>
          <a:blip r:embed="rId6" cstate="print"/>
          <a:stretch>
            <a:fillRect/>
          </a:stretch>
        </p:blipFill>
        <p:spPr>
          <a:xfrm>
            <a:off x="2786050" y="2500306"/>
            <a:ext cx="1350000" cy="1800000"/>
          </a:xfrm>
          <a:prstGeom prst="rect">
            <a:avLst/>
          </a:prstGeom>
        </p:spPr>
      </p:pic>
      <p:pic>
        <p:nvPicPr>
          <p:cNvPr id="9" name="Picture 8" descr="5a.JPG"/>
          <p:cNvPicPr>
            <a:picLocks noChangeAspect="1"/>
          </p:cNvPicPr>
          <p:nvPr/>
        </p:nvPicPr>
        <p:blipFill>
          <a:blip r:embed="rId7" cstate="print"/>
          <a:stretch>
            <a:fillRect/>
          </a:stretch>
        </p:blipFill>
        <p:spPr>
          <a:xfrm>
            <a:off x="571472" y="2500306"/>
            <a:ext cx="1350000" cy="1800000"/>
          </a:xfrm>
          <a:prstGeom prst="rect">
            <a:avLst/>
          </a:prstGeom>
        </p:spPr>
      </p:pic>
      <p:pic>
        <p:nvPicPr>
          <p:cNvPr id="10" name="Picture 9" descr="6.JPG"/>
          <p:cNvPicPr>
            <a:picLocks noChangeAspect="1"/>
          </p:cNvPicPr>
          <p:nvPr/>
        </p:nvPicPr>
        <p:blipFill>
          <a:blip r:embed="rId8" cstate="print"/>
          <a:stretch>
            <a:fillRect/>
          </a:stretch>
        </p:blipFill>
        <p:spPr>
          <a:xfrm>
            <a:off x="7215206" y="500042"/>
            <a:ext cx="1350000" cy="1800000"/>
          </a:xfrm>
          <a:prstGeom prst="rect">
            <a:avLst/>
          </a:prstGeom>
        </p:spPr>
      </p:pic>
      <p:pic>
        <p:nvPicPr>
          <p:cNvPr id="11" name="Picture 10" descr="7.JPG"/>
          <p:cNvPicPr>
            <a:picLocks noChangeAspect="1"/>
          </p:cNvPicPr>
          <p:nvPr/>
        </p:nvPicPr>
        <p:blipFill>
          <a:blip r:embed="rId9" cstate="print"/>
          <a:stretch>
            <a:fillRect/>
          </a:stretch>
        </p:blipFill>
        <p:spPr>
          <a:xfrm>
            <a:off x="5000628" y="2500306"/>
            <a:ext cx="1350000" cy="1800000"/>
          </a:xfrm>
          <a:prstGeom prst="rect">
            <a:avLst/>
          </a:prstGeom>
        </p:spPr>
      </p:pic>
      <p:pic>
        <p:nvPicPr>
          <p:cNvPr id="12" name="Picture 11" descr="8.JPG"/>
          <p:cNvPicPr>
            <a:picLocks noChangeAspect="1"/>
          </p:cNvPicPr>
          <p:nvPr/>
        </p:nvPicPr>
        <p:blipFill>
          <a:blip r:embed="rId10" cstate="print"/>
          <a:stretch>
            <a:fillRect/>
          </a:stretch>
        </p:blipFill>
        <p:spPr>
          <a:xfrm>
            <a:off x="7143768" y="2500306"/>
            <a:ext cx="1350000" cy="1800000"/>
          </a:xfrm>
          <a:prstGeom prst="rect">
            <a:avLst/>
          </a:prstGeom>
        </p:spPr>
      </p:pic>
      <p:pic>
        <p:nvPicPr>
          <p:cNvPr id="13" name="Picture 12" descr="9.JPG"/>
          <p:cNvPicPr>
            <a:picLocks noChangeAspect="1"/>
          </p:cNvPicPr>
          <p:nvPr/>
        </p:nvPicPr>
        <p:blipFill>
          <a:blip r:embed="rId11" cstate="print"/>
          <a:stretch>
            <a:fillRect/>
          </a:stretch>
        </p:blipFill>
        <p:spPr>
          <a:xfrm>
            <a:off x="2428860" y="4572008"/>
            <a:ext cx="1350000" cy="1800000"/>
          </a:xfrm>
          <a:prstGeom prst="rect">
            <a:avLst/>
          </a:prstGeom>
        </p:spPr>
      </p:pic>
      <p:pic>
        <p:nvPicPr>
          <p:cNvPr id="15" name="Picture 14" descr="CUHR9131.JPG"/>
          <p:cNvPicPr>
            <a:picLocks noChangeAspect="1"/>
          </p:cNvPicPr>
          <p:nvPr/>
        </p:nvPicPr>
        <p:blipFill>
          <a:blip r:embed="rId12" cstate="print"/>
          <a:stretch>
            <a:fillRect/>
          </a:stretch>
        </p:blipFill>
        <p:spPr>
          <a:xfrm>
            <a:off x="571472" y="4572008"/>
            <a:ext cx="1350000" cy="1800000"/>
          </a:xfrm>
          <a:prstGeom prst="rect">
            <a:avLst/>
          </a:prstGeom>
        </p:spPr>
      </p:pic>
      <p:pic>
        <p:nvPicPr>
          <p:cNvPr id="17" name="Picture 16" descr="FJUV5208.JPG"/>
          <p:cNvPicPr>
            <a:picLocks noChangeAspect="1"/>
          </p:cNvPicPr>
          <p:nvPr/>
        </p:nvPicPr>
        <p:blipFill>
          <a:blip r:embed="rId13" cstate="print"/>
          <a:stretch>
            <a:fillRect/>
          </a:stretch>
        </p:blipFill>
        <p:spPr>
          <a:xfrm>
            <a:off x="4286248" y="4572008"/>
            <a:ext cx="1350000" cy="1800000"/>
          </a:xfrm>
          <a:prstGeom prst="rect">
            <a:avLst/>
          </a:prstGeom>
        </p:spPr>
      </p:pic>
      <p:pic>
        <p:nvPicPr>
          <p:cNvPr id="18" name="Picture 17" descr="CKKR9260.JPG"/>
          <p:cNvPicPr>
            <a:picLocks noChangeAspect="1"/>
          </p:cNvPicPr>
          <p:nvPr/>
        </p:nvPicPr>
        <p:blipFill>
          <a:blip r:embed="rId14" cstate="print"/>
          <a:stretch>
            <a:fillRect/>
          </a:stretch>
        </p:blipFill>
        <p:spPr>
          <a:xfrm>
            <a:off x="6143636" y="4572008"/>
            <a:ext cx="2400000" cy="1800000"/>
          </a:xfrm>
          <a:prstGeom prst="rect">
            <a:avLst/>
          </a:prstGeom>
        </p:spPr>
      </p:pic>
      <p:cxnSp>
        <p:nvCxnSpPr>
          <p:cNvPr id="20" name="Straight Arrow Connector 19"/>
          <p:cNvCxnSpPr/>
          <p:nvPr/>
        </p:nvCxnSpPr>
        <p:spPr>
          <a:xfrm rot="10800000" flipV="1">
            <a:off x="1285852" y="1285860"/>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2786050" y="1214422"/>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4643438" y="1357298"/>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1071538" y="2857496"/>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3500430" y="3071810"/>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5572132" y="3286124"/>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7143768" y="5143512"/>
            <a:ext cx="285752"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flipV="1">
            <a:off x="3286116" y="4929198"/>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flipV="1">
            <a:off x="5429256" y="4714884"/>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flipV="1">
            <a:off x="7929586" y="2786058"/>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7929586" y="1357298"/>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flipV="1">
            <a:off x="6143636" y="1428736"/>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flipV="1">
            <a:off x="1285852" y="4786322"/>
            <a:ext cx="35719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0" y="6357958"/>
            <a:ext cx="9144000" cy="369332"/>
          </a:xfrm>
          <a:prstGeom prst="rect">
            <a:avLst/>
          </a:prstGeom>
          <a:noFill/>
        </p:spPr>
        <p:txBody>
          <a:bodyPr wrap="square" rtlCol="0">
            <a:spAutoFit/>
          </a:bodyPr>
          <a:lstStyle/>
          <a:p>
            <a:pPr algn="ctr"/>
            <a:r>
              <a:rPr lang="hr-HR" b="1" dirty="0" smtClean="0">
                <a:solidFill>
                  <a:srgbClr val="FF0000"/>
                </a:solidFill>
                <a:latin typeface="Arial" pitchFamily="34" charset="0"/>
                <a:cs typeface="Arial" pitchFamily="34" charset="0"/>
              </a:rPr>
              <a:t>Neki od simptoma i grešaka na veteranskom stablu poljskog jasena</a:t>
            </a:r>
            <a:endParaRPr lang="hr-H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428728" y="357166"/>
          <a:ext cx="6459566" cy="2714634"/>
        </p:xfrm>
        <a:graphic>
          <a:graphicData uri="http://schemas.openxmlformats.org/drawingml/2006/table">
            <a:tbl>
              <a:tblPr/>
              <a:tblGrid>
                <a:gridCol w="2131657"/>
                <a:gridCol w="1098126"/>
                <a:gridCol w="2144575"/>
                <a:gridCol w="1085208"/>
              </a:tblGrid>
              <a:tr h="301626">
                <a:tc gridSpan="4">
                  <a:txBody>
                    <a:bodyPr/>
                    <a:lstStyle/>
                    <a:p>
                      <a:pPr algn="ctr" fontAlgn="b"/>
                      <a:r>
                        <a:rPr lang="hr-HR" sz="1400" b="1" i="0" u="none" strike="noStrike" dirty="0">
                          <a:solidFill>
                            <a:srgbClr val="000000"/>
                          </a:solidFill>
                          <a:latin typeface="Calibri"/>
                        </a:rPr>
                        <a:t>VAT 03 - Vrednovanje drveća- danski model (2003</a:t>
                      </a:r>
                      <a:r>
                        <a:rPr lang="hr-HR" sz="1400" b="1" i="0" u="none" strike="noStrike" dirty="0" smtClean="0">
                          <a:solidFill>
                            <a:srgbClr val="000000"/>
                          </a:solidFill>
                          <a:latin typeface="Calibri"/>
                        </a:rPr>
                        <a:t>.) – </a:t>
                      </a:r>
                      <a:r>
                        <a:rPr lang="hr-HR" sz="1400" b="1" i="1" u="none" strike="noStrike" dirty="0" err="1" smtClean="0">
                          <a:solidFill>
                            <a:srgbClr val="000000"/>
                          </a:solidFill>
                          <a:latin typeface="Calibri"/>
                        </a:rPr>
                        <a:t>Sorbus</a:t>
                      </a:r>
                      <a:r>
                        <a:rPr lang="hr-HR" sz="1400" b="1" i="1" u="none" strike="noStrike" dirty="0" smtClean="0">
                          <a:solidFill>
                            <a:srgbClr val="000000"/>
                          </a:solidFill>
                          <a:latin typeface="Calibri"/>
                        </a:rPr>
                        <a:t> </a:t>
                      </a:r>
                      <a:r>
                        <a:rPr lang="hr-HR" sz="1400" b="1" i="1" u="none" strike="noStrike" dirty="0" err="1" smtClean="0">
                          <a:solidFill>
                            <a:srgbClr val="000000"/>
                          </a:solidFill>
                          <a:latin typeface="Calibri"/>
                        </a:rPr>
                        <a:t>domestica</a:t>
                      </a:r>
                      <a:r>
                        <a:rPr lang="hr-HR" sz="1400" b="1" i="1" u="none" strike="noStrike" dirty="0" smtClean="0">
                          <a:solidFill>
                            <a:srgbClr val="000000"/>
                          </a:solidFill>
                          <a:latin typeface="Calibri"/>
                        </a:rPr>
                        <a:t> </a:t>
                      </a:r>
                      <a:r>
                        <a:rPr lang="hr-HR" sz="1400" b="1" i="0" u="none" strike="noStrike" dirty="0" smtClean="0">
                          <a:solidFill>
                            <a:srgbClr val="000000"/>
                          </a:solidFill>
                          <a:latin typeface="Calibri"/>
                        </a:rPr>
                        <a:t>L.</a:t>
                      </a:r>
                      <a:endParaRPr lang="hr-HR" sz="14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c hMerge="1">
                  <a:txBody>
                    <a:bodyPr/>
                    <a:lstStyle/>
                    <a:p>
                      <a:endParaRPr lang="hr-HR"/>
                    </a:p>
                  </a:txBody>
                  <a:tcPr/>
                </a:tc>
                <a:tc hMerge="1">
                  <a:txBody>
                    <a:bodyPr/>
                    <a:lstStyle/>
                    <a:p>
                      <a:endParaRPr lang="hr-HR"/>
                    </a:p>
                  </a:txBody>
                  <a:tcPr/>
                </a:tc>
              </a:tr>
              <a:tr h="301626">
                <a:tc gridSpan="2">
                  <a:txBody>
                    <a:bodyPr/>
                    <a:lstStyle/>
                    <a:p>
                      <a:pPr algn="ctr" fontAlgn="b"/>
                      <a:r>
                        <a:rPr lang="hr-HR" sz="1400" b="0" i="0" u="none" strike="noStrike" dirty="0">
                          <a:solidFill>
                            <a:srgbClr val="000000"/>
                          </a:solidFill>
                          <a:latin typeface="Calibri"/>
                        </a:rPr>
                        <a:t>Zdravlje (H)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c gridSpan="2">
                  <a:txBody>
                    <a:bodyPr/>
                    <a:lstStyle/>
                    <a:p>
                      <a:pPr algn="ctr" fontAlgn="b"/>
                      <a:r>
                        <a:rPr lang="hr-HR" sz="1400" b="0" i="0" u="none" strike="noStrike">
                          <a:solidFill>
                            <a:srgbClr val="000000"/>
                          </a:solidFill>
                          <a:latin typeface="Calibri"/>
                        </a:rPr>
                        <a:t>Lokacija (L)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r>
              <a:tr h="301626">
                <a:tc>
                  <a:txBody>
                    <a:bodyPr/>
                    <a:lstStyle/>
                    <a:p>
                      <a:pPr algn="ctr" fontAlgn="b"/>
                      <a:r>
                        <a:rPr lang="hr-HR" sz="1400" b="0" i="0" u="none" strike="noStrike">
                          <a:solidFill>
                            <a:srgbClr val="000000"/>
                          </a:solidFill>
                          <a:latin typeface="Calibri"/>
                        </a:rPr>
                        <a:t>Varijable za ocjenjivanje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Ocjena (0-5)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Varijable za ocjenjivanje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Ocjena (0-5)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1626">
                <a:tc>
                  <a:txBody>
                    <a:bodyPr/>
                    <a:lstStyle/>
                    <a:p>
                      <a:pPr algn="l" fontAlgn="b"/>
                      <a:r>
                        <a:rPr lang="hr-HR" sz="1400" b="1" i="0" u="none" strike="noStrike">
                          <a:solidFill>
                            <a:srgbClr val="000000"/>
                          </a:solidFill>
                          <a:latin typeface="Calibri"/>
                        </a:rPr>
                        <a:t>Korijenje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Adaptacija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1626">
                <a:tc>
                  <a:txBody>
                    <a:bodyPr/>
                    <a:lstStyle/>
                    <a:p>
                      <a:pPr algn="l" fontAlgn="b"/>
                      <a:r>
                        <a:rPr lang="hr-HR" sz="1400" b="1" i="0" u="none" strike="noStrike">
                          <a:solidFill>
                            <a:srgbClr val="000000"/>
                          </a:solidFill>
                          <a:latin typeface="Calibri"/>
                        </a:rPr>
                        <a:t>Deblo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Arhitektura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1626">
                <a:tc>
                  <a:txBody>
                    <a:bodyPr/>
                    <a:lstStyle/>
                    <a:p>
                      <a:pPr algn="l" fontAlgn="b"/>
                      <a:r>
                        <a:rPr lang="hr-HR" sz="1400" b="1" i="0" u="none" strike="noStrike">
                          <a:solidFill>
                            <a:srgbClr val="000000"/>
                          </a:solidFill>
                          <a:latin typeface="Calibri"/>
                        </a:rPr>
                        <a:t>Glavne grane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Estetika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1626">
                <a:tc>
                  <a:txBody>
                    <a:bodyPr/>
                    <a:lstStyle/>
                    <a:p>
                      <a:pPr algn="l" fontAlgn="b"/>
                      <a:r>
                        <a:rPr lang="hr-HR" sz="1400" b="1" i="0" u="none" strike="noStrike">
                          <a:solidFill>
                            <a:srgbClr val="000000"/>
                          </a:solidFill>
                          <a:latin typeface="Calibri"/>
                        </a:rPr>
                        <a:t>Manje grane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Vidljivost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1626">
                <a:tc>
                  <a:txBody>
                    <a:bodyPr/>
                    <a:lstStyle/>
                    <a:p>
                      <a:pPr algn="l" fontAlgn="b"/>
                      <a:r>
                        <a:rPr lang="hr-HR" sz="1400" b="1" i="0" u="none" strike="noStrike">
                          <a:solidFill>
                            <a:srgbClr val="000000"/>
                          </a:solidFill>
                          <a:latin typeface="Calibri"/>
                        </a:rPr>
                        <a:t>Grančice, listovi, pupoljci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Okruženje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1626">
                <a:tc>
                  <a:txBody>
                    <a:bodyPr/>
                    <a:lstStyle/>
                    <a:p>
                      <a:pPr algn="l" fontAlgn="b"/>
                      <a:r>
                        <a:rPr lang="hr-HR" sz="1400" b="1" i="0" u="none" strike="noStrike">
                          <a:solidFill>
                            <a:srgbClr val="000000"/>
                          </a:solidFill>
                          <a:latin typeface="Calibri"/>
                        </a:rPr>
                        <a:t>Ukupno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FF0000"/>
                          </a:solidFill>
                          <a:latin typeface="Calibri"/>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a:solidFill>
                            <a:srgbClr val="000000"/>
                          </a:solidFill>
                          <a:latin typeface="Calibri"/>
                        </a:rPr>
                        <a:t>Ukupno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dirty="0">
                          <a:solidFill>
                            <a:srgbClr val="FF0000"/>
                          </a:solidFill>
                          <a:latin typeface="Calibri"/>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pic>
        <p:nvPicPr>
          <p:cNvPr id="11" name="Picture 10" descr="IMG_4300.JPG"/>
          <p:cNvPicPr>
            <a:picLocks noChangeAspect="1"/>
          </p:cNvPicPr>
          <p:nvPr/>
        </p:nvPicPr>
        <p:blipFill>
          <a:blip r:embed="rId2" cstate="print"/>
          <a:stretch>
            <a:fillRect/>
          </a:stretch>
        </p:blipFill>
        <p:spPr>
          <a:xfrm>
            <a:off x="1357290" y="3429000"/>
            <a:ext cx="3840000" cy="2880000"/>
          </a:xfrm>
          <a:prstGeom prst="rect">
            <a:avLst/>
          </a:prstGeom>
        </p:spPr>
      </p:pic>
      <p:pic>
        <p:nvPicPr>
          <p:cNvPr id="12" name="Picture 11" descr="IMG_4304.JPG"/>
          <p:cNvPicPr>
            <a:picLocks noChangeAspect="1"/>
          </p:cNvPicPr>
          <p:nvPr/>
        </p:nvPicPr>
        <p:blipFill>
          <a:blip r:embed="rId3" cstate="print"/>
          <a:stretch>
            <a:fillRect/>
          </a:stretch>
        </p:blipFill>
        <p:spPr>
          <a:xfrm>
            <a:off x="5715008" y="3429000"/>
            <a:ext cx="2160000" cy="2880000"/>
          </a:xfrm>
          <a:prstGeom prst="rect">
            <a:avLst/>
          </a:prstGeom>
        </p:spPr>
      </p:pic>
      <p:sp>
        <p:nvSpPr>
          <p:cNvPr id="13" name="Oval 12"/>
          <p:cNvSpPr/>
          <p:nvPr/>
        </p:nvSpPr>
        <p:spPr>
          <a:xfrm>
            <a:off x="3857620" y="2786058"/>
            <a:ext cx="500066" cy="28575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Oval 14"/>
          <p:cNvSpPr/>
          <p:nvPr/>
        </p:nvSpPr>
        <p:spPr>
          <a:xfrm>
            <a:off x="7072330" y="2786058"/>
            <a:ext cx="500066" cy="28575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285852" y="500038"/>
          <a:ext cx="6357982" cy="2786076"/>
        </p:xfrm>
        <a:graphic>
          <a:graphicData uri="http://schemas.openxmlformats.org/drawingml/2006/table">
            <a:tbl>
              <a:tblPr/>
              <a:tblGrid>
                <a:gridCol w="2098134"/>
                <a:gridCol w="1080857"/>
                <a:gridCol w="2110849"/>
                <a:gridCol w="1068142"/>
              </a:tblGrid>
              <a:tr h="309564">
                <a:tc gridSpan="4">
                  <a:txBody>
                    <a:bodyPr/>
                    <a:lstStyle/>
                    <a:p>
                      <a:pPr algn="ctr" fontAlgn="b"/>
                      <a:r>
                        <a:rPr lang="hr-HR" sz="1400" b="1" i="0" u="none" strike="noStrike" dirty="0">
                          <a:solidFill>
                            <a:srgbClr val="000000"/>
                          </a:solidFill>
                          <a:latin typeface="Calibri"/>
                        </a:rPr>
                        <a:t>VAT 03 - Vrednovanje drveća- danski model (2003</a:t>
                      </a:r>
                      <a:r>
                        <a:rPr lang="hr-HR" sz="1400" b="1" i="0" u="none" strike="noStrike" dirty="0" smtClean="0">
                          <a:solidFill>
                            <a:srgbClr val="000000"/>
                          </a:solidFill>
                          <a:latin typeface="Calibri"/>
                        </a:rPr>
                        <a:t>.) – </a:t>
                      </a:r>
                      <a:r>
                        <a:rPr lang="hr-HR" sz="1400" b="1" i="1" u="none" strike="noStrike" dirty="0" err="1" smtClean="0">
                          <a:solidFill>
                            <a:srgbClr val="000000"/>
                          </a:solidFill>
                          <a:latin typeface="Calibri"/>
                        </a:rPr>
                        <a:t>Fraxinus</a:t>
                      </a:r>
                      <a:r>
                        <a:rPr lang="hr-HR" sz="1400" b="1" i="1" u="none" strike="noStrike" dirty="0" smtClean="0">
                          <a:solidFill>
                            <a:srgbClr val="000000"/>
                          </a:solidFill>
                          <a:latin typeface="Calibri"/>
                        </a:rPr>
                        <a:t> </a:t>
                      </a:r>
                      <a:r>
                        <a:rPr lang="hr-HR" sz="1400" b="1" i="1" u="none" strike="noStrike" dirty="0" err="1" smtClean="0">
                          <a:solidFill>
                            <a:srgbClr val="000000"/>
                          </a:solidFill>
                          <a:latin typeface="Calibri"/>
                        </a:rPr>
                        <a:t>angustifolia</a:t>
                      </a:r>
                      <a:r>
                        <a:rPr lang="hr-HR" sz="1400" b="1" i="1" u="none" strike="noStrike" dirty="0" smtClean="0">
                          <a:solidFill>
                            <a:srgbClr val="000000"/>
                          </a:solidFill>
                          <a:latin typeface="Calibri"/>
                        </a:rPr>
                        <a:t> </a:t>
                      </a:r>
                      <a:r>
                        <a:rPr lang="hr-HR" sz="1400" b="1" i="0" u="none" strike="noStrike" dirty="0" err="1" smtClean="0">
                          <a:solidFill>
                            <a:srgbClr val="000000"/>
                          </a:solidFill>
                          <a:latin typeface="Calibri"/>
                        </a:rPr>
                        <a:t>Vahl</a:t>
                      </a:r>
                      <a:endParaRPr lang="hr-HR" sz="14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c hMerge="1">
                  <a:txBody>
                    <a:bodyPr/>
                    <a:lstStyle/>
                    <a:p>
                      <a:endParaRPr lang="hr-HR"/>
                    </a:p>
                  </a:txBody>
                  <a:tcPr/>
                </a:tc>
                <a:tc hMerge="1">
                  <a:txBody>
                    <a:bodyPr/>
                    <a:lstStyle/>
                    <a:p>
                      <a:endParaRPr lang="hr-HR"/>
                    </a:p>
                  </a:txBody>
                  <a:tcPr/>
                </a:tc>
              </a:tr>
              <a:tr h="309564">
                <a:tc gridSpan="2">
                  <a:txBody>
                    <a:bodyPr/>
                    <a:lstStyle/>
                    <a:p>
                      <a:pPr algn="ctr" fontAlgn="b"/>
                      <a:r>
                        <a:rPr lang="hr-HR" sz="1400" b="0" i="0" u="none" strike="noStrike" dirty="0">
                          <a:solidFill>
                            <a:srgbClr val="000000"/>
                          </a:solidFill>
                          <a:latin typeface="Calibri"/>
                        </a:rPr>
                        <a:t>Zdravlje (H)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c gridSpan="2">
                  <a:txBody>
                    <a:bodyPr/>
                    <a:lstStyle/>
                    <a:p>
                      <a:pPr algn="ctr" fontAlgn="b"/>
                      <a:r>
                        <a:rPr lang="hr-HR" sz="1400" b="0" i="0" u="none" strike="noStrike" dirty="0">
                          <a:solidFill>
                            <a:srgbClr val="000000"/>
                          </a:solidFill>
                          <a:latin typeface="Calibri"/>
                        </a:rPr>
                        <a:t>Lokacija (L)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hr-HR"/>
                    </a:p>
                  </a:txBody>
                  <a:tcPr/>
                </a:tc>
              </a:tr>
              <a:tr h="309564">
                <a:tc>
                  <a:txBody>
                    <a:bodyPr/>
                    <a:lstStyle/>
                    <a:p>
                      <a:pPr algn="ctr" fontAlgn="b"/>
                      <a:r>
                        <a:rPr lang="hr-HR" sz="1400" b="0" i="0" u="none" strike="noStrike">
                          <a:solidFill>
                            <a:srgbClr val="000000"/>
                          </a:solidFill>
                          <a:latin typeface="Calibri"/>
                        </a:rPr>
                        <a:t>Varijable za ocjenjivanje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Ocjena (0-5)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Varijable za ocjenjivanje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Ocjena (0-5)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9564">
                <a:tc>
                  <a:txBody>
                    <a:bodyPr/>
                    <a:lstStyle/>
                    <a:p>
                      <a:pPr algn="l" fontAlgn="b"/>
                      <a:r>
                        <a:rPr lang="hr-HR" sz="1400" b="1" i="0" u="none" strike="noStrike">
                          <a:solidFill>
                            <a:srgbClr val="000000"/>
                          </a:solidFill>
                          <a:latin typeface="Calibri"/>
                        </a:rPr>
                        <a:t>Korijenje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a:solidFill>
                            <a:srgbClr val="000000"/>
                          </a:solidFill>
                          <a:latin typeface="Calibri"/>
                        </a:rPr>
                        <a:t>Adaptacija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9564">
                <a:tc>
                  <a:txBody>
                    <a:bodyPr/>
                    <a:lstStyle/>
                    <a:p>
                      <a:pPr algn="l" fontAlgn="b"/>
                      <a:r>
                        <a:rPr lang="hr-HR" sz="1400" b="1" i="0" u="none" strike="noStrike">
                          <a:solidFill>
                            <a:srgbClr val="000000"/>
                          </a:solidFill>
                          <a:latin typeface="Calibri"/>
                        </a:rPr>
                        <a:t>Deblo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Arhitektura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9564">
                <a:tc>
                  <a:txBody>
                    <a:bodyPr/>
                    <a:lstStyle/>
                    <a:p>
                      <a:pPr algn="l" fontAlgn="b"/>
                      <a:r>
                        <a:rPr lang="hr-HR" sz="1400" b="1" i="0" u="none" strike="noStrike">
                          <a:solidFill>
                            <a:srgbClr val="000000"/>
                          </a:solidFill>
                          <a:latin typeface="Calibri"/>
                        </a:rPr>
                        <a:t>Glavne grane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Estetika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9564">
                <a:tc>
                  <a:txBody>
                    <a:bodyPr/>
                    <a:lstStyle/>
                    <a:p>
                      <a:pPr algn="l" fontAlgn="b"/>
                      <a:r>
                        <a:rPr lang="hr-HR" sz="1400" b="1" i="0" u="none" strike="noStrike">
                          <a:solidFill>
                            <a:srgbClr val="000000"/>
                          </a:solidFill>
                          <a:latin typeface="Calibri"/>
                        </a:rPr>
                        <a:t>Manje grane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Vidljivost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9564">
                <a:tc>
                  <a:txBody>
                    <a:bodyPr/>
                    <a:lstStyle/>
                    <a:p>
                      <a:pPr algn="l" fontAlgn="b"/>
                      <a:r>
                        <a:rPr lang="hr-HR" sz="1400" b="1" i="0" u="none" strike="noStrike">
                          <a:solidFill>
                            <a:srgbClr val="000000"/>
                          </a:solidFill>
                          <a:latin typeface="Calibri"/>
                        </a:rPr>
                        <a:t>Grančice, listovi, pupoljci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Okruženje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9564">
                <a:tc>
                  <a:txBody>
                    <a:bodyPr/>
                    <a:lstStyle/>
                    <a:p>
                      <a:pPr algn="l" fontAlgn="b"/>
                      <a:r>
                        <a:rPr lang="hr-HR" sz="1400" b="1" i="0" u="none" strike="noStrike">
                          <a:solidFill>
                            <a:srgbClr val="000000"/>
                          </a:solidFill>
                          <a:latin typeface="Calibri"/>
                        </a:rPr>
                        <a:t>Ukupno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a:solidFill>
                            <a:srgbClr val="FF0000"/>
                          </a:solidFill>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hr-HR" sz="1400" b="1" i="0" u="none" strike="noStrike" dirty="0">
                          <a:solidFill>
                            <a:srgbClr val="000000"/>
                          </a:solidFill>
                          <a:latin typeface="Calibri"/>
                        </a:rPr>
                        <a:t>Ukupno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dirty="0">
                          <a:solidFill>
                            <a:srgbClr val="FF0000"/>
                          </a:solidFill>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pic>
        <p:nvPicPr>
          <p:cNvPr id="7" name="Picture 6" descr="FJUV5208.JPG"/>
          <p:cNvPicPr>
            <a:picLocks noChangeAspect="1"/>
          </p:cNvPicPr>
          <p:nvPr/>
        </p:nvPicPr>
        <p:blipFill>
          <a:blip r:embed="rId2" cstate="print"/>
          <a:stretch>
            <a:fillRect/>
          </a:stretch>
        </p:blipFill>
        <p:spPr>
          <a:xfrm>
            <a:off x="1285852" y="3643314"/>
            <a:ext cx="2160000" cy="2880000"/>
          </a:xfrm>
          <a:prstGeom prst="rect">
            <a:avLst/>
          </a:prstGeom>
        </p:spPr>
      </p:pic>
      <p:pic>
        <p:nvPicPr>
          <p:cNvPr id="11" name="Picture 10" descr="IMG_4981.JPG"/>
          <p:cNvPicPr>
            <a:picLocks noChangeAspect="1"/>
          </p:cNvPicPr>
          <p:nvPr/>
        </p:nvPicPr>
        <p:blipFill>
          <a:blip r:embed="rId3" cstate="print"/>
          <a:stretch>
            <a:fillRect/>
          </a:stretch>
        </p:blipFill>
        <p:spPr>
          <a:xfrm>
            <a:off x="5429256" y="3643314"/>
            <a:ext cx="2160000" cy="2880000"/>
          </a:xfrm>
          <a:prstGeom prst="rect">
            <a:avLst/>
          </a:prstGeom>
        </p:spPr>
      </p:pic>
      <p:sp>
        <p:nvSpPr>
          <p:cNvPr id="12" name="Oval 11"/>
          <p:cNvSpPr/>
          <p:nvPr/>
        </p:nvSpPr>
        <p:spPr>
          <a:xfrm>
            <a:off x="3643306" y="3000372"/>
            <a:ext cx="500066" cy="28575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Oval 12"/>
          <p:cNvSpPr/>
          <p:nvPr/>
        </p:nvSpPr>
        <p:spPr>
          <a:xfrm>
            <a:off x="6858016" y="3000372"/>
            <a:ext cx="500066" cy="28575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57166"/>
            <a:ext cx="9144000" cy="6247864"/>
          </a:xfrm>
          <a:prstGeom prst="rect">
            <a:avLst/>
          </a:prstGeom>
          <a:noFill/>
        </p:spPr>
        <p:txBody>
          <a:bodyPr wrap="square" rtlCol="0">
            <a:spAutoFit/>
          </a:bodyPr>
          <a:lstStyle/>
          <a:p>
            <a:pPr algn="just"/>
            <a:r>
              <a:rPr lang="hr-HR" b="1" u="sng" dirty="0" smtClean="0">
                <a:solidFill>
                  <a:srgbClr val="FF0000"/>
                </a:solidFill>
                <a:latin typeface="Arial" pitchFamily="34" charset="0"/>
                <a:cs typeface="Arial" pitchFamily="34" charset="0"/>
              </a:rPr>
              <a:t>Ciljevi i sadržaj rada:</a:t>
            </a:r>
          </a:p>
          <a:p>
            <a:pPr algn="just"/>
            <a:endParaRPr lang="hr-HR" sz="1600" b="1" u="sng" dirty="0" smtClean="0">
              <a:solidFill>
                <a:srgbClr val="FF0000"/>
              </a:solidFill>
              <a:latin typeface="Arial" pitchFamily="34" charset="0"/>
              <a:cs typeface="Arial" pitchFamily="34" charset="0"/>
            </a:endParaRPr>
          </a:p>
          <a:p>
            <a:pPr algn="just"/>
            <a:endParaRPr lang="hr-HR" sz="1600" b="1" u="sng" dirty="0" smtClean="0">
              <a:latin typeface="Arial" pitchFamily="34" charset="0"/>
              <a:cs typeface="Arial" pitchFamily="34" charset="0"/>
            </a:endParaRPr>
          </a:p>
          <a:p>
            <a:pPr algn="just">
              <a:buFontTx/>
              <a:buChar char="-"/>
            </a:pPr>
            <a:r>
              <a:rPr lang="hr-HR" sz="1600" b="1" dirty="0" smtClean="0">
                <a:latin typeface="Arial" pitchFamily="34" charset="0"/>
                <a:cs typeface="Arial" pitchFamily="34" charset="0"/>
              </a:rPr>
              <a:t> Objasniti prema ISA (</a:t>
            </a:r>
            <a:r>
              <a:rPr lang="hr-HR" sz="1600" b="1" i="1" dirty="0" err="1" smtClean="0">
                <a:latin typeface="Arial" pitchFamily="34" charset="0"/>
                <a:cs typeface="Arial" pitchFamily="34" charset="0"/>
              </a:rPr>
              <a:t>International</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Society</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of</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Arboriculture</a:t>
            </a:r>
            <a:r>
              <a:rPr lang="hr-HR" sz="1600" b="1" dirty="0" smtClean="0">
                <a:latin typeface="Arial" pitchFamily="34" charset="0"/>
                <a:cs typeface="Arial" pitchFamily="34" charset="0"/>
              </a:rPr>
              <a:t>) </a:t>
            </a:r>
            <a:r>
              <a:rPr lang="hr-HR" sz="1600" b="1" dirty="0" smtClean="0">
                <a:latin typeface="Arial" pitchFamily="34" charset="0"/>
                <a:cs typeface="Arial" pitchFamily="34" charset="0"/>
              </a:rPr>
              <a:t>razlike između pojmova prastaro ili drevno stablo (</a:t>
            </a:r>
            <a:r>
              <a:rPr lang="hr-HR" sz="1600" b="1" i="1" dirty="0" err="1" smtClean="0">
                <a:latin typeface="Arial" pitchFamily="34" charset="0"/>
                <a:cs typeface="Arial" pitchFamily="34" charset="0"/>
              </a:rPr>
              <a:t>ancient</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tree</a:t>
            </a:r>
            <a:r>
              <a:rPr lang="hr-HR" sz="1600" b="1" dirty="0" smtClean="0">
                <a:latin typeface="Arial" pitchFamily="34" charset="0"/>
                <a:cs typeface="Arial" pitchFamily="34" charset="0"/>
              </a:rPr>
              <a:t>), šampionsko stablo (</a:t>
            </a:r>
            <a:r>
              <a:rPr lang="hr-HR" sz="1600" b="1" i="1" dirty="0" err="1" smtClean="0">
                <a:latin typeface="Arial" pitchFamily="34" charset="0"/>
                <a:cs typeface="Arial" pitchFamily="34" charset="0"/>
              </a:rPr>
              <a:t>champion</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tree</a:t>
            </a:r>
            <a:r>
              <a:rPr lang="hr-HR" sz="1600" b="1" dirty="0" smtClean="0">
                <a:latin typeface="Arial" pitchFamily="34" charset="0"/>
                <a:cs typeface="Arial" pitchFamily="34" charset="0"/>
              </a:rPr>
              <a:t>) i veteransko stablo (</a:t>
            </a:r>
            <a:r>
              <a:rPr lang="hr-HR" sz="1600" b="1" i="1" dirty="0" smtClean="0">
                <a:latin typeface="Arial" pitchFamily="34" charset="0"/>
                <a:cs typeface="Arial" pitchFamily="34" charset="0"/>
              </a:rPr>
              <a:t>veteran </a:t>
            </a:r>
            <a:r>
              <a:rPr lang="hr-HR" sz="1600" b="1" i="1" dirty="0" err="1" smtClean="0">
                <a:latin typeface="Arial" pitchFamily="34" charset="0"/>
                <a:cs typeface="Arial" pitchFamily="34" charset="0"/>
              </a:rPr>
              <a:t>tree</a:t>
            </a:r>
            <a:r>
              <a:rPr lang="hr-HR" sz="1600" b="1" dirty="0" smtClean="0">
                <a:latin typeface="Arial" pitchFamily="34" charset="0"/>
                <a:cs typeface="Arial" pitchFamily="34" charset="0"/>
              </a:rPr>
              <a:t>).</a:t>
            </a:r>
          </a:p>
          <a:p>
            <a:pPr algn="just">
              <a:buFontTx/>
              <a:buChar char="-"/>
            </a:pPr>
            <a:r>
              <a:rPr lang="hr-HR" sz="1600" b="1" dirty="0" smtClean="0">
                <a:latin typeface="Arial" pitchFamily="34" charset="0"/>
                <a:cs typeface="Arial" pitchFamily="34" charset="0"/>
              </a:rPr>
              <a:t> Definirati </a:t>
            </a:r>
            <a:r>
              <a:rPr lang="hr-HR" sz="1600" b="1" dirty="0" smtClean="0">
                <a:latin typeface="Arial" pitchFamily="34" charset="0"/>
                <a:cs typeface="Arial" pitchFamily="34" charset="0"/>
              </a:rPr>
              <a:t>ključne značajke za prastara ili drevna stabla i veteranska stabla prema </a:t>
            </a:r>
            <a:r>
              <a:rPr lang="hr-HR" sz="1600" b="1" i="1" dirty="0" err="1" smtClean="0">
                <a:latin typeface="Arial" pitchFamily="34" charset="0"/>
                <a:cs typeface="Arial" pitchFamily="34" charset="0"/>
              </a:rPr>
              <a:t>Woodland</a:t>
            </a:r>
            <a:r>
              <a:rPr lang="hr-HR" sz="1600" b="1" i="1" dirty="0" smtClean="0">
                <a:latin typeface="Arial" pitchFamily="34" charset="0"/>
                <a:cs typeface="Arial" pitchFamily="34" charset="0"/>
              </a:rPr>
              <a:t> Trust </a:t>
            </a:r>
            <a:r>
              <a:rPr lang="hr-HR" sz="1600" b="1" dirty="0" smtClean="0">
                <a:latin typeface="Arial" pitchFamily="34" charset="0"/>
                <a:cs typeface="Arial" pitchFamily="34" charset="0"/>
              </a:rPr>
              <a:t>i  </a:t>
            </a:r>
            <a:r>
              <a:rPr lang="hr-HR" sz="1600" b="1" i="1" dirty="0" err="1" smtClean="0">
                <a:latin typeface="Arial" pitchFamily="34" charset="0"/>
                <a:cs typeface="Arial" pitchFamily="34" charset="0"/>
              </a:rPr>
              <a:t>Ancient</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Tree</a:t>
            </a:r>
            <a:r>
              <a:rPr lang="hr-HR" sz="1600" b="1" i="1" dirty="0" smtClean="0">
                <a:latin typeface="Arial" pitchFamily="34" charset="0"/>
                <a:cs typeface="Arial" pitchFamily="34" charset="0"/>
              </a:rPr>
              <a:t> Forum </a:t>
            </a:r>
            <a:r>
              <a:rPr lang="hr-HR" sz="1600" b="1" dirty="0" smtClean="0">
                <a:latin typeface="Arial" pitchFamily="34" charset="0"/>
                <a:cs typeface="Arial" pitchFamily="34" charset="0"/>
              </a:rPr>
              <a:t>(ATF)</a:t>
            </a:r>
          </a:p>
          <a:p>
            <a:pPr algn="just">
              <a:buFontTx/>
              <a:buChar char="-"/>
            </a:pPr>
            <a:r>
              <a:rPr lang="hr-HR" sz="1600" b="1" dirty="0" smtClean="0">
                <a:latin typeface="Arial" pitchFamily="34" charset="0"/>
                <a:cs typeface="Arial" pitchFamily="34" charset="0"/>
              </a:rPr>
              <a:t> Inventura </a:t>
            </a:r>
            <a:r>
              <a:rPr lang="hr-HR" sz="1600" b="1" dirty="0" smtClean="0">
                <a:latin typeface="Arial" pitchFamily="34" charset="0"/>
                <a:cs typeface="Arial" pitchFamily="34" charset="0"/>
              </a:rPr>
              <a:t>svih starih stabala oskoruše provodi se unazad 20 godina na području cijele Republike Hrvatske (</a:t>
            </a:r>
            <a:r>
              <a:rPr lang="hr-HR" sz="1600" b="1" dirty="0" smtClean="0">
                <a:latin typeface="Arial" pitchFamily="34" charset="0"/>
                <a:cs typeface="Arial" pitchFamily="34" charset="0"/>
              </a:rPr>
              <a:t>2002.-2022.) </a:t>
            </a:r>
            <a:r>
              <a:rPr lang="hr-HR" sz="1600" b="1" dirty="0" smtClean="0">
                <a:latin typeface="Arial" pitchFamily="34" charset="0"/>
                <a:cs typeface="Arial" pitchFamily="34" charset="0"/>
              </a:rPr>
              <a:t>pri čemu je u dosadašnjem registru zabilježeno preko 300 stabala </a:t>
            </a:r>
            <a:r>
              <a:rPr lang="hr-HR" sz="1600" b="1" dirty="0" smtClean="0">
                <a:latin typeface="Arial" pitchFamily="34" charset="0"/>
                <a:cs typeface="Arial" pitchFamily="34" charset="0"/>
              </a:rPr>
              <a:t>s GPS koordinatama. </a:t>
            </a:r>
            <a:r>
              <a:rPr lang="hr-HR" sz="1600" b="1" dirty="0" smtClean="0">
                <a:latin typeface="Arial" pitchFamily="34" charset="0"/>
                <a:cs typeface="Arial" pitchFamily="34" charset="0"/>
              </a:rPr>
              <a:t>Inventuru provodi glavni autor prezentacije </a:t>
            </a:r>
            <a:r>
              <a:rPr lang="hr-HR" sz="1600" b="1" dirty="0" err="1" smtClean="0">
                <a:latin typeface="Arial" pitchFamily="34" charset="0"/>
                <a:cs typeface="Arial" pitchFamily="34" charset="0"/>
              </a:rPr>
              <a:t>izv</a:t>
            </a:r>
            <a:r>
              <a:rPr lang="hr-HR" sz="1600" b="1" dirty="0" smtClean="0">
                <a:latin typeface="Arial" pitchFamily="34" charset="0"/>
                <a:cs typeface="Arial" pitchFamily="34" charset="0"/>
              </a:rPr>
              <a:t>. </a:t>
            </a:r>
            <a:r>
              <a:rPr lang="hr-HR" sz="1600" b="1" dirty="0" err="1" smtClean="0">
                <a:latin typeface="Arial" pitchFamily="34" charset="0"/>
                <a:cs typeface="Arial" pitchFamily="34" charset="0"/>
              </a:rPr>
              <a:t>prof</a:t>
            </a:r>
            <a:r>
              <a:rPr lang="hr-HR" sz="1600" b="1" dirty="0" smtClean="0">
                <a:latin typeface="Arial" pitchFamily="34" charset="0"/>
                <a:cs typeface="Arial" pitchFamily="34" charset="0"/>
              </a:rPr>
              <a:t>. dr. </a:t>
            </a:r>
            <a:r>
              <a:rPr lang="hr-HR" sz="1600" b="1" dirty="0" err="1" smtClean="0">
                <a:latin typeface="Arial" pitchFamily="34" charset="0"/>
                <a:cs typeface="Arial" pitchFamily="34" charset="0"/>
              </a:rPr>
              <a:t>sc</a:t>
            </a:r>
            <a:r>
              <a:rPr lang="hr-HR" sz="1600" b="1" dirty="0" smtClean="0">
                <a:latin typeface="Arial" pitchFamily="34" charset="0"/>
                <a:cs typeface="Arial" pitchFamily="34" charset="0"/>
              </a:rPr>
              <a:t>. Damir </a:t>
            </a:r>
            <a:r>
              <a:rPr lang="hr-HR" sz="1600" b="1" dirty="0" err="1" smtClean="0">
                <a:latin typeface="Arial" pitchFamily="34" charset="0"/>
                <a:cs typeface="Arial" pitchFamily="34" charset="0"/>
              </a:rPr>
              <a:t>Drvodelić</a:t>
            </a:r>
            <a:r>
              <a:rPr lang="hr-HR" sz="1600" b="1" dirty="0" smtClean="0">
                <a:latin typeface="Arial" pitchFamily="34" charset="0"/>
                <a:cs typeface="Arial" pitchFamily="34" charset="0"/>
              </a:rPr>
              <a:t>. Na osnovu svih dosadašnjih spoznaja pronađeno je opsegom najveće stablo oskoruše (</a:t>
            </a:r>
            <a:r>
              <a:rPr lang="hr-HR" sz="1600" b="1" i="1" dirty="0" err="1" smtClean="0">
                <a:latin typeface="Arial" pitchFamily="34" charset="0"/>
                <a:cs typeface="Arial" pitchFamily="34" charset="0"/>
              </a:rPr>
              <a:t>Sorbus</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domestica</a:t>
            </a:r>
            <a:r>
              <a:rPr lang="hr-HR" sz="1600" b="1" i="1" dirty="0" smtClean="0">
                <a:latin typeface="Arial" pitchFamily="34" charset="0"/>
                <a:cs typeface="Arial" pitchFamily="34" charset="0"/>
              </a:rPr>
              <a:t> </a:t>
            </a:r>
            <a:r>
              <a:rPr lang="hr-HR" sz="1600" b="1" dirty="0" smtClean="0">
                <a:latin typeface="Arial" pitchFamily="34" charset="0"/>
                <a:cs typeface="Arial" pitchFamily="34" charset="0"/>
              </a:rPr>
              <a:t>L.) na Papuku. S druge strane pronađeno je i opsegom najveće stablo poljskog jasena (</a:t>
            </a:r>
            <a:r>
              <a:rPr lang="hr-HR" sz="1600" b="1" i="1" dirty="0" err="1" smtClean="0">
                <a:latin typeface="Arial" pitchFamily="34" charset="0"/>
                <a:cs typeface="Arial" pitchFamily="34" charset="0"/>
              </a:rPr>
              <a:t>Fraxinus</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angustifolia</a:t>
            </a:r>
            <a:r>
              <a:rPr lang="hr-HR" sz="1600" b="1" i="1" dirty="0" smtClean="0">
                <a:latin typeface="Arial" pitchFamily="34" charset="0"/>
                <a:cs typeface="Arial" pitchFamily="34" charset="0"/>
              </a:rPr>
              <a:t> </a:t>
            </a:r>
            <a:r>
              <a:rPr lang="hr-HR" sz="1600" b="1" dirty="0" err="1" smtClean="0">
                <a:latin typeface="Arial" pitchFamily="34" charset="0"/>
                <a:cs typeface="Arial" pitchFamily="34" charset="0"/>
              </a:rPr>
              <a:t>Vahl</a:t>
            </a:r>
            <a:r>
              <a:rPr lang="hr-HR" sz="1600" b="1" dirty="0" smtClean="0">
                <a:latin typeface="Arial" pitchFamily="34" charset="0"/>
                <a:cs typeface="Arial" pitchFamily="34" charset="0"/>
              </a:rPr>
              <a:t>) u naselju </a:t>
            </a:r>
            <a:r>
              <a:rPr lang="hr-HR" sz="1600" b="1" dirty="0" err="1" smtClean="0">
                <a:latin typeface="Arial" pitchFamily="34" charset="0"/>
                <a:cs typeface="Arial" pitchFamily="34" charset="0"/>
              </a:rPr>
              <a:t>Bukovje</a:t>
            </a:r>
            <a:r>
              <a:rPr lang="hr-HR" sz="1600" b="1" dirty="0" smtClean="0">
                <a:latin typeface="Arial" pitchFamily="34" charset="0"/>
                <a:cs typeface="Arial" pitchFamily="34" charset="0"/>
              </a:rPr>
              <a:t> </a:t>
            </a:r>
            <a:r>
              <a:rPr lang="hr-HR" sz="1600" b="1" dirty="0" err="1" smtClean="0">
                <a:latin typeface="Arial" pitchFamily="34" charset="0"/>
                <a:cs typeface="Arial" pitchFamily="34" charset="0"/>
              </a:rPr>
              <a:t>Bistransko</a:t>
            </a:r>
            <a:r>
              <a:rPr lang="hr-HR" sz="1600" b="1" dirty="0" smtClean="0">
                <a:latin typeface="Arial" pitchFamily="34" charset="0"/>
                <a:cs typeface="Arial" pitchFamily="34" charset="0"/>
              </a:rPr>
              <a:t> u sastavu općine Bistra.</a:t>
            </a:r>
          </a:p>
          <a:p>
            <a:pPr algn="just">
              <a:buFontTx/>
              <a:buChar char="-"/>
            </a:pPr>
            <a:r>
              <a:rPr lang="hr-HR" sz="1600" b="1" dirty="0" smtClean="0">
                <a:latin typeface="Arial" pitchFamily="34" charset="0"/>
                <a:cs typeface="Arial" pitchFamily="34" charset="0"/>
              </a:rPr>
              <a:t> Na </a:t>
            </a:r>
            <a:r>
              <a:rPr lang="hr-HR" sz="1600" b="1" dirty="0" smtClean="0">
                <a:latin typeface="Arial" pitchFamily="34" charset="0"/>
                <a:cs typeface="Arial" pitchFamily="34" charset="0"/>
              </a:rPr>
              <a:t>stablima je tijekom 2022. godine proveden pregled VTA metodom (</a:t>
            </a:r>
            <a:r>
              <a:rPr lang="hr-HR" sz="1600" b="1" i="1" dirty="0" err="1" smtClean="0">
                <a:latin typeface="Arial" pitchFamily="34" charset="0"/>
                <a:cs typeface="Arial" pitchFamily="34" charset="0"/>
              </a:rPr>
              <a:t>Visual</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Tree</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Assessment</a:t>
            </a:r>
            <a:r>
              <a:rPr lang="hr-HR" sz="1600" b="1" dirty="0" smtClean="0">
                <a:latin typeface="Arial" pitchFamily="34" charset="0"/>
                <a:cs typeface="Arial" pitchFamily="34" charset="0"/>
              </a:rPr>
              <a:t>).</a:t>
            </a:r>
            <a:r>
              <a:rPr lang="vi-VN" sz="1600" b="1" dirty="0" smtClean="0">
                <a:latin typeface="Arial" pitchFamily="34" charset="0"/>
                <a:cs typeface="Arial" pitchFamily="34" charset="0"/>
              </a:rPr>
              <a:t> VTA metoda je </a:t>
            </a:r>
            <a:r>
              <a:rPr lang="hr-HR" sz="1600" b="1" dirty="0" smtClean="0">
                <a:latin typeface="Arial" pitchFamily="34" charset="0"/>
                <a:cs typeface="Arial" pitchFamily="34" charset="0"/>
              </a:rPr>
              <a:t>znanstvena, </a:t>
            </a:r>
            <a:r>
              <a:rPr lang="vi-VN" sz="1600" b="1" dirty="0" smtClean="0">
                <a:latin typeface="Arial" pitchFamily="34" charset="0"/>
                <a:cs typeface="Arial" pitchFamily="34" charset="0"/>
              </a:rPr>
              <a:t>međunarodno raširena i priznata</a:t>
            </a:r>
            <a:r>
              <a:rPr lang="hr-HR" sz="1600" b="1" dirty="0" smtClean="0">
                <a:latin typeface="Arial" pitchFamily="34" charset="0"/>
                <a:cs typeface="Arial" pitchFamily="34" charset="0"/>
              </a:rPr>
              <a:t> </a:t>
            </a:r>
            <a:r>
              <a:rPr lang="vi-VN" sz="1600" b="1" dirty="0" smtClean="0">
                <a:latin typeface="Arial" pitchFamily="34" charset="0"/>
                <a:cs typeface="Arial" pitchFamily="34" charset="0"/>
              </a:rPr>
              <a:t>za pregled stabala, simptomi opasnosti se konstruiraju, nedostaci se potvrđuju i mjere te se procjenjuju kriteriji </a:t>
            </a:r>
            <a:r>
              <a:rPr lang="hr-HR" sz="1600" b="1" dirty="0" smtClean="0">
                <a:latin typeface="Arial" pitchFamily="34" charset="0"/>
                <a:cs typeface="Arial" pitchFamily="34" charset="0"/>
              </a:rPr>
              <a:t>grešaka</a:t>
            </a:r>
            <a:r>
              <a:rPr lang="vi-VN" sz="1600" b="1" dirty="0" smtClean="0">
                <a:latin typeface="Arial" pitchFamily="34" charset="0"/>
                <a:cs typeface="Arial" pitchFamily="34" charset="0"/>
              </a:rPr>
              <a:t>. VTA pomaže razlikovati naizgled opasna stabla od onih koja su stvarno opasna. Na taj način zaštićena su sigurna stabla</a:t>
            </a:r>
            <a:r>
              <a:rPr lang="hr-HR" sz="1600" b="1" dirty="0" smtClean="0">
                <a:latin typeface="Arial" pitchFamily="34" charset="0"/>
                <a:cs typeface="Arial" pitchFamily="34" charset="0"/>
              </a:rPr>
              <a:t> (</a:t>
            </a:r>
            <a:r>
              <a:rPr lang="en-US" sz="1600" b="1" dirty="0" smtClean="0">
                <a:latin typeface="Arial" pitchFamily="34" charset="0"/>
                <a:cs typeface="Arial" pitchFamily="34" charset="0"/>
              </a:rPr>
              <a:t>Prof. Dr. Claus </a:t>
            </a:r>
            <a:r>
              <a:rPr lang="en-US" sz="1600" b="1" dirty="0" err="1" smtClean="0">
                <a:latin typeface="Arial" pitchFamily="34" charset="0"/>
                <a:cs typeface="Arial" pitchFamily="34" charset="0"/>
              </a:rPr>
              <a:t>Mattheck</a:t>
            </a:r>
            <a:r>
              <a:rPr lang="hr-HR" sz="1600" b="1" dirty="0" smtClean="0">
                <a:latin typeface="Arial" pitchFamily="34" charset="0"/>
                <a:cs typeface="Arial" pitchFamily="34" charset="0"/>
              </a:rPr>
              <a:t>).</a:t>
            </a:r>
          </a:p>
          <a:p>
            <a:pPr algn="just">
              <a:buFontTx/>
              <a:buChar char="-"/>
            </a:pPr>
            <a:r>
              <a:rPr lang="hr-HR" sz="1600" b="1" dirty="0" smtClean="0">
                <a:latin typeface="Arial" pitchFamily="34" charset="0"/>
                <a:cs typeface="Arial" pitchFamily="34" charset="0"/>
              </a:rPr>
              <a:t> Znanstvenim </a:t>
            </a:r>
            <a:r>
              <a:rPr lang="hr-HR" sz="1600" b="1" dirty="0" smtClean="0">
                <a:latin typeface="Arial" pitchFamily="34" charset="0"/>
                <a:cs typeface="Arial" pitchFamily="34" charset="0"/>
              </a:rPr>
              <a:t>pristupom i metodologijama </a:t>
            </a:r>
            <a:r>
              <a:rPr lang="hr-HR" sz="1600" b="1" dirty="0" smtClean="0">
                <a:latin typeface="Arial" pitchFamily="34" charset="0"/>
                <a:cs typeface="Arial" pitchFamily="34" charset="0"/>
              </a:rPr>
              <a:t>utvrdili smo </a:t>
            </a:r>
            <a:r>
              <a:rPr lang="hr-HR" sz="1600" b="1" dirty="0" smtClean="0">
                <a:latin typeface="Arial" pitchFamily="34" charset="0"/>
                <a:cs typeface="Arial" pitchFamily="34" charset="0"/>
              </a:rPr>
              <a:t>sadašnje biološko i mehaničko stanje stabala te njegove dimenzije uključujući dob (procjena zbog djelomične truleži drva), socijalni status, pejzažnu vrijednost, habitusnu ljepotu, vrednovanje drveća prema danskom modelu iz 2003. godine i procjenu vrijednosti stabla prema metodologiji AOPK ČR iz 2021. godine što je prvi korak prema </a:t>
            </a:r>
            <a:r>
              <a:rPr lang="hr-HR" sz="1600" b="1" i="1" dirty="0" err="1" smtClean="0">
                <a:latin typeface="Arial" pitchFamily="34" charset="0"/>
                <a:cs typeface="Arial" pitchFamily="34" charset="0"/>
              </a:rPr>
              <a:t>In</a:t>
            </a:r>
            <a:r>
              <a:rPr lang="hr-HR" sz="1600" b="1" i="1" dirty="0" smtClean="0">
                <a:latin typeface="Arial" pitchFamily="34" charset="0"/>
                <a:cs typeface="Arial" pitchFamily="34" charset="0"/>
              </a:rPr>
              <a:t> situ </a:t>
            </a:r>
            <a:r>
              <a:rPr lang="hr-HR" sz="1600" b="1" dirty="0" smtClean="0">
                <a:latin typeface="Arial" pitchFamily="34" charset="0"/>
                <a:cs typeface="Arial" pitchFamily="34" charset="0"/>
              </a:rPr>
              <a:t>i </a:t>
            </a:r>
            <a:r>
              <a:rPr lang="hr-HR" sz="1600" b="1" i="1" dirty="0" smtClean="0">
                <a:latin typeface="Arial" pitchFamily="34" charset="0"/>
                <a:cs typeface="Arial" pitchFamily="34" charset="0"/>
              </a:rPr>
              <a:t>Ex situ </a:t>
            </a:r>
            <a:r>
              <a:rPr lang="hr-HR" sz="1600" b="1" dirty="0" smtClean="0">
                <a:latin typeface="Arial" pitchFamily="34" charset="0"/>
                <a:cs typeface="Arial" pitchFamily="34" charset="0"/>
              </a:rPr>
              <a:t>mjerama očuvanja ili </a:t>
            </a:r>
            <a:r>
              <a:rPr lang="hr-HR" sz="1600" b="1" dirty="0" err="1" smtClean="0">
                <a:latin typeface="Arial" pitchFamily="34" charset="0"/>
                <a:cs typeface="Arial" pitchFamily="34" charset="0"/>
              </a:rPr>
              <a:t>konzervacije</a:t>
            </a:r>
            <a:r>
              <a:rPr lang="hr-HR" sz="1600" b="1"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42992" y="785794"/>
          <a:ext cx="8786727" cy="2071702"/>
        </p:xfrm>
        <a:graphic>
          <a:graphicData uri="http://schemas.openxmlformats.org/drawingml/2006/table">
            <a:tbl>
              <a:tblPr/>
              <a:tblGrid>
                <a:gridCol w="759088"/>
                <a:gridCol w="694127"/>
                <a:gridCol w="566381"/>
                <a:gridCol w="476952"/>
                <a:gridCol w="476952"/>
                <a:gridCol w="476952"/>
                <a:gridCol w="476952"/>
                <a:gridCol w="605522"/>
                <a:gridCol w="767110"/>
                <a:gridCol w="730202"/>
                <a:gridCol w="524927"/>
                <a:gridCol w="627749"/>
                <a:gridCol w="675118"/>
                <a:gridCol w="928695"/>
              </a:tblGrid>
              <a:tr h="364621">
                <a:tc gridSpan="3">
                  <a:txBody>
                    <a:bodyPr/>
                    <a:lstStyle/>
                    <a:p>
                      <a:pPr algn="ctr" fontAlgn="b"/>
                      <a:r>
                        <a:rPr lang="hr-HR" sz="1200" b="0" i="0" u="none" strike="noStrike" dirty="0">
                          <a:solidFill>
                            <a:srgbClr val="000000"/>
                          </a:solidFill>
                          <a:latin typeface="Calibri"/>
                        </a:rPr>
                        <a:t> </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hMerge="1">
                  <a:txBody>
                    <a:bodyPr/>
                    <a:lstStyle/>
                    <a:p>
                      <a:endParaRPr lang="hr-HR"/>
                    </a:p>
                  </a:txBody>
                  <a:tcPr/>
                </a:tc>
                <a:tc hMerge="1">
                  <a:txBody>
                    <a:bodyPr/>
                    <a:lstStyle/>
                    <a:p>
                      <a:endParaRPr lang="hr-HR"/>
                    </a:p>
                  </a:txBody>
                  <a:tcPr/>
                </a:tc>
                <a:tc gridSpan="5">
                  <a:txBody>
                    <a:bodyPr/>
                    <a:lstStyle/>
                    <a:p>
                      <a:pPr algn="ctr" fontAlgn="b"/>
                      <a:r>
                        <a:rPr lang="hr-HR" sz="1200" b="0" i="0" u="none" strike="noStrike" dirty="0">
                          <a:solidFill>
                            <a:srgbClr val="000000"/>
                          </a:solidFill>
                          <a:latin typeface="Calibri"/>
                        </a:rPr>
                        <a:t>Zdravstveno stanje</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gridSpan="5">
                  <a:txBody>
                    <a:bodyPr/>
                    <a:lstStyle/>
                    <a:p>
                      <a:pPr algn="ctr" fontAlgn="b"/>
                      <a:r>
                        <a:rPr lang="hr-HR" sz="1200" b="0" i="0" u="none" strike="noStrike">
                          <a:solidFill>
                            <a:srgbClr val="000000"/>
                          </a:solidFill>
                          <a:latin typeface="Calibri"/>
                        </a:rPr>
                        <a:t>Atraktivnost lokacije</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a:txBody>
                    <a:bodyPr/>
                    <a:lstStyle/>
                    <a:p>
                      <a:pPr algn="ctr" fontAlgn="b"/>
                      <a:r>
                        <a:rPr lang="hr-HR" sz="1200" b="0" i="0" u="none" strike="noStrike" dirty="0">
                          <a:solidFill>
                            <a:srgbClr val="000000"/>
                          </a:solidFill>
                          <a:latin typeface="Calibri"/>
                        </a:rPr>
                        <a:t> </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92D050"/>
                    </a:solidFill>
                  </a:tcPr>
                </a:tc>
              </a:tr>
              <a:tr h="1027564">
                <a:tc>
                  <a:txBody>
                    <a:bodyPr/>
                    <a:lstStyle/>
                    <a:p>
                      <a:pPr algn="ctr" fontAlgn="ctr"/>
                      <a:r>
                        <a:rPr lang="hr-HR" sz="1200" b="0" i="0" u="none" strike="noStrike" dirty="0">
                          <a:solidFill>
                            <a:srgbClr val="000000"/>
                          </a:solidFill>
                          <a:latin typeface="Calibri"/>
                        </a:rPr>
                        <a:t>Vrsta</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Promjer (cm)</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Visina (m)</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Korijen</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Deblo</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Glavne grane</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Manje grane</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Grančice, listovi, pupoljci</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Adaptacija</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Arhitektura</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Estetika</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Vidljivost</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Okruženje</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200" b="0" i="0" u="none" strike="noStrike" dirty="0">
                          <a:solidFill>
                            <a:srgbClr val="000000"/>
                          </a:solidFill>
                          <a:latin typeface="Calibri"/>
                        </a:rPr>
                        <a:t>Promjer novog stabla </a:t>
                      </a:r>
                      <a:endParaRPr lang="hr-HR" sz="1200" b="0" i="0" u="none" strike="noStrike" dirty="0" smtClean="0">
                        <a:solidFill>
                          <a:srgbClr val="000000"/>
                        </a:solidFill>
                        <a:latin typeface="Calibri"/>
                      </a:endParaRPr>
                    </a:p>
                    <a:p>
                      <a:pPr algn="ctr" fontAlgn="ctr"/>
                      <a:r>
                        <a:rPr lang="hr-HR" sz="1200" b="0" i="0" u="none" strike="noStrike" dirty="0" smtClean="0">
                          <a:solidFill>
                            <a:srgbClr val="000000"/>
                          </a:solidFill>
                          <a:latin typeface="Calibri"/>
                        </a:rPr>
                        <a:t>(</a:t>
                      </a:r>
                      <a:r>
                        <a:rPr lang="hr-HR" sz="1200" b="0" i="0" u="none" strike="noStrike" dirty="0">
                          <a:solidFill>
                            <a:srgbClr val="000000"/>
                          </a:solidFill>
                          <a:latin typeface="Calibri"/>
                        </a:rPr>
                        <a:t>cm)</a:t>
                      </a:r>
                    </a:p>
                  </a:txBody>
                  <a:tcPr marL="5292" marR="5292" marT="52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48046">
                <a:tc>
                  <a:txBody>
                    <a:bodyPr/>
                    <a:lstStyle/>
                    <a:p>
                      <a:pPr algn="ctr" fontAlgn="b"/>
                      <a:r>
                        <a:rPr lang="hr-HR" sz="1200" b="0" i="0" u="none" strike="noStrike" dirty="0">
                          <a:solidFill>
                            <a:srgbClr val="000000"/>
                          </a:solidFill>
                          <a:latin typeface="Calibri"/>
                        </a:rPr>
                        <a:t>Oskoruša</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114</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16</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4</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4</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3</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5</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5</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5</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Calibri"/>
                        </a:rPr>
                        <a:t>1</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Calibri"/>
                        </a:rPr>
                        <a:t>4</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Calibri"/>
                        </a:rPr>
                        <a:t>1</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Calibri"/>
                        </a:rPr>
                        <a:t>0</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Calibri"/>
                        </a:rPr>
                        <a:t>20</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31471">
                <a:tc>
                  <a:txBody>
                    <a:bodyPr/>
                    <a:lstStyle/>
                    <a:p>
                      <a:pPr algn="ctr" fontAlgn="b"/>
                      <a:r>
                        <a:rPr lang="hr-HR" sz="1200" b="0" i="0" u="none" strike="noStrike" dirty="0">
                          <a:solidFill>
                            <a:srgbClr val="000000"/>
                          </a:solidFill>
                          <a:latin typeface="Calibri"/>
                        </a:rPr>
                        <a:t>P. jasen</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244</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26</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5</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4</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2</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4</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5</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Calibri"/>
                        </a:rPr>
                        <a:t>5</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5</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a:solidFill>
                            <a:srgbClr val="000000"/>
                          </a:solidFill>
                          <a:latin typeface="Calibri"/>
                        </a:rPr>
                        <a:t>3</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Calibri"/>
                        </a:rPr>
                        <a:t>5</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Calibri"/>
                        </a:rPr>
                        <a:t>4</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200" b="0" i="0" u="none" strike="noStrike" dirty="0">
                          <a:solidFill>
                            <a:srgbClr val="000000"/>
                          </a:solidFill>
                          <a:latin typeface="Calibri"/>
                        </a:rPr>
                        <a:t>20</a:t>
                      </a:r>
                    </a:p>
                  </a:txBody>
                  <a:tcPr marL="5292" marR="5292" marT="52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graphicFrame>
        <p:nvGraphicFramePr>
          <p:cNvPr id="6" name="Table 5"/>
          <p:cNvGraphicFramePr>
            <a:graphicFrameLocks noGrp="1"/>
          </p:cNvGraphicFramePr>
          <p:nvPr/>
        </p:nvGraphicFramePr>
        <p:xfrm>
          <a:off x="357160" y="3429000"/>
          <a:ext cx="8286807" cy="2142637"/>
        </p:xfrm>
        <a:graphic>
          <a:graphicData uri="http://schemas.openxmlformats.org/drawingml/2006/table">
            <a:tbl>
              <a:tblPr/>
              <a:tblGrid>
                <a:gridCol w="695093"/>
                <a:gridCol w="695093"/>
                <a:gridCol w="824390"/>
                <a:gridCol w="623719"/>
                <a:gridCol w="1813757"/>
                <a:gridCol w="695093"/>
                <a:gridCol w="695093"/>
                <a:gridCol w="695093"/>
                <a:gridCol w="753016"/>
                <a:gridCol w="796460"/>
              </a:tblGrid>
              <a:tr h="377104">
                <a:tc>
                  <a:txBody>
                    <a:bodyPr/>
                    <a:lstStyle/>
                    <a:p>
                      <a:pPr algn="l" fontAlgn="b"/>
                      <a:r>
                        <a:rPr lang="hr-HR" sz="1400" b="0" i="0" u="none" strike="noStrike" dirty="0">
                          <a:solidFill>
                            <a:srgbClr val="000000"/>
                          </a:solidFill>
                          <a:latin typeface="Calibri"/>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a</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b</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A</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a:solidFill>
                            <a:srgbClr val="000000"/>
                          </a:solidFill>
                          <a:latin typeface="Calibri"/>
                        </a:rPr>
                        <a:t>L</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a:solidFill>
                            <a:srgbClr val="000000"/>
                          </a:solidFill>
                          <a:latin typeface="Calibri"/>
                        </a:rPr>
                        <a:t>H</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a:solidFill>
                            <a:srgbClr val="000000"/>
                          </a:solidFill>
                          <a:latin typeface="Calibri"/>
                        </a:rPr>
                        <a:t>E</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a:solidFill>
                            <a:srgbClr val="000000"/>
                          </a:solidFill>
                          <a:latin typeface="Calibri"/>
                        </a:rPr>
                        <a:t>B</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a:solidFill>
                            <a:srgbClr val="3F3F76"/>
                          </a:solidFill>
                          <a:latin typeface="Calibri"/>
                        </a:rPr>
                        <a:t> </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062748">
                <a:tc>
                  <a:txBody>
                    <a:bodyPr/>
                    <a:lstStyle/>
                    <a:p>
                      <a:pPr algn="ctr" fontAlgn="ctr"/>
                      <a:r>
                        <a:rPr lang="hr-HR" sz="1400" b="0" i="0" u="none" strike="noStrike">
                          <a:solidFill>
                            <a:srgbClr val="000000"/>
                          </a:solidFill>
                          <a:latin typeface="Calibri"/>
                        </a:rPr>
                        <a:t>Vrsta</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a:solidFill>
                            <a:srgbClr val="000000"/>
                          </a:solidFill>
                          <a:latin typeface="Calibri"/>
                        </a:rPr>
                        <a:t>Realna dob (god)</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dirty="0">
                          <a:solidFill>
                            <a:srgbClr val="000000"/>
                          </a:solidFill>
                          <a:latin typeface="Calibri"/>
                        </a:rPr>
                        <a:t>Očekivana dob </a:t>
                      </a:r>
                      <a:endParaRPr lang="hr-HR" sz="1400" b="0" i="0" u="none" strike="noStrike" dirty="0" smtClean="0">
                        <a:solidFill>
                          <a:srgbClr val="000000"/>
                        </a:solidFill>
                        <a:latin typeface="Calibri"/>
                      </a:endParaRPr>
                    </a:p>
                    <a:p>
                      <a:pPr algn="ctr" fontAlgn="ctr"/>
                      <a:r>
                        <a:rPr lang="hr-HR" sz="1400" b="0" i="0" u="none" strike="noStrike" dirty="0" smtClean="0">
                          <a:solidFill>
                            <a:srgbClr val="000000"/>
                          </a:solidFill>
                          <a:latin typeface="Calibri"/>
                        </a:rPr>
                        <a:t>(</a:t>
                      </a:r>
                      <a:r>
                        <a:rPr lang="hr-HR" sz="1400" b="0" i="0" u="none" strike="noStrike" dirty="0">
                          <a:solidFill>
                            <a:srgbClr val="000000"/>
                          </a:solidFill>
                          <a:latin typeface="Calibri"/>
                        </a:rPr>
                        <a:t>god)</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dirty="0">
                          <a:solidFill>
                            <a:srgbClr val="000000"/>
                          </a:solidFill>
                          <a:latin typeface="Calibri"/>
                        </a:rPr>
                        <a:t>Dob</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dirty="0">
                          <a:solidFill>
                            <a:srgbClr val="000000"/>
                          </a:solidFill>
                          <a:latin typeface="Calibri"/>
                        </a:rPr>
                        <a:t>Cijena novog stabla (EUR)</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dirty="0">
                          <a:solidFill>
                            <a:srgbClr val="000000"/>
                          </a:solidFill>
                          <a:latin typeface="Calibri"/>
                        </a:rPr>
                        <a:t>Lokacija</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dirty="0">
                          <a:solidFill>
                            <a:srgbClr val="000000"/>
                          </a:solidFill>
                          <a:latin typeface="Calibri"/>
                        </a:rPr>
                        <a:t>Zdravlje</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dirty="0">
                          <a:solidFill>
                            <a:srgbClr val="000000"/>
                          </a:solidFill>
                          <a:latin typeface="Calibri"/>
                        </a:rPr>
                        <a:t>Trošak radova (EUR)</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0" i="0" u="none" strike="noStrike">
                          <a:solidFill>
                            <a:srgbClr val="000000"/>
                          </a:solidFill>
                          <a:latin typeface="Calibri"/>
                        </a:rPr>
                        <a:t>Osnovna vrijednost (EUR)</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hr-HR" sz="1400" b="1" i="0" u="none" strike="noStrike">
                          <a:solidFill>
                            <a:srgbClr val="000000"/>
                          </a:solidFill>
                          <a:latin typeface="Calibri"/>
                        </a:rPr>
                        <a:t>Vrijednost stabla (EUR)</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59963">
                <a:tc>
                  <a:txBody>
                    <a:bodyPr/>
                    <a:lstStyle/>
                    <a:p>
                      <a:pPr algn="ctr" fontAlgn="b"/>
                      <a:r>
                        <a:rPr lang="hr-HR" sz="1400" b="0" i="0" u="none" strike="noStrike">
                          <a:solidFill>
                            <a:srgbClr val="000000"/>
                          </a:solidFill>
                          <a:latin typeface="Calibri"/>
                        </a:rPr>
                        <a:t>Oskoruša</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500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0,63</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3000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0,88</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0,84</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1000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15100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dirty="0">
                          <a:solidFill>
                            <a:srgbClr val="000000"/>
                          </a:solidFill>
                          <a:latin typeface="Calibri"/>
                        </a:rPr>
                        <a:t>7032</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42822">
                <a:tc>
                  <a:txBody>
                    <a:bodyPr/>
                    <a:lstStyle/>
                    <a:p>
                      <a:pPr algn="ctr" fontAlgn="b"/>
                      <a:r>
                        <a:rPr lang="hr-HR" sz="1400" b="0" i="0" u="none" strike="noStrike">
                          <a:solidFill>
                            <a:srgbClr val="000000"/>
                          </a:solidFill>
                          <a:latin typeface="Calibri"/>
                        </a:rPr>
                        <a:t>P. jasen</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162</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200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0,61</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900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1,76</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0,8</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10480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1" i="0" u="none" strike="noStrike" dirty="0">
                          <a:solidFill>
                            <a:srgbClr val="000000"/>
                          </a:solidFill>
                          <a:latin typeface="Calibri"/>
                        </a:rPr>
                        <a:t>9000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sp>
        <p:nvSpPr>
          <p:cNvPr id="7" name="Oval 6"/>
          <p:cNvSpPr/>
          <p:nvPr/>
        </p:nvSpPr>
        <p:spPr>
          <a:xfrm>
            <a:off x="7858148" y="4929198"/>
            <a:ext cx="785818" cy="64294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D:\Moji dokumenti\stručni skupovi\Zadar2022\Ocenění stromu dle metodiky AOPK ČR Sorbus domestica PRIJEVOD_Page_1.jpg"/>
          <p:cNvPicPr>
            <a:picLocks noChangeAspect="1" noChangeArrowheads="1"/>
          </p:cNvPicPr>
          <p:nvPr/>
        </p:nvPicPr>
        <p:blipFill>
          <a:blip r:embed="rId2"/>
          <a:srcRect/>
          <a:stretch>
            <a:fillRect/>
          </a:stretch>
        </p:blipFill>
        <p:spPr bwMode="auto">
          <a:xfrm>
            <a:off x="0" y="-1"/>
            <a:ext cx="4850286" cy="6858001"/>
          </a:xfrm>
          <a:prstGeom prst="rect">
            <a:avLst/>
          </a:prstGeom>
          <a:noFill/>
        </p:spPr>
      </p:pic>
      <p:pic>
        <p:nvPicPr>
          <p:cNvPr id="17" name="Picture 16" descr="IEJW2478.JPG"/>
          <p:cNvPicPr>
            <a:picLocks noChangeAspect="1"/>
          </p:cNvPicPr>
          <p:nvPr/>
        </p:nvPicPr>
        <p:blipFill>
          <a:blip r:embed="rId3"/>
          <a:stretch>
            <a:fillRect/>
          </a:stretch>
        </p:blipFill>
        <p:spPr>
          <a:xfrm>
            <a:off x="4857752" y="571480"/>
            <a:ext cx="4286248" cy="5714997"/>
          </a:xfrm>
          <a:prstGeom prst="rect">
            <a:avLst/>
          </a:prstGeom>
        </p:spPr>
      </p:pic>
      <p:sp>
        <p:nvSpPr>
          <p:cNvPr id="18" name="Oval 17"/>
          <p:cNvSpPr/>
          <p:nvPr/>
        </p:nvSpPr>
        <p:spPr>
          <a:xfrm>
            <a:off x="3643306" y="5429264"/>
            <a:ext cx="642942" cy="28575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D:\Moji dokumenti\stručni skupovi\Zadar2022\Ocenění stromu dle metodiky AOPK ČR Fraxinus angustifolia PRIJEVOD_Page_1.jpg"/>
          <p:cNvPicPr>
            <a:picLocks noChangeAspect="1" noChangeArrowheads="1"/>
          </p:cNvPicPr>
          <p:nvPr/>
        </p:nvPicPr>
        <p:blipFill>
          <a:blip r:embed="rId2"/>
          <a:srcRect/>
          <a:stretch>
            <a:fillRect/>
          </a:stretch>
        </p:blipFill>
        <p:spPr bwMode="auto">
          <a:xfrm>
            <a:off x="0" y="0"/>
            <a:ext cx="4850285" cy="6858001"/>
          </a:xfrm>
          <a:prstGeom prst="rect">
            <a:avLst/>
          </a:prstGeom>
          <a:noFill/>
        </p:spPr>
      </p:pic>
      <p:pic>
        <p:nvPicPr>
          <p:cNvPr id="6" name="Picture 5" descr="DEDQ4023.JPG"/>
          <p:cNvPicPr>
            <a:picLocks noChangeAspect="1"/>
          </p:cNvPicPr>
          <p:nvPr/>
        </p:nvPicPr>
        <p:blipFill>
          <a:blip r:embed="rId3"/>
          <a:stretch>
            <a:fillRect/>
          </a:stretch>
        </p:blipFill>
        <p:spPr>
          <a:xfrm>
            <a:off x="4856400" y="571480"/>
            <a:ext cx="4287600" cy="5716800"/>
          </a:xfrm>
          <a:prstGeom prst="rect">
            <a:avLst/>
          </a:prstGeom>
        </p:spPr>
      </p:pic>
      <p:sp>
        <p:nvSpPr>
          <p:cNvPr id="7" name="Oval 6"/>
          <p:cNvSpPr/>
          <p:nvPr/>
        </p:nvSpPr>
        <p:spPr>
          <a:xfrm>
            <a:off x="3643306" y="5429264"/>
            <a:ext cx="642942" cy="28575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4290"/>
            <a:ext cx="9144000" cy="369332"/>
          </a:xfrm>
          <a:prstGeom prst="rect">
            <a:avLst/>
          </a:prstGeom>
        </p:spPr>
        <p:txBody>
          <a:bodyPr wrap="square">
            <a:spAutoFit/>
          </a:bodyPr>
          <a:lstStyle/>
          <a:p>
            <a:pPr algn="ctr"/>
            <a:r>
              <a:rPr lang="hr-HR" b="1" i="1" dirty="0" err="1" smtClean="0">
                <a:solidFill>
                  <a:srgbClr val="FF0000"/>
                </a:solidFill>
                <a:latin typeface="Arial" pitchFamily="34" charset="0"/>
                <a:cs typeface="Arial" pitchFamily="34" charset="0"/>
              </a:rPr>
              <a:t>In</a:t>
            </a:r>
            <a:r>
              <a:rPr lang="hr-HR" b="1" i="1" dirty="0" smtClean="0">
                <a:solidFill>
                  <a:srgbClr val="FF0000"/>
                </a:solidFill>
                <a:latin typeface="Arial" pitchFamily="34" charset="0"/>
                <a:cs typeface="Arial" pitchFamily="34" charset="0"/>
              </a:rPr>
              <a:t> situ </a:t>
            </a:r>
            <a:r>
              <a:rPr lang="hr-HR" b="1" dirty="0" smtClean="0">
                <a:solidFill>
                  <a:srgbClr val="FF0000"/>
                </a:solidFill>
                <a:latin typeface="Arial" pitchFamily="34" charset="0"/>
                <a:cs typeface="Arial" pitchFamily="34" charset="0"/>
              </a:rPr>
              <a:t>mjere</a:t>
            </a:r>
            <a:r>
              <a:rPr lang="hr-HR" b="1" i="1" dirty="0" smtClean="0">
                <a:solidFill>
                  <a:srgbClr val="FF0000"/>
                </a:solidFill>
                <a:latin typeface="Arial" pitchFamily="34" charset="0"/>
                <a:cs typeface="Arial" pitchFamily="34" charset="0"/>
              </a:rPr>
              <a:t> </a:t>
            </a:r>
            <a:r>
              <a:rPr lang="hr-HR" b="1" dirty="0" smtClean="0">
                <a:solidFill>
                  <a:srgbClr val="FF0000"/>
                </a:solidFill>
                <a:latin typeface="Arial" pitchFamily="34" charset="0"/>
                <a:cs typeface="Arial" pitchFamily="34" charset="0"/>
              </a:rPr>
              <a:t>očuvanje veteranskog stabla oskoruše (</a:t>
            </a:r>
            <a:r>
              <a:rPr lang="hr-HR" b="1" i="1" dirty="0" err="1" smtClean="0">
                <a:solidFill>
                  <a:srgbClr val="FF0000"/>
                </a:solidFill>
                <a:latin typeface="Arial" pitchFamily="34" charset="0"/>
                <a:cs typeface="Arial" pitchFamily="34" charset="0"/>
              </a:rPr>
              <a:t>Sorbus</a:t>
            </a:r>
            <a:r>
              <a:rPr lang="hr-HR" b="1" i="1" dirty="0" smtClean="0">
                <a:solidFill>
                  <a:srgbClr val="FF0000"/>
                </a:solidFill>
                <a:latin typeface="Arial" pitchFamily="34" charset="0"/>
                <a:cs typeface="Arial" pitchFamily="34" charset="0"/>
              </a:rPr>
              <a:t> </a:t>
            </a:r>
            <a:r>
              <a:rPr lang="hr-HR" b="1" i="1" dirty="0" err="1" smtClean="0">
                <a:solidFill>
                  <a:srgbClr val="FF0000"/>
                </a:solidFill>
                <a:latin typeface="Arial" pitchFamily="34" charset="0"/>
                <a:cs typeface="Arial" pitchFamily="34" charset="0"/>
              </a:rPr>
              <a:t>domestica</a:t>
            </a:r>
            <a:r>
              <a:rPr lang="hr-HR" b="1" i="1" dirty="0" smtClean="0">
                <a:solidFill>
                  <a:srgbClr val="FF0000"/>
                </a:solidFill>
                <a:latin typeface="Arial" pitchFamily="34" charset="0"/>
                <a:cs typeface="Arial" pitchFamily="34" charset="0"/>
              </a:rPr>
              <a:t> </a:t>
            </a:r>
            <a:r>
              <a:rPr lang="hr-HR" b="1" dirty="0" smtClean="0">
                <a:solidFill>
                  <a:srgbClr val="FF0000"/>
                </a:solidFill>
                <a:latin typeface="Arial" pitchFamily="34" charset="0"/>
                <a:cs typeface="Arial" pitchFamily="34" charset="0"/>
              </a:rPr>
              <a:t>L.)</a:t>
            </a:r>
            <a:endParaRPr lang="hr-HR" b="1" dirty="0">
              <a:solidFill>
                <a:srgbClr val="FF0000"/>
              </a:solidFill>
              <a:latin typeface="Arial" pitchFamily="34" charset="0"/>
              <a:cs typeface="Arial" pitchFamily="34" charset="0"/>
            </a:endParaRPr>
          </a:p>
        </p:txBody>
      </p:sp>
      <p:sp>
        <p:nvSpPr>
          <p:cNvPr id="6" name="TextBox 5"/>
          <p:cNvSpPr txBox="1"/>
          <p:nvPr/>
        </p:nvSpPr>
        <p:spPr>
          <a:xfrm>
            <a:off x="0" y="714356"/>
            <a:ext cx="9144000" cy="6001643"/>
          </a:xfrm>
          <a:prstGeom prst="rect">
            <a:avLst/>
          </a:prstGeom>
          <a:noFill/>
        </p:spPr>
        <p:txBody>
          <a:bodyPr wrap="square" rtlCol="0">
            <a:spAutoFit/>
          </a:bodyPr>
          <a:lstStyle/>
          <a:p>
            <a:pPr algn="just"/>
            <a:r>
              <a:rPr lang="hr-HR" sz="1600" b="1" dirty="0" smtClean="0">
                <a:latin typeface="Arial" pitchFamily="34" charset="0"/>
                <a:cs typeface="Arial" pitchFamily="34" charset="0"/>
              </a:rPr>
              <a:t>Iz </a:t>
            </a:r>
            <a:r>
              <a:rPr lang="hr-HR" sz="1600" b="1" dirty="0" err="1" smtClean="0">
                <a:latin typeface="Arial" pitchFamily="34" charset="0"/>
                <a:cs typeface="Arial" pitchFamily="34" charset="0"/>
              </a:rPr>
              <a:t>izvadka</a:t>
            </a:r>
            <a:r>
              <a:rPr lang="hr-HR" sz="1600" b="1" dirty="0" smtClean="0">
                <a:latin typeface="Arial" pitchFamily="34" charset="0"/>
                <a:cs typeface="Arial" pitchFamily="34" charset="0"/>
              </a:rPr>
              <a:t> zemljišne knjige na kojoj raste veteransko stablo oskoruše, </a:t>
            </a:r>
            <a:r>
              <a:rPr lang="hr-HR" sz="1600" b="1" dirty="0" err="1" smtClean="0">
                <a:latin typeface="Arial" pitchFamily="34" charset="0"/>
                <a:cs typeface="Arial" pitchFamily="34" charset="0"/>
              </a:rPr>
              <a:t>k.o</a:t>
            </a:r>
            <a:r>
              <a:rPr lang="hr-HR" sz="1600" b="1" dirty="0" smtClean="0">
                <a:latin typeface="Arial" pitchFamily="34" charset="0"/>
                <a:cs typeface="Arial" pitchFamily="34" charset="0"/>
              </a:rPr>
              <a:t>. 304069, Borki, Broj ZK uloška: 36 je vidljivo kako je u </a:t>
            </a:r>
            <a:r>
              <a:rPr lang="hr-HR" sz="1600" b="1" dirty="0" err="1" smtClean="0">
                <a:latin typeface="Arial" pitchFamily="34" charset="0"/>
                <a:cs typeface="Arial" pitchFamily="34" charset="0"/>
              </a:rPr>
              <a:t>posjedovnici</a:t>
            </a:r>
            <a:r>
              <a:rPr lang="hr-HR" sz="1600" b="1" dirty="0" smtClean="0">
                <a:latin typeface="Arial" pitchFamily="34" charset="0"/>
                <a:cs typeface="Arial" pitchFamily="34" charset="0"/>
              </a:rPr>
              <a:t> na </a:t>
            </a:r>
            <a:r>
              <a:rPr lang="hr-HR" sz="1600" b="1" dirty="0" smtClean="0">
                <a:latin typeface="Arial" pitchFamily="34" charset="0"/>
                <a:cs typeface="Arial" pitchFamily="34" charset="0"/>
              </a:rPr>
              <a:t>broju </a:t>
            </a:r>
            <a:r>
              <a:rPr lang="hr-HR" sz="1600" b="1" dirty="0" smtClean="0">
                <a:latin typeface="Arial" pitchFamily="34" charset="0"/>
                <a:cs typeface="Arial" pitchFamily="34" charset="0"/>
              </a:rPr>
              <a:t>zemljišta ili kat. čestice 1296/1 (oranica Glavnica u </a:t>
            </a:r>
            <a:r>
              <a:rPr lang="hr-HR" sz="1600" b="1" dirty="0" err="1" smtClean="0">
                <a:latin typeface="Arial" pitchFamily="34" charset="0"/>
                <a:cs typeface="Arial" pitchFamily="34" charset="0"/>
              </a:rPr>
              <a:t>Lisini</a:t>
            </a:r>
            <a:r>
              <a:rPr lang="hr-HR" sz="1600" b="1" dirty="0" smtClean="0">
                <a:latin typeface="Arial" pitchFamily="34" charset="0"/>
                <a:cs typeface="Arial" pitchFamily="34" charset="0"/>
              </a:rPr>
              <a:t>) površine 4 jutra, 374 </a:t>
            </a:r>
            <a:r>
              <a:rPr lang="hr-HR" sz="1600" b="1" dirty="0" err="1" smtClean="0">
                <a:latin typeface="Arial" pitchFamily="34" charset="0"/>
                <a:cs typeface="Arial" pitchFamily="34" charset="0"/>
              </a:rPr>
              <a:t>čhv</a:t>
            </a:r>
            <a:r>
              <a:rPr lang="hr-HR" sz="1600" b="1" dirty="0" smtClean="0">
                <a:latin typeface="Arial" pitchFamily="34" charset="0"/>
                <a:cs typeface="Arial" pitchFamily="34" charset="0"/>
              </a:rPr>
              <a:t> i 24364 </a:t>
            </a:r>
            <a:r>
              <a:rPr lang="hr-HR" sz="1600" b="1" dirty="0" smtClean="0"/>
              <a:t>m</a:t>
            </a:r>
            <a:r>
              <a:rPr lang="hr-HR" sz="1600" b="1" baseline="30000" dirty="0" smtClean="0"/>
              <a:t>2</a:t>
            </a:r>
            <a:r>
              <a:rPr lang="hr-HR" sz="1600" b="1" dirty="0" smtClean="0"/>
              <a:t> </a:t>
            </a:r>
            <a:r>
              <a:rPr lang="hr-HR" sz="1600" b="1" dirty="0" smtClean="0">
                <a:latin typeface="Arial" pitchFamily="34" charset="0"/>
                <a:cs typeface="Arial" pitchFamily="34" charset="0"/>
              </a:rPr>
              <a:t>u </a:t>
            </a:r>
            <a:r>
              <a:rPr lang="hr-HR" sz="1600" b="1" dirty="0" err="1" smtClean="0">
                <a:latin typeface="Arial" pitchFamily="34" charset="0"/>
                <a:cs typeface="Arial" pitchFamily="34" charset="0"/>
              </a:rPr>
              <a:t>vlastovnici</a:t>
            </a:r>
            <a:r>
              <a:rPr lang="hr-HR" sz="1600" b="1" dirty="0" smtClean="0">
                <a:latin typeface="Arial" pitchFamily="34" charset="0"/>
                <a:cs typeface="Arial" pitchFamily="34" charset="0"/>
              </a:rPr>
              <a:t> upisana dvojica suvlasnika, teretovnice nema. Trebalo bi srediti imovinsko-pravne odnose i površinu upisati u gruntovnicu te srediti prilaz od šumske ceste prema stablu od nekih 100-ak metara. U dogovoru s vlasnicima postaviti informativne ploče za posjetitelje, preko TZ Daruvar uvrstiti stablo kao biološki spomenik prirode u pješačku ili biciklističku rutu za razgledavanje, organizirati grupne ture posjetitelja s obučenim vodičem do stabla, svakako se o ovom stablu treba pobrinuti lokalna jedinica samouprave uz dopuštenje vlasnika. Stablo ima lijepu povijest i davno je bila sastavni dio šire zajednice i duboko ukorijenjena u život i rad ljudi. Davno su na tom području bila u blizini naselja, voćnjaci, pašnjaci s pastirima koji su pasli svoja stada a ispod stabala nalazili su ugodnu hladovinu, u jesen zdrave ekološke plodove kao sirovu hranu a djeca su se igrala ispod stabla a mnogi mladići stvarali su svoje prve ljubavne intimne odnose, o čemu s dubokim sentimentom i emocijama pričaju još sada živući ljudi u selima nešto udaljenijima od stabla. Kandidaturom stabla za spomenik </a:t>
            </a:r>
            <a:r>
              <a:rPr lang="hr-HR" sz="1600" b="1" dirty="0" err="1" smtClean="0">
                <a:latin typeface="Arial" pitchFamily="34" charset="0"/>
                <a:cs typeface="Arial" pitchFamily="34" charset="0"/>
              </a:rPr>
              <a:t>parkovne</a:t>
            </a:r>
            <a:r>
              <a:rPr lang="hr-HR" sz="1600" b="1" dirty="0" smtClean="0">
                <a:latin typeface="Arial" pitchFamily="34" charset="0"/>
                <a:cs typeface="Arial" pitchFamily="34" charset="0"/>
              </a:rPr>
              <a:t> arhitekture postiglo bi se puno u smislu njegove fizičke zaštite ali i promocije na široj razini EU. Na stablu treba napraviti što hitnije snimanje uz pomoć </a:t>
            </a:r>
            <a:r>
              <a:rPr lang="hr-HR" sz="1600" b="1" dirty="0" err="1" smtClean="0">
                <a:latin typeface="Arial" pitchFamily="34" charset="0"/>
                <a:cs typeface="Arial" pitchFamily="34" charset="0"/>
              </a:rPr>
              <a:t>arborikulturnih</a:t>
            </a:r>
            <a:r>
              <a:rPr lang="hr-HR" sz="1600" b="1" dirty="0" smtClean="0">
                <a:latin typeface="Arial" pitchFamily="34" charset="0"/>
                <a:cs typeface="Arial" pitchFamily="34" charset="0"/>
              </a:rPr>
              <a:t> instrumenata i izraditi elaborat prosudbe zdravstvenog stanja i statike s propisanim mjerama sanacije koju treba što hitnije obaviti licencirani </a:t>
            </a:r>
            <a:r>
              <a:rPr lang="hr-HR" sz="1600" b="1" dirty="0" err="1" smtClean="0">
                <a:latin typeface="Arial" pitchFamily="34" charset="0"/>
                <a:cs typeface="Arial" pitchFamily="34" charset="0"/>
              </a:rPr>
              <a:t>arborist</a:t>
            </a:r>
            <a:r>
              <a:rPr lang="hr-HR" sz="1600" b="1" dirty="0" smtClean="0">
                <a:latin typeface="Arial" pitchFamily="34" charset="0"/>
                <a:cs typeface="Arial" pitchFamily="34" charset="0"/>
              </a:rPr>
              <a:t>.  Ispod stabla koje je oduvijek raslo kao </a:t>
            </a:r>
            <a:r>
              <a:rPr lang="hr-HR" sz="1600" b="1" dirty="0" err="1" smtClean="0">
                <a:latin typeface="Arial" pitchFamily="34" charset="0"/>
                <a:cs typeface="Arial" pitchFamily="34" charset="0"/>
              </a:rPr>
              <a:t>soliter</a:t>
            </a:r>
            <a:r>
              <a:rPr lang="hr-HR" sz="1600" b="1" dirty="0" smtClean="0">
                <a:latin typeface="Arial" pitchFamily="34" charset="0"/>
                <a:cs typeface="Arial" pitchFamily="34" charset="0"/>
              </a:rPr>
              <a:t> javlja se na oranici sukcesija vegetacije i trenutno je prilaz do samoga stabla otežan. U tom smislu potrebno je ukloniti svu drvenastu vegetaciju u pojasu od minimalno 2 m izvan projekcije krošnje na tlo jer takva bujna vegetacija oduzima svjetlo nižim granama stabla ali mu konkurira i svojim korijenskim sustavom za vodu i hranjive tvari iz tla.</a:t>
            </a:r>
            <a:endParaRPr lang="hr-HR"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5728"/>
            <a:ext cx="9144000" cy="6324808"/>
          </a:xfrm>
          <a:prstGeom prst="rect">
            <a:avLst/>
          </a:prstGeom>
          <a:noFill/>
        </p:spPr>
        <p:txBody>
          <a:bodyPr wrap="square" rtlCol="0">
            <a:spAutoFit/>
          </a:bodyPr>
          <a:lstStyle/>
          <a:p>
            <a:pPr algn="just"/>
            <a:r>
              <a:rPr lang="hr-HR" sz="1500" b="1" dirty="0" smtClean="0">
                <a:latin typeface="Arial" pitchFamily="34" charset="0"/>
                <a:cs typeface="Arial" pitchFamily="34" charset="0"/>
              </a:rPr>
              <a:t>U jesenskom razdoblju potrebo je obaviti okopavanje tla u kružnoj zoni od 3 m s unosom organskih hranjiva. Praktična iskustva iz Republike Češke s takvim zahvatima na starim stablima su jako pozitivna jer dovode do velike </a:t>
            </a:r>
            <a:r>
              <a:rPr lang="hr-HR" sz="1500" b="1" dirty="0" err="1" smtClean="0">
                <a:latin typeface="Arial" pitchFamily="34" charset="0"/>
                <a:cs typeface="Arial" pitchFamily="34" charset="0"/>
              </a:rPr>
              <a:t>fruktifikacije</a:t>
            </a:r>
            <a:r>
              <a:rPr lang="hr-HR" sz="1500" b="1" dirty="0" smtClean="0">
                <a:latin typeface="Arial" pitchFamily="34" charset="0"/>
                <a:cs typeface="Arial" pitchFamily="34" charset="0"/>
              </a:rPr>
              <a:t> već iduće godine što je u ovom slučaju zanimljivo zbog korištenja plodova za izradu mnogih jedinstvenih i unikatnih proizvoda od plodova kao što su čajevi, marmelade, </a:t>
            </a:r>
            <a:r>
              <a:rPr lang="hr-HR" sz="1500" b="1" dirty="0" err="1" smtClean="0">
                <a:latin typeface="Arial" pitchFamily="34" charset="0"/>
                <a:cs typeface="Arial" pitchFamily="34" charset="0"/>
              </a:rPr>
              <a:t>đemovi</a:t>
            </a:r>
            <a:r>
              <a:rPr lang="hr-HR" sz="1500" b="1" dirty="0" smtClean="0">
                <a:latin typeface="Arial" pitchFamily="34" charset="0"/>
                <a:cs typeface="Arial" pitchFamily="34" charset="0"/>
              </a:rPr>
              <a:t>, vino, likeri, rakije i dr. Svježi plodovi oskoruše imaju dobru tržišnu cijenu kao konzumno šumsko voće jer je rijetko na tržištu a posebno se cijeni sušena oskoruša nanizana na konac koja je u kulinarstvu pravi specijalitet u jelima od divlje patke, srnećeg hrbata, prepelica ili pečenog vepra. Od sjemenki dobivenih kao nusproizvod mesnate pulpe mogu se uzgojiti </a:t>
            </a:r>
            <a:r>
              <a:rPr lang="hr-HR" sz="1500" b="1" dirty="0" err="1" smtClean="0">
                <a:latin typeface="Arial" pitchFamily="34" charset="0"/>
                <a:cs typeface="Arial" pitchFamily="34" charset="0"/>
              </a:rPr>
              <a:t>sjemenjaci</a:t>
            </a:r>
            <a:r>
              <a:rPr lang="hr-HR" sz="1500" b="1" dirty="0" smtClean="0">
                <a:latin typeface="Arial" pitchFamily="34" charset="0"/>
                <a:cs typeface="Arial" pitchFamily="34" charset="0"/>
              </a:rPr>
              <a:t> za cijepljenje ili kloniranje stabla i na taj način </a:t>
            </a:r>
            <a:r>
              <a:rPr lang="hr-HR" sz="1500" b="1" dirty="0" smtClean="0">
                <a:latin typeface="Arial" pitchFamily="34" charset="0"/>
                <a:cs typeface="Arial" pitchFamily="34" charset="0"/>
              </a:rPr>
              <a:t>doprinijeti očuvanju </a:t>
            </a:r>
            <a:r>
              <a:rPr lang="hr-HR" sz="1500" b="1" dirty="0" smtClean="0">
                <a:latin typeface="Arial" pitchFamily="34" charset="0"/>
                <a:cs typeface="Arial" pitchFamily="34" charset="0"/>
              </a:rPr>
              <a:t>njegove genetike u slučaju bilo kakvih po stablo nepovoljnih čimbenika, ugroze, naglog propadanja i sušenja. Sjeme bi trebalo pohraniti </a:t>
            </a:r>
            <a:r>
              <a:rPr lang="hr-HR" sz="1500" b="1" dirty="0" smtClean="0">
                <a:latin typeface="Arial" pitchFamily="34" charset="0"/>
                <a:cs typeface="Arial" pitchFamily="34" charset="0"/>
              </a:rPr>
              <a:t>dugoročno </a:t>
            </a:r>
            <a:r>
              <a:rPr lang="hr-HR" sz="1500" b="1" dirty="0" smtClean="0">
                <a:latin typeface="Arial" pitchFamily="34" charset="0"/>
                <a:cs typeface="Arial" pitchFamily="34" charset="0"/>
              </a:rPr>
              <a:t>u sjemenskim bankama. Od orezivanja grana treba raditi prikladne drvene suvenire koji bi se mogli prodavati preko lokalne TZ. Oko stabla treba postaviti zaštitnu drvenu ogradu od trajnog drva (najbolje oskoruše) u obliku </a:t>
            </a:r>
            <a:r>
              <a:rPr lang="hr-HR" sz="1500" b="1" dirty="0" err="1" smtClean="0">
                <a:latin typeface="Arial" pitchFamily="34" charset="0"/>
                <a:cs typeface="Arial" pitchFamily="34" charset="0"/>
              </a:rPr>
              <a:t>pentagrama</a:t>
            </a:r>
            <a:r>
              <a:rPr lang="hr-HR" sz="1500" b="1" dirty="0" smtClean="0">
                <a:latin typeface="Arial" pitchFamily="34" charset="0"/>
                <a:cs typeface="Arial" pitchFamily="34" charset="0"/>
              </a:rPr>
              <a:t> što je simbolika ploda oskoruše kad se poprečno razreže na dva ista dijela, dobije se unutrašnjost u obliku baš </a:t>
            </a:r>
            <a:r>
              <a:rPr lang="hr-HR" sz="1500" b="1" dirty="0" err="1" smtClean="0">
                <a:latin typeface="Arial" pitchFamily="34" charset="0"/>
                <a:cs typeface="Arial" pitchFamily="34" charset="0"/>
              </a:rPr>
              <a:t>pentagrama</a:t>
            </a:r>
            <a:r>
              <a:rPr lang="hr-HR" sz="1500" b="1" dirty="0" smtClean="0">
                <a:latin typeface="Arial" pitchFamily="34" charset="0"/>
                <a:cs typeface="Arial" pitchFamily="34" charset="0"/>
              </a:rPr>
              <a:t>. </a:t>
            </a:r>
            <a:r>
              <a:rPr lang="hr-HR" sz="1500" b="1" dirty="0" smtClean="0">
                <a:latin typeface="Arial" pitchFamily="34" charset="0"/>
                <a:cs typeface="Arial" pitchFamily="34" charset="0"/>
              </a:rPr>
              <a:t>Ogradu treba postaviti </a:t>
            </a:r>
            <a:r>
              <a:rPr lang="hr-HR" sz="1500" b="1" dirty="0" smtClean="0">
                <a:latin typeface="Arial" pitchFamily="34" charset="0"/>
                <a:cs typeface="Arial" pitchFamily="34" charset="0"/>
              </a:rPr>
              <a:t>izvan zone projekcije krošnje na tlo, treba imati pet glavnih stupova ukopanih u tlo s međusobno istim razmakom te po jedan manji stupić između glavnih. Visina drvene ograde treba biti </a:t>
            </a:r>
            <a:r>
              <a:rPr lang="hr-HR" sz="1500" b="1" dirty="0" smtClean="0">
                <a:latin typeface="Arial" pitchFamily="34" charset="0"/>
                <a:cs typeface="Arial" pitchFamily="34" charset="0"/>
              </a:rPr>
              <a:t>1,50 </a:t>
            </a:r>
            <a:r>
              <a:rPr lang="hr-HR" sz="1500" b="1" dirty="0" smtClean="0">
                <a:latin typeface="Arial" pitchFamily="34" charset="0"/>
                <a:cs typeface="Arial" pitchFamily="34" charset="0"/>
              </a:rPr>
              <a:t>m. Iza ograde treba postaviti klupice za odmor, koševe za otpatke i višejezičnu informativno-edukativnu tablu dimenzija </a:t>
            </a:r>
            <a:r>
              <a:rPr lang="hr-HR" sz="1500" b="1" dirty="0" smtClean="0">
                <a:latin typeface="Arial" pitchFamily="34" charset="0"/>
                <a:cs typeface="Arial" pitchFamily="34" charset="0"/>
              </a:rPr>
              <a:t>100x70 </a:t>
            </a:r>
            <a:r>
              <a:rPr lang="hr-HR" sz="1500" b="1" dirty="0" smtClean="0">
                <a:latin typeface="Arial" pitchFamily="34" charset="0"/>
                <a:cs typeface="Arial" pitchFamily="34" charset="0"/>
              </a:rPr>
              <a:t>cm s podacima i slikama o stablu (habitus, list, cvijet, plod,…). Predlažem da se stablu da prikladno ime </a:t>
            </a:r>
            <a:r>
              <a:rPr lang="hr-HR" sz="1500" b="1" dirty="0" smtClean="0">
                <a:latin typeface="Arial" pitchFamily="34" charset="0"/>
                <a:cs typeface="Arial" pitchFamily="34" charset="0"/>
              </a:rPr>
              <a:t>(</a:t>
            </a:r>
            <a:r>
              <a:rPr lang="hr-HR" sz="1500" b="1" dirty="0" err="1" smtClean="0">
                <a:latin typeface="Arial" pitchFamily="34" charset="0"/>
                <a:cs typeface="Arial" pitchFamily="34" charset="0"/>
              </a:rPr>
              <a:t>npr</a:t>
            </a:r>
            <a:r>
              <a:rPr lang="hr-HR" sz="1500" b="1" dirty="0" smtClean="0">
                <a:latin typeface="Arial" pitchFamily="34" charset="0"/>
                <a:cs typeface="Arial" pitchFamily="34" charset="0"/>
              </a:rPr>
              <a:t>. oskoruša na Borki) što </a:t>
            </a:r>
            <a:r>
              <a:rPr lang="hr-HR" sz="1500" b="1" dirty="0" smtClean="0">
                <a:latin typeface="Arial" pitchFamily="34" charset="0"/>
                <a:cs typeface="Arial" pitchFamily="34" charset="0"/>
              </a:rPr>
              <a:t>je lijepo iskustvo iz Republike Slovačke gdje svako monumentalno stablo oskoruše ima svoje ime. Slično je i u Republici Češkoj. Svakako ovo stablo treba zbog svojih karakteristika veteranskog stabla, opsega i realne dobi od 400 godina predložiti kao kandidata za nacionalno natjecanje Hrvatsko stablo godine i moguće Europsko stablo godine. Na osnovu opažanja unazad 20 godina na cijelom području </a:t>
            </a:r>
            <a:r>
              <a:rPr lang="hr-HR" sz="1500" b="1" dirty="0" smtClean="0">
                <a:latin typeface="Arial" pitchFamily="34" charset="0"/>
                <a:cs typeface="Arial" pitchFamily="34" charset="0"/>
              </a:rPr>
              <a:t>Republike </a:t>
            </a:r>
            <a:r>
              <a:rPr lang="hr-HR" sz="1500" b="1" dirty="0" smtClean="0">
                <a:latin typeface="Arial" pitchFamily="34" charset="0"/>
                <a:cs typeface="Arial" pitchFamily="34" charset="0"/>
              </a:rPr>
              <a:t>Hrvatske, ovo stablo je siguran kandidat za najstarije i najdeblje (opsegom na prsnoj visini i volumenom) stablo ove vrste u našoj domovini pa ima i posebnu nacionalnu vrijednost koju prepoznaju mnoge države svijeta i na osnovu toga ih zaštićuju i vode o njima posebnu brigu.</a:t>
            </a:r>
            <a:endParaRPr lang="hr-HR" sz="15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2"/>
          <a:stretch>
            <a:fillRect/>
          </a:stretch>
        </p:blipFill>
        <p:spPr>
          <a:xfrm>
            <a:off x="357158" y="2690807"/>
            <a:ext cx="3000396" cy="4000527"/>
          </a:xfrm>
          <a:prstGeom prst="rect">
            <a:avLst/>
          </a:prstGeom>
        </p:spPr>
      </p:pic>
      <p:sp>
        <p:nvSpPr>
          <p:cNvPr id="5" name="TextBox 4"/>
          <p:cNvSpPr txBox="1"/>
          <p:nvPr/>
        </p:nvSpPr>
        <p:spPr>
          <a:xfrm>
            <a:off x="-1" y="285728"/>
            <a:ext cx="9144001" cy="2308324"/>
          </a:xfrm>
          <a:prstGeom prst="rect">
            <a:avLst/>
          </a:prstGeom>
          <a:noFill/>
        </p:spPr>
        <p:txBody>
          <a:bodyPr wrap="square" rtlCol="0">
            <a:spAutoFit/>
          </a:bodyPr>
          <a:lstStyle/>
          <a:p>
            <a:pPr algn="just"/>
            <a:r>
              <a:rPr lang="hr-HR" b="1" dirty="0" smtClean="0">
                <a:latin typeface="Arial" pitchFamily="34" charset="0"/>
                <a:cs typeface="Arial" pitchFamily="34" charset="0"/>
              </a:rPr>
              <a:t>Zbog svoje dobi, opsega, volumena, posebnog habitusa karakterističnog za veteransko stablo i posebne nacionalne vrijednosti kao najdeblje i najstarije stablo oskoruše u Republici Hrvatskoj, treba nad njim obavljati stalni </a:t>
            </a:r>
            <a:r>
              <a:rPr lang="hr-HR" b="1" dirty="0" err="1" smtClean="0">
                <a:latin typeface="Arial" pitchFamily="34" charset="0"/>
                <a:cs typeface="Arial" pitchFamily="34" charset="0"/>
              </a:rPr>
              <a:t>monitoring</a:t>
            </a:r>
            <a:r>
              <a:rPr lang="hr-HR" b="1" dirty="0" smtClean="0">
                <a:latin typeface="Arial" pitchFamily="34" charset="0"/>
                <a:cs typeface="Arial" pitchFamily="34" charset="0"/>
              </a:rPr>
              <a:t> od ovlaštene osobe-</a:t>
            </a:r>
            <a:r>
              <a:rPr lang="hr-HR" b="1" dirty="0" err="1" smtClean="0">
                <a:latin typeface="Arial" pitchFamily="34" charset="0"/>
                <a:cs typeface="Arial" pitchFamily="34" charset="0"/>
              </a:rPr>
              <a:t>arborista</a:t>
            </a:r>
            <a:r>
              <a:rPr lang="hr-HR" b="1" dirty="0" smtClean="0">
                <a:latin typeface="Arial" pitchFamily="34" charset="0"/>
                <a:cs typeface="Arial" pitchFamily="34" charset="0"/>
              </a:rPr>
              <a:t> (minimalno 2 x godišnje) i klonirati ga prema sporazumu vlasnika s znanstvenom institucijom kao što je Fakultet šumarstva i drvne tehnologije. Klonove treba staviti na raspolaganje kao dio turističke zajednice grada Daruvara ali i Bjelovarsko-bilogorske županije. Ovakva stabla zaslužuju najveću pažnju kao dio kulturne baštine Republike Hrvatske i EU.</a:t>
            </a:r>
            <a:endParaRPr lang="hr-HR" b="1" dirty="0">
              <a:latin typeface="Arial" pitchFamily="34" charset="0"/>
              <a:cs typeface="Arial" pitchFamily="34" charset="0"/>
            </a:endParaRPr>
          </a:p>
        </p:txBody>
      </p:sp>
      <p:pic>
        <p:nvPicPr>
          <p:cNvPr id="6" name="Picture 5" descr="DSCF0238.JPG"/>
          <p:cNvPicPr>
            <a:picLocks noChangeAspect="1"/>
          </p:cNvPicPr>
          <p:nvPr/>
        </p:nvPicPr>
        <p:blipFill>
          <a:blip r:embed="rId3"/>
          <a:stretch>
            <a:fillRect/>
          </a:stretch>
        </p:blipFill>
        <p:spPr>
          <a:xfrm>
            <a:off x="5286380" y="2643182"/>
            <a:ext cx="3000396" cy="4000528"/>
          </a:xfrm>
          <a:prstGeom prst="rect">
            <a:avLst/>
          </a:prstGeom>
        </p:spPr>
      </p:pic>
      <p:sp>
        <p:nvSpPr>
          <p:cNvPr id="7" name="TextBox 6"/>
          <p:cNvSpPr txBox="1"/>
          <p:nvPr/>
        </p:nvSpPr>
        <p:spPr>
          <a:xfrm>
            <a:off x="357158" y="6000768"/>
            <a:ext cx="3000396" cy="646331"/>
          </a:xfrm>
          <a:prstGeom prst="rect">
            <a:avLst/>
          </a:prstGeom>
          <a:noFill/>
        </p:spPr>
        <p:txBody>
          <a:bodyPr wrap="square" rtlCol="0">
            <a:spAutoFit/>
          </a:bodyPr>
          <a:lstStyle/>
          <a:p>
            <a:pPr algn="ctr"/>
            <a:r>
              <a:rPr lang="hr-HR" b="1" dirty="0" smtClean="0">
                <a:solidFill>
                  <a:srgbClr val="FF0000"/>
                </a:solidFill>
              </a:rPr>
              <a:t>Primjer dobre prakse </a:t>
            </a:r>
            <a:r>
              <a:rPr lang="hr-HR" b="1" dirty="0" err="1" smtClean="0">
                <a:solidFill>
                  <a:srgbClr val="FF0000"/>
                </a:solidFill>
              </a:rPr>
              <a:t>okupavanja</a:t>
            </a:r>
            <a:r>
              <a:rPr lang="hr-HR" b="1" dirty="0" smtClean="0">
                <a:solidFill>
                  <a:srgbClr val="FF0000"/>
                </a:solidFill>
              </a:rPr>
              <a:t> oskoruše iz Češke</a:t>
            </a:r>
            <a:endParaRPr lang="hr-HR" b="1" dirty="0">
              <a:solidFill>
                <a:srgbClr val="FF0000"/>
              </a:solidFill>
            </a:endParaRPr>
          </a:p>
        </p:txBody>
      </p:sp>
      <p:sp>
        <p:nvSpPr>
          <p:cNvPr id="8" name="TextBox 7"/>
          <p:cNvSpPr txBox="1"/>
          <p:nvPr/>
        </p:nvSpPr>
        <p:spPr>
          <a:xfrm>
            <a:off x="5286380" y="2643182"/>
            <a:ext cx="3000396" cy="923330"/>
          </a:xfrm>
          <a:prstGeom prst="rect">
            <a:avLst/>
          </a:prstGeom>
          <a:noFill/>
        </p:spPr>
        <p:txBody>
          <a:bodyPr wrap="square" rtlCol="0">
            <a:spAutoFit/>
          </a:bodyPr>
          <a:lstStyle/>
          <a:p>
            <a:pPr algn="ctr"/>
            <a:r>
              <a:rPr lang="hr-HR" b="1" dirty="0" smtClean="0">
                <a:solidFill>
                  <a:srgbClr val="FF0000"/>
                </a:solidFill>
              </a:rPr>
              <a:t>Primjer dobre prakse zaštite mladog stabla oskoruše iz Češke</a:t>
            </a:r>
            <a:endParaRPr lang="hr-HR" b="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5728"/>
            <a:ext cx="9144000" cy="369332"/>
          </a:xfrm>
          <a:prstGeom prst="rect">
            <a:avLst/>
          </a:prstGeom>
        </p:spPr>
        <p:txBody>
          <a:bodyPr wrap="square">
            <a:spAutoFit/>
          </a:bodyPr>
          <a:lstStyle/>
          <a:p>
            <a:pPr algn="ctr"/>
            <a:r>
              <a:rPr lang="hr-HR" b="1" i="1" dirty="0" smtClean="0">
                <a:solidFill>
                  <a:srgbClr val="FF0000"/>
                </a:solidFill>
                <a:latin typeface="Arial" pitchFamily="34" charset="0"/>
                <a:cs typeface="Arial" pitchFamily="34" charset="0"/>
              </a:rPr>
              <a:t>Ex situ </a:t>
            </a:r>
            <a:r>
              <a:rPr lang="hr-HR" b="1" dirty="0" smtClean="0">
                <a:solidFill>
                  <a:srgbClr val="FF0000"/>
                </a:solidFill>
                <a:latin typeface="Arial" pitchFamily="34" charset="0"/>
                <a:cs typeface="Arial" pitchFamily="34" charset="0"/>
              </a:rPr>
              <a:t>mjere</a:t>
            </a:r>
            <a:r>
              <a:rPr lang="hr-HR" b="1" i="1" dirty="0" smtClean="0">
                <a:solidFill>
                  <a:srgbClr val="FF0000"/>
                </a:solidFill>
                <a:latin typeface="Arial" pitchFamily="34" charset="0"/>
                <a:cs typeface="Arial" pitchFamily="34" charset="0"/>
              </a:rPr>
              <a:t> </a:t>
            </a:r>
            <a:r>
              <a:rPr lang="hr-HR" b="1" dirty="0" smtClean="0">
                <a:solidFill>
                  <a:srgbClr val="FF0000"/>
                </a:solidFill>
                <a:latin typeface="Arial" pitchFamily="34" charset="0"/>
                <a:cs typeface="Arial" pitchFamily="34" charset="0"/>
              </a:rPr>
              <a:t>očuvanje veteranskog stabala oskoruše (</a:t>
            </a:r>
            <a:r>
              <a:rPr lang="hr-HR" b="1" i="1" dirty="0" err="1" smtClean="0">
                <a:solidFill>
                  <a:srgbClr val="FF0000"/>
                </a:solidFill>
                <a:latin typeface="Arial" pitchFamily="34" charset="0"/>
                <a:cs typeface="Arial" pitchFamily="34" charset="0"/>
              </a:rPr>
              <a:t>Sorbus</a:t>
            </a:r>
            <a:r>
              <a:rPr lang="hr-HR" b="1" i="1" dirty="0" smtClean="0">
                <a:solidFill>
                  <a:srgbClr val="FF0000"/>
                </a:solidFill>
                <a:latin typeface="Arial" pitchFamily="34" charset="0"/>
                <a:cs typeface="Arial" pitchFamily="34" charset="0"/>
              </a:rPr>
              <a:t> </a:t>
            </a:r>
            <a:r>
              <a:rPr lang="hr-HR" b="1" i="1" dirty="0" err="1" smtClean="0">
                <a:solidFill>
                  <a:srgbClr val="FF0000"/>
                </a:solidFill>
                <a:latin typeface="Arial" pitchFamily="34" charset="0"/>
                <a:cs typeface="Arial" pitchFamily="34" charset="0"/>
              </a:rPr>
              <a:t>domestica</a:t>
            </a:r>
            <a:r>
              <a:rPr lang="hr-HR" b="1" i="1" dirty="0" smtClean="0">
                <a:solidFill>
                  <a:srgbClr val="FF0000"/>
                </a:solidFill>
                <a:latin typeface="Arial" pitchFamily="34" charset="0"/>
                <a:cs typeface="Arial" pitchFamily="34" charset="0"/>
              </a:rPr>
              <a:t> </a:t>
            </a:r>
            <a:r>
              <a:rPr lang="hr-HR" b="1" dirty="0" smtClean="0">
                <a:solidFill>
                  <a:srgbClr val="FF0000"/>
                </a:solidFill>
                <a:latin typeface="Arial" pitchFamily="34" charset="0"/>
                <a:cs typeface="Arial" pitchFamily="34" charset="0"/>
              </a:rPr>
              <a:t>L.)</a:t>
            </a:r>
            <a:endParaRPr lang="hr-HR" b="1" dirty="0">
              <a:solidFill>
                <a:srgbClr val="FF0000"/>
              </a:solidFill>
              <a:latin typeface="Arial" pitchFamily="34" charset="0"/>
              <a:cs typeface="Arial" pitchFamily="34" charset="0"/>
            </a:endParaRPr>
          </a:p>
        </p:txBody>
      </p:sp>
      <p:sp>
        <p:nvSpPr>
          <p:cNvPr id="5" name="Rectangle 4"/>
          <p:cNvSpPr/>
          <p:nvPr/>
        </p:nvSpPr>
        <p:spPr>
          <a:xfrm>
            <a:off x="0" y="1000108"/>
            <a:ext cx="9144000" cy="5262979"/>
          </a:xfrm>
          <a:prstGeom prst="rect">
            <a:avLst/>
          </a:prstGeom>
        </p:spPr>
        <p:txBody>
          <a:bodyPr wrap="square">
            <a:spAutoFit/>
          </a:bodyPr>
          <a:lstStyle/>
          <a:p>
            <a:pPr algn="just"/>
            <a:r>
              <a:rPr lang="hr-HR" sz="1600" b="1" i="1" dirty="0" smtClean="0">
                <a:latin typeface="Arial" pitchFamily="34" charset="0"/>
                <a:cs typeface="Arial" pitchFamily="34" charset="0"/>
              </a:rPr>
              <a:t>Ex situ </a:t>
            </a:r>
            <a:r>
              <a:rPr lang="hr-HR" sz="1600" b="1" dirty="0" smtClean="0">
                <a:latin typeface="Arial" pitchFamily="34" charset="0"/>
                <a:cs typeface="Arial" pitchFamily="34" charset="0"/>
              </a:rPr>
              <a:t>mjere uključuju u prvo redu </a:t>
            </a:r>
            <a:r>
              <a:rPr lang="hr-HR" sz="1600" b="1" dirty="0" err="1" smtClean="0">
                <a:latin typeface="Arial" pitchFamily="34" charset="0"/>
                <a:cs typeface="Arial" pitchFamily="34" charset="0"/>
              </a:rPr>
              <a:t>rejuvenilizaciju</a:t>
            </a:r>
            <a:r>
              <a:rPr lang="hr-HR" sz="1600" b="1" dirty="0" smtClean="0">
                <a:latin typeface="Arial" pitchFamily="34" charset="0"/>
                <a:cs typeface="Arial" pitchFamily="34" charset="0"/>
              </a:rPr>
              <a:t> ili pomlađivanje starih stabala </a:t>
            </a:r>
            <a:r>
              <a:rPr lang="hr-HR" sz="1600" b="1" dirty="0" err="1" smtClean="0">
                <a:latin typeface="Arial" pitchFamily="34" charset="0"/>
                <a:cs typeface="Arial" pitchFamily="34" charset="0"/>
              </a:rPr>
              <a:t>autovegetativnim</a:t>
            </a:r>
            <a:r>
              <a:rPr lang="hr-HR" sz="1600" b="1" dirty="0" smtClean="0">
                <a:latin typeface="Arial" pitchFamily="34" charset="0"/>
                <a:cs typeface="Arial" pitchFamily="34" charset="0"/>
              </a:rPr>
              <a:t> razmnožavanjem cijepljenjem. Oskoruša se može razmnožiti i </a:t>
            </a:r>
            <a:r>
              <a:rPr lang="hr-HR" sz="1600" b="1" dirty="0" err="1" smtClean="0">
                <a:latin typeface="Arial" pitchFamily="34" charset="0"/>
                <a:cs typeface="Arial" pitchFamily="34" charset="0"/>
              </a:rPr>
              <a:t>autovegetativno</a:t>
            </a:r>
            <a:r>
              <a:rPr lang="hr-HR" sz="1600" b="1" dirty="0" smtClean="0">
                <a:latin typeface="Arial" pitchFamily="34" charset="0"/>
                <a:cs typeface="Arial" pitchFamily="34" charset="0"/>
              </a:rPr>
              <a:t> tehnikom </a:t>
            </a:r>
            <a:r>
              <a:rPr lang="hr-HR" sz="1600" b="1" dirty="0" err="1" smtClean="0">
                <a:latin typeface="Arial" pitchFamily="34" charset="0"/>
                <a:cs typeface="Arial" pitchFamily="34" charset="0"/>
              </a:rPr>
              <a:t>mikropropagacije</a:t>
            </a:r>
            <a:r>
              <a:rPr lang="hr-HR" sz="1600" b="1" dirty="0" smtClean="0">
                <a:latin typeface="Arial" pitchFamily="34" charset="0"/>
                <a:cs typeface="Arial" pitchFamily="34" charset="0"/>
              </a:rPr>
              <a:t> u kulturi tkiva “</a:t>
            </a:r>
            <a:r>
              <a:rPr lang="hr-HR" sz="1600" b="1" i="1" dirty="0" err="1" smtClean="0">
                <a:latin typeface="Arial" pitchFamily="34" charset="0"/>
                <a:cs typeface="Arial" pitchFamily="34" charset="0"/>
              </a:rPr>
              <a:t>in</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vitro</a:t>
            </a:r>
            <a:r>
              <a:rPr lang="hr-HR" sz="1600" b="1" dirty="0" smtClean="0">
                <a:latin typeface="Arial" pitchFamily="34" charset="0"/>
                <a:cs typeface="Arial" pitchFamily="34" charset="0"/>
              </a:rPr>
              <a:t>” ali je takav način proizvodnje još uvijek izvan komercijalne. Razmnožavanje oskoruše </a:t>
            </a:r>
            <a:r>
              <a:rPr lang="hr-HR" sz="1600" b="1" dirty="0" smtClean="0">
                <a:latin typeface="Arial" pitchFamily="34" charset="0"/>
                <a:cs typeface="Arial" pitchFamily="34" charset="0"/>
              </a:rPr>
              <a:t>zelenim reznicama </a:t>
            </a:r>
            <a:r>
              <a:rPr lang="hr-HR" sz="1600" b="1" dirty="0" smtClean="0">
                <a:latin typeface="Arial" pitchFamily="34" charset="0"/>
                <a:cs typeface="Arial" pitchFamily="34" charset="0"/>
              </a:rPr>
              <a:t>je moguće ali daje loše rezultate. Postotak </a:t>
            </a:r>
            <a:r>
              <a:rPr lang="hr-HR" sz="1600" b="1" dirty="0" err="1" smtClean="0">
                <a:latin typeface="Arial" pitchFamily="34" charset="0"/>
                <a:cs typeface="Arial" pitchFamily="34" charset="0"/>
              </a:rPr>
              <a:t>zakorjenjivanja</a:t>
            </a:r>
            <a:r>
              <a:rPr lang="hr-HR" sz="1600" b="1" dirty="0" smtClean="0">
                <a:latin typeface="Arial" pitchFamily="34" charset="0"/>
                <a:cs typeface="Arial" pitchFamily="34" charset="0"/>
              </a:rPr>
              <a:t> iznosi od </a:t>
            </a:r>
            <a:r>
              <a:rPr lang="hr-HR" sz="1600" b="1" dirty="0" smtClean="0">
                <a:latin typeface="Arial" pitchFamily="34" charset="0"/>
                <a:cs typeface="Arial" pitchFamily="34" charset="0"/>
              </a:rPr>
              <a:t>0,</a:t>
            </a:r>
            <a:r>
              <a:rPr lang="hr-HR" sz="1600" b="1" dirty="0" err="1" smtClean="0">
                <a:latin typeface="Arial" pitchFamily="34" charset="0"/>
                <a:cs typeface="Arial" pitchFamily="34" charset="0"/>
              </a:rPr>
              <a:t>0</a:t>
            </a:r>
            <a:r>
              <a:rPr lang="hr-HR" sz="1600" b="1" dirty="0" smtClean="0">
                <a:latin typeface="Arial" pitchFamily="34" charset="0"/>
                <a:cs typeface="Arial" pitchFamily="34" charset="0"/>
              </a:rPr>
              <a:t> do </a:t>
            </a:r>
            <a:r>
              <a:rPr lang="hr-HR" sz="1600" b="1" dirty="0" smtClean="0">
                <a:latin typeface="Arial" pitchFamily="34" charset="0"/>
                <a:cs typeface="Arial" pitchFamily="34" charset="0"/>
              </a:rPr>
              <a:t>10,7 </a:t>
            </a:r>
            <a:r>
              <a:rPr lang="hr-HR" sz="1600" b="1" dirty="0" smtClean="0">
                <a:latin typeface="Arial" pitchFamily="34" charset="0"/>
                <a:cs typeface="Arial" pitchFamily="34" charset="0"/>
              </a:rPr>
              <a:t>% a prosječno </a:t>
            </a:r>
            <a:r>
              <a:rPr lang="hr-HR" sz="1600" b="1" dirty="0" err="1" smtClean="0">
                <a:latin typeface="Arial" pitchFamily="34" charset="0"/>
                <a:cs typeface="Arial" pitchFamily="34" charset="0"/>
              </a:rPr>
              <a:t>zakorjenjivanje</a:t>
            </a:r>
            <a:r>
              <a:rPr lang="hr-HR" sz="1600" b="1" dirty="0" smtClean="0">
                <a:latin typeface="Arial" pitchFamily="34" charset="0"/>
                <a:cs typeface="Arial" pitchFamily="34" charset="0"/>
              </a:rPr>
              <a:t> </a:t>
            </a:r>
            <a:r>
              <a:rPr lang="hr-HR" sz="1600" b="1" dirty="0" smtClean="0">
                <a:latin typeface="Arial" pitchFamily="34" charset="0"/>
                <a:cs typeface="Arial" pitchFamily="34" charset="0"/>
              </a:rPr>
              <a:t>iznosi 2,7 </a:t>
            </a:r>
            <a:r>
              <a:rPr lang="hr-HR" sz="1600" b="1" dirty="0" smtClean="0">
                <a:latin typeface="Arial" pitchFamily="34" charset="0"/>
                <a:cs typeface="Arial" pitchFamily="34" charset="0"/>
              </a:rPr>
              <a:t>% što je ekonomski neisplativo i nema komercijalni značaj.  </a:t>
            </a:r>
            <a:r>
              <a:rPr lang="hr-HR" sz="1600" b="1" dirty="0" err="1" smtClean="0">
                <a:latin typeface="Arial" pitchFamily="34" charset="0"/>
                <a:cs typeface="Arial" pitchFamily="34" charset="0"/>
              </a:rPr>
              <a:t>Drvodelić</a:t>
            </a:r>
            <a:r>
              <a:rPr lang="hr-HR" sz="1600" b="1" dirty="0" smtClean="0">
                <a:latin typeface="Arial" pitchFamily="34" charset="0"/>
                <a:cs typeface="Arial" pitchFamily="34" charset="0"/>
              </a:rPr>
              <a:t> (2010) piše kako se </a:t>
            </a:r>
            <a:r>
              <a:rPr lang="hr-HR" sz="1600" b="1" dirty="0" err="1" smtClean="0">
                <a:latin typeface="Arial" pitchFamily="34" charset="0"/>
                <a:cs typeface="Arial" pitchFamily="34" charset="0"/>
              </a:rPr>
              <a:t>zakorjenjuju</a:t>
            </a:r>
            <a:r>
              <a:rPr lang="hr-HR" sz="1600" b="1" dirty="0" smtClean="0">
                <a:latin typeface="Arial" pitchFamily="34" charset="0"/>
                <a:cs typeface="Arial" pitchFamily="34" charset="0"/>
              </a:rPr>
              <a:t> </a:t>
            </a:r>
            <a:r>
              <a:rPr lang="hr-HR" sz="1600" b="1" dirty="0" smtClean="0">
                <a:latin typeface="Arial" pitchFamily="34" charset="0"/>
                <a:cs typeface="Arial" pitchFamily="34" charset="0"/>
              </a:rPr>
              <a:t>samo </a:t>
            </a:r>
            <a:r>
              <a:rPr lang="hr-HR" sz="1600" b="1" dirty="0" err="1" smtClean="0">
                <a:latin typeface="Arial" pitchFamily="34" charset="0"/>
                <a:cs typeface="Arial" pitchFamily="34" charset="0"/>
              </a:rPr>
              <a:t>neprevršene</a:t>
            </a:r>
            <a:r>
              <a:rPr lang="hr-HR" sz="1600" b="1" dirty="0" smtClean="0">
                <a:latin typeface="Arial" pitchFamily="34" charset="0"/>
                <a:cs typeface="Arial" pitchFamily="34" charset="0"/>
              </a:rPr>
              <a:t> odnosno vršne reznice tretirane </a:t>
            </a:r>
            <a:r>
              <a:rPr lang="hr-HR" sz="1600" b="1" dirty="0" err="1" smtClean="0">
                <a:latin typeface="Arial" pitchFamily="34" charset="0"/>
                <a:cs typeface="Arial" pitchFamily="34" charset="0"/>
              </a:rPr>
              <a:t>fitohormonom</a:t>
            </a:r>
            <a:r>
              <a:rPr lang="hr-HR" sz="1600" b="1" dirty="0" smtClean="0">
                <a:latin typeface="Arial" pitchFamily="34" charset="0"/>
                <a:cs typeface="Arial" pitchFamily="34" charset="0"/>
              </a:rPr>
              <a:t> </a:t>
            </a:r>
            <a:r>
              <a:rPr lang="hr-HR" sz="1600" b="1" dirty="0" err="1" smtClean="0">
                <a:latin typeface="Arial" pitchFamily="34" charset="0"/>
                <a:cs typeface="Arial" pitchFamily="34" charset="0"/>
              </a:rPr>
              <a:t>Radix</a:t>
            </a:r>
            <a:r>
              <a:rPr lang="hr-HR" sz="1600" b="1" dirty="0" smtClean="0">
                <a:latin typeface="Arial" pitchFamily="34" charset="0"/>
                <a:cs typeface="Arial" pitchFamily="34" charset="0"/>
              </a:rPr>
              <a:t> N/5 5000 </a:t>
            </a:r>
            <a:r>
              <a:rPr lang="hr-HR" sz="1600" b="1" dirty="0" err="1" smtClean="0">
                <a:latin typeface="Arial" pitchFamily="34" charset="0"/>
                <a:cs typeface="Arial" pitchFamily="34" charset="0"/>
              </a:rPr>
              <a:t>ppm</a:t>
            </a:r>
            <a:r>
              <a:rPr lang="hr-HR" sz="1600" b="1" dirty="0" smtClean="0">
                <a:latin typeface="Arial" pitchFamily="34" charset="0"/>
                <a:cs typeface="Arial" pitchFamily="34" charset="0"/>
              </a:rPr>
              <a:t>, 1-NAA. Veća koncentracija 1-NAA negativno utječe na </a:t>
            </a:r>
            <a:r>
              <a:rPr lang="hr-HR" sz="1600" b="1" dirty="0" err="1" smtClean="0">
                <a:latin typeface="Arial" pitchFamily="34" charset="0"/>
                <a:cs typeface="Arial" pitchFamily="34" charset="0"/>
              </a:rPr>
              <a:t>zakorjenjivanje</a:t>
            </a:r>
            <a:r>
              <a:rPr lang="hr-HR" sz="1600" b="1" dirty="0" smtClean="0">
                <a:latin typeface="Arial" pitchFamily="34" charset="0"/>
                <a:cs typeface="Arial" pitchFamily="34" charset="0"/>
              </a:rPr>
              <a:t> </a:t>
            </a:r>
            <a:r>
              <a:rPr lang="hr-HR" sz="1600" b="1" dirty="0" smtClean="0">
                <a:latin typeface="Arial" pitchFamily="34" charset="0"/>
                <a:cs typeface="Arial" pitchFamily="34" charset="0"/>
              </a:rPr>
              <a:t>reznica </a:t>
            </a:r>
            <a:r>
              <a:rPr lang="hr-HR" sz="1600" b="1" dirty="0" smtClean="0">
                <a:latin typeface="Arial" pitchFamily="34" charset="0"/>
                <a:cs typeface="Arial" pitchFamily="34" charset="0"/>
              </a:rPr>
              <a:t>dok se bez aplikacije hormona reznice nisu u stanju same </a:t>
            </a:r>
            <a:r>
              <a:rPr lang="hr-HR" sz="1600" b="1" dirty="0" err="1" smtClean="0">
                <a:latin typeface="Arial" pitchFamily="34" charset="0"/>
                <a:cs typeface="Arial" pitchFamily="34" charset="0"/>
              </a:rPr>
              <a:t>zakorjeniti</a:t>
            </a:r>
            <a:r>
              <a:rPr lang="hr-HR" sz="1600" b="1" dirty="0" smtClean="0">
                <a:latin typeface="Arial" pitchFamily="34" charset="0"/>
                <a:cs typeface="Arial" pitchFamily="34" charset="0"/>
              </a:rPr>
              <a:t>. Reznice se uzimaju od ovogodišnjeg prirasta </a:t>
            </a:r>
            <a:r>
              <a:rPr lang="hr-HR" sz="1600" b="1" dirty="0" smtClean="0">
                <a:latin typeface="Arial" pitchFamily="34" charset="0"/>
                <a:cs typeface="Arial" pitchFamily="34" charset="0"/>
              </a:rPr>
              <a:t>početkom svibnja </a:t>
            </a:r>
            <a:r>
              <a:rPr lang="hr-HR" sz="1600" b="1" dirty="0" smtClean="0">
                <a:latin typeface="Arial" pitchFamily="34" charset="0"/>
                <a:cs typeface="Arial" pitchFamily="34" charset="0"/>
              </a:rPr>
              <a:t>mjeseca. Reznice trebaju biti dužine od 8 do 15 cm. Reznice treba uzimati za oblačnog vremena ili u rano jutarnjim satima kad je turgor biljke najveći</a:t>
            </a:r>
            <a:r>
              <a:rPr lang="hr-HR" sz="1600" b="1" dirty="0" smtClean="0">
                <a:latin typeface="Arial" pitchFamily="34" charset="0"/>
                <a:cs typeface="Arial" pitchFamily="34" charset="0"/>
              </a:rPr>
              <a:t>, pravilno </a:t>
            </a:r>
            <a:r>
              <a:rPr lang="hr-HR" sz="1600" b="1" dirty="0" smtClean="0">
                <a:latin typeface="Arial" pitchFamily="34" charset="0"/>
                <a:cs typeface="Arial" pitchFamily="34" charset="0"/>
              </a:rPr>
              <a:t>ih transportirati da se ne isušuju i što brže doraditi i pikirati. Pod doradom reznica misli se na izradu kosog reza pod kutom od 45° odmah ispod </a:t>
            </a:r>
            <a:r>
              <a:rPr lang="hr-HR" sz="1600" b="1" dirty="0" err="1" smtClean="0">
                <a:latin typeface="Arial" pitchFamily="34" charset="0"/>
                <a:cs typeface="Arial" pitchFamily="34" charset="0"/>
              </a:rPr>
              <a:t>nodija</a:t>
            </a:r>
            <a:r>
              <a:rPr lang="hr-HR" sz="1600" b="1" dirty="0" smtClean="0">
                <a:latin typeface="Arial" pitchFamily="34" charset="0"/>
                <a:cs typeface="Arial" pitchFamily="34" charset="0"/>
              </a:rPr>
              <a:t> i reduciranje lisne površine za 50 % zbog smanjene transpiracije. Redukcija ide s obzirom na dužinu reznica, najprije se skidaju donji listovi i ostavlja do </a:t>
            </a:r>
            <a:r>
              <a:rPr lang="hr-HR" sz="1600" b="1" dirty="0" err="1" smtClean="0">
                <a:latin typeface="Arial" pitchFamily="34" charset="0"/>
                <a:cs typeface="Arial" pitchFamily="34" charset="0"/>
              </a:rPr>
              <a:t>cca</a:t>
            </a:r>
            <a:r>
              <a:rPr lang="hr-HR" sz="1600" b="1" dirty="0" smtClean="0">
                <a:latin typeface="Arial" pitchFamily="34" charset="0"/>
                <a:cs typeface="Arial" pitchFamily="34" charset="0"/>
              </a:rPr>
              <a:t>. 50 %. Gornji par listova se obično manje prikraćuje a donji više zbog smanjenog potencijalnog širenja biljnih bolesti zbog velike zračne vlage koja se stvara pri površini supstrata. Reznice se pikiraju </a:t>
            </a:r>
            <a:r>
              <a:rPr lang="hr-HR" sz="1600" b="1" dirty="0" smtClean="0">
                <a:latin typeface="Arial" pitchFamily="34" charset="0"/>
                <a:cs typeface="Arial" pitchFamily="34" charset="0"/>
              </a:rPr>
              <a:t>u mješavinu supstrata za </a:t>
            </a:r>
            <a:r>
              <a:rPr lang="hr-HR" sz="1600" b="1" dirty="0" err="1" smtClean="0">
                <a:latin typeface="Arial" pitchFamily="34" charset="0"/>
                <a:cs typeface="Arial" pitchFamily="34" charset="0"/>
              </a:rPr>
              <a:t>zakorjenjivanje</a:t>
            </a:r>
            <a:r>
              <a:rPr lang="hr-HR" sz="1600" b="1" dirty="0" smtClean="0">
                <a:latin typeface="Arial" pitchFamily="34" charset="0"/>
                <a:cs typeface="Arial" pitchFamily="34" charset="0"/>
              </a:rPr>
              <a:t> tipa </a:t>
            </a:r>
            <a:r>
              <a:rPr lang="hr-HR" sz="1600" b="1" i="1" dirty="0" err="1" smtClean="0">
                <a:latin typeface="Arial" pitchFamily="34" charset="0"/>
                <a:cs typeface="Arial" pitchFamily="34" charset="0"/>
              </a:rPr>
              <a:t>Klasmann</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Steckmedium</a:t>
            </a:r>
            <a:r>
              <a:rPr lang="hr-HR" sz="1600" b="1" i="1" dirty="0" smtClean="0">
                <a:latin typeface="Arial" pitchFamily="34" charset="0"/>
                <a:cs typeface="Arial" pitchFamily="34" charset="0"/>
              </a:rPr>
              <a:t> </a:t>
            </a:r>
            <a:r>
              <a:rPr lang="hr-HR" sz="1600" b="1" dirty="0" smtClean="0">
                <a:latin typeface="Arial" pitchFamily="34" charset="0"/>
                <a:cs typeface="Arial" pitchFamily="34" charset="0"/>
              </a:rPr>
              <a:t>na </a:t>
            </a:r>
            <a:r>
              <a:rPr lang="hr-HR" sz="1600" b="1" dirty="0" smtClean="0">
                <a:latin typeface="Arial" pitchFamily="34" charset="0"/>
                <a:cs typeface="Arial" pitchFamily="34" charset="0"/>
              </a:rPr>
              <a:t>dubinu od 5 cm. </a:t>
            </a:r>
            <a:r>
              <a:rPr lang="hr-HR" sz="1600" b="1" dirty="0" smtClean="0">
                <a:latin typeface="Arial" pitchFamily="34" charset="0"/>
                <a:cs typeface="Arial" pitchFamily="34" charset="0"/>
              </a:rPr>
              <a:t>Koristi </a:t>
            </a:r>
            <a:r>
              <a:rPr lang="hr-HR" sz="1600" b="1" dirty="0" smtClean="0">
                <a:latin typeface="Arial" pitchFamily="34" charset="0"/>
                <a:cs typeface="Arial" pitchFamily="34" charset="0"/>
              </a:rPr>
              <a:t>se sustav zamagljivanja i grijanja podloge. </a:t>
            </a:r>
            <a:r>
              <a:rPr lang="hr-HR" sz="1600" b="1" dirty="0" err="1" smtClean="0">
                <a:latin typeface="Arial" pitchFamily="34" charset="0"/>
                <a:cs typeface="Arial" pitchFamily="34" charset="0"/>
              </a:rPr>
              <a:t>Rizogeneza</a:t>
            </a:r>
            <a:r>
              <a:rPr lang="hr-HR" sz="1600" b="1" dirty="0" smtClean="0">
                <a:latin typeface="Arial" pitchFamily="34" charset="0"/>
                <a:cs typeface="Arial" pitchFamily="34" charset="0"/>
              </a:rPr>
              <a:t> (nastajanje novog korijenskog sustava) traje vrlo </a:t>
            </a:r>
            <a:r>
              <a:rPr lang="hr-HR" sz="1600" b="1" dirty="0" smtClean="0">
                <a:latin typeface="Arial" pitchFamily="34" charset="0"/>
                <a:cs typeface="Arial" pitchFamily="34" charset="0"/>
              </a:rPr>
              <a:t>dugo. </a:t>
            </a:r>
            <a:r>
              <a:rPr lang="hr-HR" sz="1600" b="1" dirty="0" err="1" smtClean="0">
                <a:latin typeface="Arial" pitchFamily="34" charset="0"/>
                <a:cs typeface="Arial" pitchFamily="34" charset="0"/>
              </a:rPr>
              <a:t>Ožiljene</a:t>
            </a:r>
            <a:r>
              <a:rPr lang="hr-HR" sz="1600" b="1" dirty="0" smtClean="0">
                <a:latin typeface="Arial" pitchFamily="34" charset="0"/>
                <a:cs typeface="Arial" pitchFamily="34" charset="0"/>
              </a:rPr>
              <a:t> </a:t>
            </a:r>
            <a:r>
              <a:rPr lang="hr-HR" sz="1600" b="1" dirty="0" smtClean="0">
                <a:latin typeface="Arial" pitchFamily="34" charset="0"/>
                <a:cs typeface="Arial" pitchFamily="34" charset="0"/>
              </a:rPr>
              <a:t>reznice imaju slabo razvijen korijenski sustav.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8604"/>
            <a:ext cx="9144000" cy="2585323"/>
          </a:xfrm>
          <a:prstGeom prst="rect">
            <a:avLst/>
          </a:prstGeom>
        </p:spPr>
        <p:txBody>
          <a:bodyPr wrap="square">
            <a:spAutoFit/>
          </a:bodyPr>
          <a:lstStyle/>
          <a:p>
            <a:pPr algn="just"/>
            <a:r>
              <a:rPr lang="hr-HR" b="1" dirty="0" smtClean="0">
                <a:latin typeface="Arial" pitchFamily="34" charset="0"/>
                <a:cs typeface="Arial" pitchFamily="34" charset="0"/>
              </a:rPr>
              <a:t>Oskoruša se može pomladiti i razmnožiti i izdancima iz korijena. </a:t>
            </a:r>
            <a:r>
              <a:rPr lang="hr-HR" b="1" dirty="0" err="1" smtClean="0">
                <a:latin typeface="Arial" pitchFamily="34" charset="0"/>
                <a:cs typeface="Arial" pitchFamily="34" charset="0"/>
              </a:rPr>
              <a:t>Rejuvenizirana</a:t>
            </a:r>
            <a:r>
              <a:rPr lang="hr-HR" b="1" dirty="0" smtClean="0">
                <a:latin typeface="Arial" pitchFamily="34" charset="0"/>
                <a:cs typeface="Arial" pitchFamily="34" charset="0"/>
              </a:rPr>
              <a:t> ili pomlađena veteranska stabla oskoruše stara od 4 do 5 godina mogu se razmnožavati i reznicama od korijena duljine od 5 do 8 cm i debljine oko 7 mm. Korijen se vadi pažljivo s bagerom, reznice se dorađuju na način da im se označi polaritet (donji rez ide koso a gornji okomito). Reznice se pikiraju u mješavinu treseta i pijeska i prekrivaju tlom od 2 do 4 cm (zbog isušivanja). Takav način razmnožavanja radi se u vrijeme mirovanja vegetacije, najbolje početkom mjeseca ožujka. Za reznice od korijena koristi se fungicid. Poznato je kako neki genotipovi oskoruše daju više korijenskih reznica od drugih.</a:t>
            </a:r>
            <a:endParaRPr lang="hr-HR" b="1" dirty="0">
              <a:latin typeface="Arial" pitchFamily="34" charset="0"/>
              <a:cs typeface="Arial" pitchFamily="34" charset="0"/>
            </a:endParaRPr>
          </a:p>
        </p:txBody>
      </p:sp>
      <p:pic>
        <p:nvPicPr>
          <p:cNvPr id="5" name="Picture 4" descr="1.JPG"/>
          <p:cNvPicPr>
            <a:picLocks noChangeAspect="1"/>
          </p:cNvPicPr>
          <p:nvPr/>
        </p:nvPicPr>
        <p:blipFill>
          <a:blip r:embed="rId2" cstate="print"/>
          <a:stretch>
            <a:fillRect/>
          </a:stretch>
        </p:blipFill>
        <p:spPr>
          <a:xfrm>
            <a:off x="5143504" y="3214686"/>
            <a:ext cx="3840000" cy="2880000"/>
          </a:xfrm>
          <a:prstGeom prst="rect">
            <a:avLst/>
          </a:prstGeom>
        </p:spPr>
      </p:pic>
      <p:pic>
        <p:nvPicPr>
          <p:cNvPr id="6" name="Picture 5" descr="11.JPG"/>
          <p:cNvPicPr>
            <a:picLocks noChangeAspect="1"/>
          </p:cNvPicPr>
          <p:nvPr/>
        </p:nvPicPr>
        <p:blipFill>
          <a:blip r:embed="rId3" cstate="print"/>
          <a:stretch>
            <a:fillRect/>
          </a:stretch>
        </p:blipFill>
        <p:spPr>
          <a:xfrm>
            <a:off x="214282" y="3214686"/>
            <a:ext cx="2160000" cy="2880000"/>
          </a:xfrm>
          <a:prstGeom prst="rect">
            <a:avLst/>
          </a:prstGeom>
        </p:spPr>
      </p:pic>
      <p:pic>
        <p:nvPicPr>
          <p:cNvPr id="7" name="Picture 6" descr="111.JPG"/>
          <p:cNvPicPr>
            <a:picLocks noChangeAspect="1"/>
          </p:cNvPicPr>
          <p:nvPr/>
        </p:nvPicPr>
        <p:blipFill>
          <a:blip r:embed="rId4" cstate="print"/>
          <a:stretch>
            <a:fillRect/>
          </a:stretch>
        </p:blipFill>
        <p:spPr>
          <a:xfrm>
            <a:off x="2000232" y="3786190"/>
            <a:ext cx="3840000" cy="2880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4290"/>
            <a:ext cx="9144000" cy="6494085"/>
          </a:xfrm>
          <a:prstGeom prst="rect">
            <a:avLst/>
          </a:prstGeom>
        </p:spPr>
        <p:txBody>
          <a:bodyPr wrap="square">
            <a:spAutoFit/>
          </a:bodyPr>
          <a:lstStyle/>
          <a:p>
            <a:pPr algn="just"/>
            <a:r>
              <a:rPr lang="hr-HR" sz="1600" b="1" dirty="0" smtClean="0">
                <a:latin typeface="Arial" pitchFamily="34" charset="0"/>
                <a:cs typeface="Arial" pitchFamily="34" charset="0"/>
              </a:rPr>
              <a:t>Plemke za cijepljenje uzimaju se za vrijeme mirovanja vegetacije kad su pupovi u strogom stanju </a:t>
            </a:r>
            <a:r>
              <a:rPr lang="hr-HR" sz="1600" b="1" dirty="0" err="1" smtClean="0">
                <a:latin typeface="Arial" pitchFamily="34" charset="0"/>
                <a:cs typeface="Arial" pitchFamily="34" charset="0"/>
              </a:rPr>
              <a:t>dormantnosti</a:t>
            </a:r>
            <a:r>
              <a:rPr lang="hr-HR" sz="1600" b="1" dirty="0" smtClean="0">
                <a:latin typeface="Arial" pitchFamily="34" charset="0"/>
                <a:cs typeface="Arial" pitchFamily="34" charset="0"/>
              </a:rPr>
              <a:t> ili mirovanja. U ovom istraživanju uzete su 10.02.2022. godine. Glavna problematika kod veteranskih stabala je mali broj plemki koje moraju biti od jednogodišnjeg izbojka (1 godinu stare). Razlog je nebriga oko stabla i izostanak orezivanja koje bi potaknulo rast novih izbojaka. Često su jedini izvor reznica </a:t>
            </a:r>
            <a:r>
              <a:rPr lang="hr-HR" sz="1600" b="1" dirty="0" err="1" smtClean="0">
                <a:latin typeface="Arial" pitchFamily="34" charset="0"/>
                <a:cs typeface="Arial" pitchFamily="34" charset="0"/>
              </a:rPr>
              <a:t>živići</a:t>
            </a:r>
            <a:r>
              <a:rPr lang="hr-HR" sz="1600" b="1" dirty="0" smtClean="0">
                <a:latin typeface="Arial" pitchFamily="34" charset="0"/>
                <a:cs typeface="Arial" pitchFamily="34" charset="0"/>
              </a:rPr>
              <a:t> koji se aktiviraju po deblu ili </a:t>
            </a:r>
            <a:r>
              <a:rPr lang="hr-HR" sz="1600" b="1" dirty="0" err="1" smtClean="0">
                <a:latin typeface="Arial" pitchFamily="34" charset="0"/>
                <a:cs typeface="Arial" pitchFamily="34" charset="0"/>
              </a:rPr>
              <a:t>debalcima</a:t>
            </a:r>
            <a:r>
              <a:rPr lang="hr-HR" sz="1600" b="1" dirty="0" smtClean="0">
                <a:latin typeface="Arial" pitchFamily="34" charset="0"/>
                <a:cs typeface="Arial" pitchFamily="34" charset="0"/>
              </a:rPr>
              <a:t>. Plemke se odmah po uzimanju sa stabla transportiraju u prijenosnim hladnjacima i stavljaju u pamučnu sterilnu navlaženu krpu koja se omota PVC folijom i zaveže gumicom zbog očuvanja vlažnosti. Na bunt plemki ide etiketa s permanentnim markerom sa svim podacima o stablu i datumom uzimanja. Plemke se čuvaju u takvim uvjetima na pozitivnim ali niskim temperaturama iznad točke smrzavanja (oko 3 °C). Tijekom čuvanja plemki provjerava se vlažnost koja ne smije biti prevelika niti preniska zbog </a:t>
            </a:r>
            <a:r>
              <a:rPr lang="hr-HR" sz="1600" b="1" dirty="0" smtClean="0">
                <a:latin typeface="Arial" pitchFamily="34" charset="0"/>
                <a:cs typeface="Arial" pitchFamily="34" charset="0"/>
              </a:rPr>
              <a:t>truljenja ili isušivanja</a:t>
            </a:r>
            <a:r>
              <a:rPr lang="hr-HR" sz="1600" b="1" dirty="0" smtClean="0">
                <a:latin typeface="Arial" pitchFamily="34" charset="0"/>
                <a:cs typeface="Arial" pitchFamily="34" charset="0"/>
              </a:rPr>
              <a:t>. Druga mogućnost je da se plemke odmah nakon uzimanja navlaže i </a:t>
            </a:r>
            <a:r>
              <a:rPr lang="hr-HR" sz="1600" b="1" dirty="0" err="1" smtClean="0">
                <a:latin typeface="Arial" pitchFamily="34" charset="0"/>
                <a:cs typeface="Arial" pitchFamily="34" charset="0"/>
              </a:rPr>
              <a:t>vakumiraju</a:t>
            </a:r>
            <a:r>
              <a:rPr lang="hr-HR" sz="1600" b="1" dirty="0" smtClean="0">
                <a:latin typeface="Arial" pitchFamily="34" charset="0"/>
                <a:cs typeface="Arial" pitchFamily="34" charset="0"/>
              </a:rPr>
              <a:t> u PVC foliju i tada je mogućnost njihovog isušivanja smanjena i mogu se koristiti na duže vrijeme u </a:t>
            </a:r>
            <a:r>
              <a:rPr lang="hr-HR" sz="1600" b="1" dirty="0" err="1" smtClean="0">
                <a:latin typeface="Arial" pitchFamily="34" charset="0"/>
                <a:cs typeface="Arial" pitchFamily="34" charset="0"/>
              </a:rPr>
              <a:t>inaktivnom</a:t>
            </a:r>
            <a:r>
              <a:rPr lang="hr-HR" sz="1600" b="1" dirty="0" smtClean="0">
                <a:latin typeface="Arial" pitchFamily="34" charset="0"/>
                <a:cs typeface="Arial" pitchFamily="34" charset="0"/>
              </a:rPr>
              <a:t> stanju na gore opisanim temperaturama. Glavni način razmnožavanja oskoruše za potrebe šumarstva je spolni ili putem sjemena. Međutim u slučaju kloniranja koristi se prije svega cijepljenje na </a:t>
            </a:r>
            <a:r>
              <a:rPr lang="hr-HR" sz="1600" b="1" dirty="0" smtClean="0">
                <a:latin typeface="Arial" pitchFamily="34" charset="0"/>
                <a:cs typeface="Arial" pitchFamily="34" charset="0"/>
              </a:rPr>
              <a:t>otvorenom u </a:t>
            </a:r>
            <a:r>
              <a:rPr lang="hr-HR" sz="1600" b="1" dirty="0" smtClean="0">
                <a:latin typeface="Arial" pitchFamily="34" charset="0"/>
                <a:cs typeface="Arial" pitchFamily="34" charset="0"/>
              </a:rPr>
              <a:t>ljeto, krajem srpnja ili početkom mjeseca kolovoza ili u trenutku kad su pupovi zreli. Cijepi se tehnikom </a:t>
            </a:r>
            <a:r>
              <a:rPr lang="hr-HR" sz="1600" b="1" dirty="0" err="1" smtClean="0">
                <a:latin typeface="Arial" pitchFamily="34" charset="0"/>
                <a:cs typeface="Arial" pitchFamily="34" charset="0"/>
              </a:rPr>
              <a:t>chip</a:t>
            </a:r>
            <a:r>
              <a:rPr lang="hr-HR" sz="1600" b="1" dirty="0" smtClean="0">
                <a:latin typeface="Arial" pitchFamily="34" charset="0"/>
                <a:cs typeface="Arial" pitchFamily="34" charset="0"/>
              </a:rPr>
              <a:t> </a:t>
            </a:r>
            <a:r>
              <a:rPr lang="hr-HR" sz="1600" b="1" dirty="0" err="1" smtClean="0">
                <a:latin typeface="Arial" pitchFamily="34" charset="0"/>
                <a:cs typeface="Arial" pitchFamily="34" charset="0"/>
              </a:rPr>
              <a:t>budding</a:t>
            </a:r>
            <a:r>
              <a:rPr lang="hr-HR" sz="1600" b="1" dirty="0" smtClean="0">
                <a:latin typeface="Arial" pitchFamily="34" charset="0"/>
                <a:cs typeface="Arial" pitchFamily="34" charset="0"/>
              </a:rPr>
              <a:t> na </a:t>
            </a:r>
            <a:r>
              <a:rPr lang="hr-HR" sz="1600" b="1" dirty="0" err="1" smtClean="0">
                <a:latin typeface="Arial" pitchFamily="34" charset="0"/>
                <a:cs typeface="Arial" pitchFamily="34" charset="0"/>
              </a:rPr>
              <a:t>sjemenjake</a:t>
            </a:r>
            <a:r>
              <a:rPr lang="hr-HR" sz="1600" b="1" dirty="0" smtClean="0">
                <a:latin typeface="Arial" pitchFamily="34" charset="0"/>
                <a:cs typeface="Arial" pitchFamily="34" charset="0"/>
              </a:rPr>
              <a:t> iste vrste ili genetički gledano najbolje na </a:t>
            </a:r>
            <a:r>
              <a:rPr lang="hr-HR" sz="1600" b="1" dirty="0" err="1" smtClean="0">
                <a:latin typeface="Arial" pitchFamily="34" charset="0"/>
                <a:cs typeface="Arial" pitchFamily="34" charset="0"/>
              </a:rPr>
              <a:t>sjemenjake</a:t>
            </a:r>
            <a:r>
              <a:rPr lang="hr-HR" sz="1600" b="1" dirty="0" smtClean="0">
                <a:latin typeface="Arial" pitchFamily="34" charset="0"/>
                <a:cs typeface="Arial" pitchFamily="34" charset="0"/>
              </a:rPr>
              <a:t> uzgojene iz sjemena veteranskog stabla koje želimo cijepiti. Koristi se uzgoj u kontejnerima volumena od 2 do 3 litre a najbolje su podloge stare dvije ili tri godine (ovisno o načinu uzgoja i zapremini kontejnera). Oskoruša se može cijepiti i kopuliranjem na engleski spoj ali ta metoda daje lošije rezultate. Pokušaj cijepljenja u krošnji kod netom presađenih školovanih stablašica dobi od </a:t>
            </a:r>
            <a:r>
              <a:rPr lang="hr-HR" sz="1600" b="1" dirty="0" smtClean="0">
                <a:latin typeface="Arial" pitchFamily="34" charset="0"/>
                <a:cs typeface="Arial" pitchFamily="34" charset="0"/>
              </a:rPr>
              <a:t>6 do 8 </a:t>
            </a:r>
            <a:r>
              <a:rPr lang="hr-HR" sz="1600" b="1" dirty="0" smtClean="0">
                <a:latin typeface="Arial" pitchFamily="34" charset="0"/>
                <a:cs typeface="Arial" pitchFamily="34" charset="0"/>
              </a:rPr>
              <a:t>godina daju loše rezultate jer se korijen još nije dovoljno </a:t>
            </a:r>
            <a:r>
              <a:rPr lang="hr-HR" sz="1600" b="1" dirty="0" err="1" smtClean="0">
                <a:latin typeface="Arial" pitchFamily="34" charset="0"/>
                <a:cs typeface="Arial" pitchFamily="34" charset="0"/>
              </a:rPr>
              <a:t>zakorijenio</a:t>
            </a:r>
            <a:r>
              <a:rPr lang="hr-HR" sz="1600" b="1" dirty="0" smtClean="0">
                <a:latin typeface="Arial" pitchFamily="34" charset="0"/>
                <a:cs typeface="Arial" pitchFamily="34" charset="0"/>
              </a:rPr>
              <a:t> </a:t>
            </a:r>
            <a:r>
              <a:rPr lang="hr-HR" sz="1600" b="1" dirty="0" smtClean="0">
                <a:latin typeface="Arial" pitchFamily="34" charset="0"/>
                <a:cs typeface="Arial" pitchFamily="34" charset="0"/>
              </a:rPr>
              <a:t>kako bih povukao biljne sokove. Takvi cijepovi se ponekad </a:t>
            </a:r>
            <a:r>
              <a:rPr lang="hr-HR" sz="1600" b="1" dirty="0" smtClean="0">
                <a:latin typeface="Arial" pitchFamily="34" charset="0"/>
                <a:cs typeface="Arial" pitchFamily="34" charset="0"/>
              </a:rPr>
              <a:t>trenutno prime </a:t>
            </a:r>
            <a:r>
              <a:rPr lang="hr-HR" sz="1600" b="1" dirty="0" smtClean="0">
                <a:latin typeface="Arial" pitchFamily="34" charset="0"/>
                <a:cs typeface="Arial" pitchFamily="34" charset="0"/>
              </a:rPr>
              <a:t>iz vlastite zalihe hranjiva ali kasnije ne </a:t>
            </a:r>
            <a:r>
              <a:rPr lang="hr-HR" sz="1600" b="1" dirty="0" err="1" smtClean="0">
                <a:latin typeface="Arial" pitchFamily="34" charset="0"/>
                <a:cs typeface="Arial" pitchFamily="34" charset="0"/>
              </a:rPr>
              <a:t>kalusiraju</a:t>
            </a:r>
            <a:r>
              <a:rPr lang="hr-HR" sz="1600" b="1" dirty="0" smtClean="0">
                <a:latin typeface="Arial" pitchFamily="34" charset="0"/>
                <a:cs typeface="Arial" pitchFamily="34" charset="0"/>
              </a:rPr>
              <a:t> i dolazi do njihovog odbacivanja. Preporuka je stablašicu </a:t>
            </a:r>
            <a:r>
              <a:rPr lang="hr-HR" sz="1600" b="1" dirty="0" smtClean="0">
                <a:latin typeface="Arial" pitchFamily="34" charset="0"/>
                <a:cs typeface="Arial" pitchFamily="34" charset="0"/>
              </a:rPr>
              <a:t>oskoruše za </a:t>
            </a:r>
            <a:r>
              <a:rPr lang="hr-HR" sz="1600" b="1" dirty="0" smtClean="0">
                <a:latin typeface="Arial" pitchFamily="34" charset="0"/>
                <a:cs typeface="Arial" pitchFamily="34" charset="0"/>
              </a:rPr>
              <a:t>cijepljenje presaditi 1 godinu ranije pa onda cijepiti.</a:t>
            </a:r>
            <a:endParaRPr lang="hr-HR"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1" cy="3970318"/>
          </a:xfrm>
          <a:prstGeom prst="rect">
            <a:avLst/>
          </a:prstGeom>
          <a:noFill/>
        </p:spPr>
        <p:txBody>
          <a:bodyPr wrap="square" rtlCol="0">
            <a:spAutoFit/>
          </a:bodyPr>
          <a:lstStyle/>
          <a:p>
            <a:pPr algn="just"/>
            <a:r>
              <a:rPr lang="hr-HR" b="1" dirty="0" smtClean="0">
                <a:latin typeface="Arial" pitchFamily="34" charset="0"/>
                <a:cs typeface="Arial" pitchFamily="34" charset="0"/>
              </a:rPr>
              <a:t>Hodogram cijepljenja oskoruše sličan je poljskom jasenu. S veteranskog stabla nije se moglo uzeti puno plemki pa se preporučuje provociranje mladih jednogodišnjih izbojaka na rast što se postiže orezivanjem. U našem istraživanju kao podloge korištene su kontejnerske sadnice uzgojene u PVC vrećicama zapremine 3 L. čime je olakšana manipulacija kod cijepljenja. Cijepljenje je obavljeno 08.04.2022. godine. Korištena je tehnika kopuliranja engleskim spojem prikazana na slici </a:t>
            </a:r>
            <a:r>
              <a:rPr lang="hr-HR" b="1" dirty="0" smtClean="0">
                <a:latin typeface="Arial" pitchFamily="34" charset="0"/>
                <a:cs typeface="Arial" pitchFamily="34" charset="0"/>
              </a:rPr>
              <a:t>dolje lijevo</a:t>
            </a:r>
            <a:r>
              <a:rPr lang="hr-HR" b="1" dirty="0" smtClean="0">
                <a:latin typeface="Arial" pitchFamily="34" charset="0"/>
                <a:cs typeface="Arial" pitchFamily="34" charset="0"/>
              </a:rPr>
              <a:t>. </a:t>
            </a:r>
            <a:r>
              <a:rPr lang="hr-HR" b="1" dirty="0" smtClean="0">
                <a:latin typeface="Arial" pitchFamily="34" charset="0"/>
                <a:cs typeface="Arial" pitchFamily="34" charset="0"/>
              </a:rPr>
              <a:t>Metoda cijepljenja oskoruše tehnikom </a:t>
            </a:r>
            <a:r>
              <a:rPr lang="hr-HR" b="1" dirty="0" err="1" smtClean="0">
                <a:latin typeface="Arial" pitchFamily="34" charset="0"/>
                <a:cs typeface="Arial" pitchFamily="34" charset="0"/>
              </a:rPr>
              <a:t>chip</a:t>
            </a:r>
            <a:r>
              <a:rPr lang="hr-HR" b="1" dirty="0" smtClean="0">
                <a:latin typeface="Arial" pitchFamily="34" charset="0"/>
                <a:cs typeface="Arial" pitchFamily="34" charset="0"/>
              </a:rPr>
              <a:t> </a:t>
            </a:r>
            <a:r>
              <a:rPr lang="hr-HR" b="1" dirty="0" err="1" smtClean="0">
                <a:latin typeface="Arial" pitchFamily="34" charset="0"/>
                <a:cs typeface="Arial" pitchFamily="34" charset="0"/>
              </a:rPr>
              <a:t>budding</a:t>
            </a:r>
            <a:r>
              <a:rPr lang="hr-HR" b="1" dirty="0" smtClean="0">
                <a:latin typeface="Arial" pitchFamily="34" charset="0"/>
                <a:cs typeface="Arial" pitchFamily="34" charset="0"/>
              </a:rPr>
              <a:t> koju preporučujemo i daje najbolje rezultate primitka i porasta plemke </a:t>
            </a:r>
            <a:r>
              <a:rPr lang="hr-HR" b="1" dirty="0" smtClean="0">
                <a:latin typeface="Arial" pitchFamily="34" charset="0"/>
                <a:cs typeface="Arial" pitchFamily="34" charset="0"/>
              </a:rPr>
              <a:t>prikazana </a:t>
            </a:r>
            <a:r>
              <a:rPr lang="hr-HR" b="1" dirty="0" smtClean="0">
                <a:latin typeface="Arial" pitchFamily="34" charset="0"/>
                <a:cs typeface="Arial" pitchFamily="34" charset="0"/>
              </a:rPr>
              <a:t>je na slici ispod gdje se vidi dobro </a:t>
            </a:r>
            <a:r>
              <a:rPr lang="hr-HR" b="1" dirty="0" err="1" smtClean="0">
                <a:latin typeface="Arial" pitchFamily="34" charset="0"/>
                <a:cs typeface="Arial" pitchFamily="34" charset="0"/>
              </a:rPr>
              <a:t>kalusiranje</a:t>
            </a:r>
            <a:r>
              <a:rPr lang="hr-HR" b="1" dirty="0" smtClean="0">
                <a:latin typeface="Arial" pitchFamily="34" charset="0"/>
                <a:cs typeface="Arial" pitchFamily="34" charset="0"/>
              </a:rPr>
              <a:t> i primitak pupa. Između ove dvije tehnike vidljiva je razlika u veličini ozljede što se odražava na uspješnost cijepljenja. Prednost </a:t>
            </a:r>
            <a:r>
              <a:rPr lang="hr-HR" b="1" dirty="0" err="1" smtClean="0">
                <a:latin typeface="Arial" pitchFamily="34" charset="0"/>
                <a:cs typeface="Arial" pitchFamily="34" charset="0"/>
              </a:rPr>
              <a:t>chip</a:t>
            </a:r>
            <a:r>
              <a:rPr lang="hr-HR" b="1" dirty="0" smtClean="0">
                <a:latin typeface="Arial" pitchFamily="34" charset="0"/>
                <a:cs typeface="Arial" pitchFamily="34" charset="0"/>
              </a:rPr>
              <a:t> </a:t>
            </a:r>
            <a:r>
              <a:rPr lang="hr-HR" b="1" dirty="0" err="1" smtClean="0">
                <a:latin typeface="Arial" pitchFamily="34" charset="0"/>
                <a:cs typeface="Arial" pitchFamily="34" charset="0"/>
              </a:rPr>
              <a:t>budding</a:t>
            </a:r>
            <a:r>
              <a:rPr lang="hr-HR" b="1" dirty="0" smtClean="0">
                <a:latin typeface="Arial" pitchFamily="34" charset="0"/>
                <a:cs typeface="Arial" pitchFamily="34" charset="0"/>
              </a:rPr>
              <a:t> je i mogućnost veće multiplikacije zbog korištenja samo jednog pupa s malim dijelom drva u odnosu na kopuliranje gdje se koriste uglavnom dva pupa. Omatanje mjesta spoja u PVC vrećice s rupicama dokazano </a:t>
            </a:r>
            <a:r>
              <a:rPr lang="hr-HR" b="1" dirty="0" smtClean="0">
                <a:latin typeface="Arial" pitchFamily="34" charset="0"/>
                <a:cs typeface="Arial" pitchFamily="34" charset="0"/>
              </a:rPr>
              <a:t>pomaže </a:t>
            </a:r>
            <a:r>
              <a:rPr lang="hr-HR" b="1" dirty="0" smtClean="0">
                <a:latin typeface="Arial" pitchFamily="34" charset="0"/>
                <a:cs typeface="Arial" pitchFamily="34" charset="0"/>
              </a:rPr>
              <a:t>bržem </a:t>
            </a:r>
            <a:r>
              <a:rPr lang="hr-HR" b="1" dirty="0" err="1" smtClean="0">
                <a:latin typeface="Arial" pitchFamily="34" charset="0"/>
                <a:cs typeface="Arial" pitchFamily="34" charset="0"/>
              </a:rPr>
              <a:t>kalusiranju</a:t>
            </a:r>
            <a:r>
              <a:rPr lang="hr-HR" b="1" dirty="0" smtClean="0">
                <a:latin typeface="Arial" pitchFamily="34" charset="0"/>
                <a:cs typeface="Arial" pitchFamily="34" charset="0"/>
              </a:rPr>
              <a:t> i povećavaju postotak primanja cijepa.</a:t>
            </a:r>
            <a:endParaRPr lang="hr-HR" b="1" dirty="0">
              <a:solidFill>
                <a:srgbClr val="FF0000"/>
              </a:solidFill>
              <a:latin typeface="Arial" pitchFamily="34" charset="0"/>
              <a:cs typeface="Arial" pitchFamily="34" charset="0"/>
            </a:endParaRPr>
          </a:p>
        </p:txBody>
      </p:sp>
      <p:pic>
        <p:nvPicPr>
          <p:cNvPr id="6" name="Picture 5" descr="IMG_5152.JPG"/>
          <p:cNvPicPr>
            <a:picLocks noChangeAspect="1"/>
          </p:cNvPicPr>
          <p:nvPr/>
        </p:nvPicPr>
        <p:blipFill>
          <a:blip r:embed="rId2" cstate="print"/>
          <a:stretch>
            <a:fillRect/>
          </a:stretch>
        </p:blipFill>
        <p:spPr>
          <a:xfrm>
            <a:off x="0" y="3978000"/>
            <a:ext cx="2160000" cy="2880000"/>
          </a:xfrm>
          <a:prstGeom prst="rect">
            <a:avLst/>
          </a:prstGeom>
        </p:spPr>
      </p:pic>
      <p:pic>
        <p:nvPicPr>
          <p:cNvPr id="7" name="Picture 6" descr="IMG_4693.JPG"/>
          <p:cNvPicPr>
            <a:picLocks noChangeAspect="1"/>
          </p:cNvPicPr>
          <p:nvPr/>
        </p:nvPicPr>
        <p:blipFill>
          <a:blip r:embed="rId3" cstate="print"/>
          <a:stretch>
            <a:fillRect/>
          </a:stretch>
        </p:blipFill>
        <p:spPr>
          <a:xfrm>
            <a:off x="2143108" y="3978000"/>
            <a:ext cx="2160000" cy="2880000"/>
          </a:xfrm>
          <a:prstGeom prst="rect">
            <a:avLst/>
          </a:prstGeom>
        </p:spPr>
      </p:pic>
      <p:sp>
        <p:nvSpPr>
          <p:cNvPr id="8" name="TextBox 7"/>
          <p:cNvSpPr txBox="1"/>
          <p:nvPr/>
        </p:nvSpPr>
        <p:spPr>
          <a:xfrm>
            <a:off x="285720" y="4000504"/>
            <a:ext cx="1409360" cy="369332"/>
          </a:xfrm>
          <a:prstGeom prst="rect">
            <a:avLst/>
          </a:prstGeom>
          <a:noFill/>
        </p:spPr>
        <p:txBody>
          <a:bodyPr wrap="none" rtlCol="0">
            <a:spAutoFit/>
          </a:bodyPr>
          <a:lstStyle/>
          <a:p>
            <a:r>
              <a:rPr lang="hr-HR" b="1" dirty="0" smtClean="0">
                <a:solidFill>
                  <a:srgbClr val="FF0000"/>
                </a:solidFill>
              </a:rPr>
              <a:t>Engleski spoj</a:t>
            </a:r>
            <a:endParaRPr lang="hr-HR" b="1" dirty="0">
              <a:solidFill>
                <a:srgbClr val="FF0000"/>
              </a:solidFill>
            </a:endParaRPr>
          </a:p>
        </p:txBody>
      </p:sp>
      <p:sp>
        <p:nvSpPr>
          <p:cNvPr id="9" name="TextBox 8"/>
          <p:cNvSpPr txBox="1"/>
          <p:nvPr/>
        </p:nvSpPr>
        <p:spPr>
          <a:xfrm>
            <a:off x="2571736" y="6488668"/>
            <a:ext cx="1444626" cy="369332"/>
          </a:xfrm>
          <a:prstGeom prst="rect">
            <a:avLst/>
          </a:prstGeom>
          <a:noFill/>
        </p:spPr>
        <p:txBody>
          <a:bodyPr wrap="none" rtlCol="0">
            <a:spAutoFit/>
          </a:bodyPr>
          <a:lstStyle/>
          <a:p>
            <a:r>
              <a:rPr lang="hr-HR" b="1" dirty="0" err="1" smtClean="0">
                <a:solidFill>
                  <a:srgbClr val="FF0000"/>
                </a:solidFill>
              </a:rPr>
              <a:t>Chip</a:t>
            </a:r>
            <a:r>
              <a:rPr lang="hr-HR" b="1" dirty="0" smtClean="0">
                <a:solidFill>
                  <a:srgbClr val="FF0000"/>
                </a:solidFill>
              </a:rPr>
              <a:t> </a:t>
            </a:r>
            <a:r>
              <a:rPr lang="hr-HR" b="1" dirty="0" err="1" smtClean="0">
                <a:solidFill>
                  <a:srgbClr val="FF0000"/>
                </a:solidFill>
              </a:rPr>
              <a:t>budding</a:t>
            </a:r>
            <a:endParaRPr lang="hr-HR" b="1" dirty="0">
              <a:solidFill>
                <a:srgbClr val="FF0000"/>
              </a:solidFill>
            </a:endParaRPr>
          </a:p>
        </p:txBody>
      </p:sp>
      <p:sp>
        <p:nvSpPr>
          <p:cNvPr id="10" name="Oval 9"/>
          <p:cNvSpPr/>
          <p:nvPr/>
        </p:nvSpPr>
        <p:spPr>
          <a:xfrm>
            <a:off x="3000364" y="5072074"/>
            <a:ext cx="571504" cy="78581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Oval 10"/>
          <p:cNvSpPr/>
          <p:nvPr/>
        </p:nvSpPr>
        <p:spPr>
          <a:xfrm>
            <a:off x="500034" y="4786322"/>
            <a:ext cx="1071570" cy="207167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2" name="Picture 11" descr="IMG_7784.JPG"/>
          <p:cNvPicPr>
            <a:picLocks noChangeAspect="1"/>
          </p:cNvPicPr>
          <p:nvPr/>
        </p:nvPicPr>
        <p:blipFill>
          <a:blip r:embed="rId4" cstate="print"/>
          <a:stretch>
            <a:fillRect/>
          </a:stretch>
        </p:blipFill>
        <p:spPr>
          <a:xfrm>
            <a:off x="4286248" y="3978000"/>
            <a:ext cx="2160000" cy="2880000"/>
          </a:xfrm>
          <a:prstGeom prst="rect">
            <a:avLst/>
          </a:prstGeom>
        </p:spPr>
      </p:pic>
      <p:pic>
        <p:nvPicPr>
          <p:cNvPr id="14" name="Picture 13" descr="IMG_8680.JPG"/>
          <p:cNvPicPr>
            <a:picLocks noChangeAspect="1"/>
          </p:cNvPicPr>
          <p:nvPr/>
        </p:nvPicPr>
        <p:blipFill>
          <a:blip r:embed="rId5" cstate="print"/>
          <a:stretch>
            <a:fillRect/>
          </a:stretch>
        </p:blipFill>
        <p:spPr>
          <a:xfrm>
            <a:off x="6429388" y="4500570"/>
            <a:ext cx="2714612" cy="2035959"/>
          </a:xfrm>
          <a:prstGeom prst="rect">
            <a:avLst/>
          </a:prstGeom>
        </p:spPr>
      </p:pic>
      <p:sp>
        <p:nvSpPr>
          <p:cNvPr id="15" name="Oval 14"/>
          <p:cNvSpPr/>
          <p:nvPr/>
        </p:nvSpPr>
        <p:spPr>
          <a:xfrm>
            <a:off x="4572000" y="4357694"/>
            <a:ext cx="1643074" cy="207170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Rectangle 15"/>
          <p:cNvSpPr/>
          <p:nvPr/>
        </p:nvSpPr>
        <p:spPr>
          <a:xfrm>
            <a:off x="785786" y="5000636"/>
            <a:ext cx="628698" cy="1323439"/>
          </a:xfrm>
          <a:prstGeom prst="rect">
            <a:avLst/>
          </a:prstGeom>
        </p:spPr>
        <p:txBody>
          <a:bodyPr wrap="square">
            <a:spAutoFit/>
          </a:bodyPr>
          <a:lstStyle/>
          <a:p>
            <a:r>
              <a:rPr lang="hr-HR" sz="8000" dirty="0" smtClean="0">
                <a:solidFill>
                  <a:srgbClr val="FF0000"/>
                </a:solidFill>
              </a:rPr>
              <a:t>x</a:t>
            </a:r>
            <a:endParaRPr lang="hr-HR" sz="8000" dirty="0"/>
          </a:p>
        </p:txBody>
      </p:sp>
      <p:sp>
        <p:nvSpPr>
          <p:cNvPr id="17" name="Rectangle 16"/>
          <p:cNvSpPr/>
          <p:nvPr/>
        </p:nvSpPr>
        <p:spPr>
          <a:xfrm>
            <a:off x="3000364" y="3929066"/>
            <a:ext cx="628698" cy="1323439"/>
          </a:xfrm>
          <a:prstGeom prst="rect">
            <a:avLst/>
          </a:prstGeom>
        </p:spPr>
        <p:txBody>
          <a:bodyPr wrap="square">
            <a:spAutoFit/>
          </a:bodyPr>
          <a:lstStyle/>
          <a:p>
            <a:r>
              <a:rPr lang="hr-HR" sz="8000" dirty="0" smtClean="0">
                <a:solidFill>
                  <a:srgbClr val="FF0000"/>
                </a:solidFill>
              </a:rPr>
              <a:t>+</a:t>
            </a:r>
            <a:endParaRPr lang="hr-HR" sz="8000" dirty="0"/>
          </a:p>
        </p:txBody>
      </p:sp>
      <p:sp>
        <p:nvSpPr>
          <p:cNvPr id="18" name="Rectangle 17"/>
          <p:cNvSpPr/>
          <p:nvPr/>
        </p:nvSpPr>
        <p:spPr>
          <a:xfrm>
            <a:off x="5072066" y="4000504"/>
            <a:ext cx="628698" cy="1323439"/>
          </a:xfrm>
          <a:prstGeom prst="rect">
            <a:avLst/>
          </a:prstGeom>
        </p:spPr>
        <p:txBody>
          <a:bodyPr wrap="square">
            <a:spAutoFit/>
          </a:bodyPr>
          <a:lstStyle/>
          <a:p>
            <a:r>
              <a:rPr lang="hr-HR" sz="8000" dirty="0" smtClean="0">
                <a:solidFill>
                  <a:srgbClr val="FF0000"/>
                </a:solidFill>
              </a:rPr>
              <a:t>±</a:t>
            </a:r>
          </a:p>
        </p:txBody>
      </p:sp>
      <p:sp>
        <p:nvSpPr>
          <p:cNvPr id="19" name="Rectangle 18"/>
          <p:cNvSpPr/>
          <p:nvPr/>
        </p:nvSpPr>
        <p:spPr>
          <a:xfrm>
            <a:off x="7500958" y="4500570"/>
            <a:ext cx="628698" cy="1323439"/>
          </a:xfrm>
          <a:prstGeom prst="rect">
            <a:avLst/>
          </a:prstGeom>
        </p:spPr>
        <p:txBody>
          <a:bodyPr wrap="square">
            <a:spAutoFit/>
          </a:bodyPr>
          <a:lstStyle/>
          <a:p>
            <a:r>
              <a:rPr lang="hr-HR" sz="8000" dirty="0" smtClean="0">
                <a:solidFill>
                  <a:srgbClr val="FF0000"/>
                </a:solidFill>
              </a:rPr>
              <a:t>+</a:t>
            </a:r>
            <a:endParaRPr lang="hr-HR" sz="8000" dirty="0"/>
          </a:p>
        </p:txBody>
      </p:sp>
      <p:sp>
        <p:nvSpPr>
          <p:cNvPr id="20" name="TextBox 19"/>
          <p:cNvSpPr txBox="1"/>
          <p:nvPr/>
        </p:nvSpPr>
        <p:spPr>
          <a:xfrm>
            <a:off x="4214810" y="4000504"/>
            <a:ext cx="2281778" cy="369332"/>
          </a:xfrm>
          <a:prstGeom prst="rect">
            <a:avLst/>
          </a:prstGeom>
          <a:noFill/>
        </p:spPr>
        <p:txBody>
          <a:bodyPr wrap="none" rtlCol="0">
            <a:spAutoFit/>
          </a:bodyPr>
          <a:lstStyle/>
          <a:p>
            <a:r>
              <a:rPr lang="hr-HR" b="1" dirty="0" smtClean="0">
                <a:solidFill>
                  <a:srgbClr val="FF0000"/>
                </a:solidFill>
              </a:rPr>
              <a:t>Engleski spoj u krošnji</a:t>
            </a:r>
            <a:endParaRPr lang="hr-HR" b="1" dirty="0">
              <a:solidFill>
                <a:srgbClr val="FF0000"/>
              </a:solidFill>
            </a:endParaRPr>
          </a:p>
        </p:txBody>
      </p:sp>
      <p:sp>
        <p:nvSpPr>
          <p:cNvPr id="21" name="TextBox 20"/>
          <p:cNvSpPr txBox="1"/>
          <p:nvPr/>
        </p:nvSpPr>
        <p:spPr>
          <a:xfrm>
            <a:off x="6371318" y="6215082"/>
            <a:ext cx="2772682" cy="338554"/>
          </a:xfrm>
          <a:prstGeom prst="rect">
            <a:avLst/>
          </a:prstGeom>
          <a:noFill/>
        </p:spPr>
        <p:txBody>
          <a:bodyPr wrap="none" rtlCol="0">
            <a:spAutoFit/>
          </a:bodyPr>
          <a:lstStyle/>
          <a:p>
            <a:r>
              <a:rPr lang="hr-HR" sz="1600" b="1" dirty="0" smtClean="0">
                <a:solidFill>
                  <a:srgbClr val="FF0000"/>
                </a:solidFill>
              </a:rPr>
              <a:t>PVC vrećice za brže </a:t>
            </a:r>
            <a:r>
              <a:rPr lang="hr-HR" sz="1600" b="1" dirty="0" err="1" smtClean="0">
                <a:solidFill>
                  <a:srgbClr val="FF0000"/>
                </a:solidFill>
              </a:rPr>
              <a:t>kalusiranje</a:t>
            </a:r>
            <a:endParaRPr lang="hr-HR" sz="1600" b="1"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6858000"/>
          </a:xfrm>
          <a:prstGeom prst="rect">
            <a:avLst/>
          </a:prstGeom>
          <a:noFill/>
        </p:spPr>
        <p:txBody>
          <a:bodyPr wrap="square" rtlCol="0">
            <a:spAutoFit/>
          </a:bodyPr>
          <a:lstStyle/>
          <a:p>
            <a:pPr algn="just"/>
            <a:r>
              <a:rPr lang="hr-HR" sz="1600" b="1" dirty="0" smtClean="0">
                <a:latin typeface="Arial" pitchFamily="34" charset="0"/>
                <a:cs typeface="Arial" pitchFamily="34" charset="0"/>
              </a:rPr>
              <a:t>- Hodogramom definirati </a:t>
            </a:r>
            <a:r>
              <a:rPr lang="hr-HR" sz="1600" b="1" i="1" dirty="0" err="1" smtClean="0">
                <a:solidFill>
                  <a:srgbClr val="FF0000"/>
                </a:solidFill>
                <a:latin typeface="Arial" pitchFamily="34" charset="0"/>
                <a:cs typeface="Arial" pitchFamily="34" charset="0"/>
              </a:rPr>
              <a:t>In</a:t>
            </a:r>
            <a:r>
              <a:rPr lang="hr-HR" sz="1600" b="1" i="1" dirty="0" smtClean="0">
                <a:solidFill>
                  <a:srgbClr val="FF0000"/>
                </a:solidFill>
                <a:latin typeface="Arial" pitchFamily="34" charset="0"/>
                <a:cs typeface="Arial" pitchFamily="34" charset="0"/>
              </a:rPr>
              <a:t> situ </a:t>
            </a:r>
            <a:r>
              <a:rPr lang="hr-HR" sz="1600" b="1" dirty="0" smtClean="0">
                <a:solidFill>
                  <a:srgbClr val="FF0000"/>
                </a:solidFill>
                <a:latin typeface="Arial" pitchFamily="34" charset="0"/>
                <a:cs typeface="Arial" pitchFamily="34" charset="0"/>
              </a:rPr>
              <a:t>mjere </a:t>
            </a:r>
            <a:r>
              <a:rPr lang="hr-HR" sz="1600" b="1" dirty="0" smtClean="0">
                <a:latin typeface="Arial" pitchFamily="34" charset="0"/>
                <a:cs typeface="Arial" pitchFamily="34" charset="0"/>
              </a:rPr>
              <a:t>očuvanja stabala što uključuje: sređivanje imovinsko-pravnih odnosa, </a:t>
            </a:r>
            <a:r>
              <a:rPr lang="hr-HR" sz="1600" b="1" dirty="0" smtClean="0">
                <a:latin typeface="Arial" pitchFamily="34" charset="0"/>
                <a:cs typeface="Arial" pitchFamily="34" charset="0"/>
              </a:rPr>
              <a:t>omogućavanje dobrog pristupa </a:t>
            </a:r>
            <a:r>
              <a:rPr lang="hr-HR" sz="1600" b="1" dirty="0" smtClean="0">
                <a:latin typeface="Arial" pitchFamily="34" charset="0"/>
                <a:cs typeface="Arial" pitchFamily="34" charset="0"/>
              </a:rPr>
              <a:t>stablima potencijalnim posjetiteljima, </a:t>
            </a:r>
            <a:r>
              <a:rPr lang="hr-HR" sz="1600" b="1" dirty="0" smtClean="0">
                <a:latin typeface="Arial" pitchFamily="34" charset="0"/>
                <a:cs typeface="Arial" pitchFamily="34" charset="0"/>
              </a:rPr>
              <a:t>postavljanje </a:t>
            </a:r>
            <a:r>
              <a:rPr lang="hr-HR" sz="1600" b="1" dirty="0" smtClean="0">
                <a:latin typeface="Arial" pitchFamily="34" charset="0"/>
                <a:cs typeface="Arial" pitchFamily="34" charset="0"/>
              </a:rPr>
              <a:t>oznake za prilaz stablima, </a:t>
            </a:r>
            <a:r>
              <a:rPr lang="hr-HR" sz="1600" b="1" dirty="0" smtClean="0">
                <a:latin typeface="Arial" pitchFamily="34" charset="0"/>
                <a:cs typeface="Arial" pitchFamily="34" charset="0"/>
              </a:rPr>
              <a:t>uvrštavanje stabala </a:t>
            </a:r>
            <a:r>
              <a:rPr lang="hr-HR" sz="1600" b="1" dirty="0" smtClean="0">
                <a:latin typeface="Arial" pitchFamily="34" charset="0"/>
                <a:cs typeface="Arial" pitchFamily="34" charset="0"/>
              </a:rPr>
              <a:t>u ponudu lokalne turističke zajednice općine, grada </a:t>
            </a:r>
            <a:r>
              <a:rPr lang="hr-HR" sz="1600" b="1" dirty="0" smtClean="0">
                <a:latin typeface="Arial" pitchFamily="34" charset="0"/>
                <a:cs typeface="Arial" pitchFamily="34" charset="0"/>
              </a:rPr>
              <a:t>ali </a:t>
            </a:r>
            <a:r>
              <a:rPr lang="hr-HR" sz="1600" b="1" dirty="0" smtClean="0">
                <a:latin typeface="Arial" pitchFamily="34" charset="0"/>
                <a:cs typeface="Arial" pitchFamily="34" charset="0"/>
              </a:rPr>
              <a:t>i pripadajuće </a:t>
            </a:r>
            <a:r>
              <a:rPr lang="hr-HR" sz="1600" b="1" dirty="0" smtClean="0">
                <a:latin typeface="Arial" pitchFamily="34" charset="0"/>
                <a:cs typeface="Arial" pitchFamily="34" charset="0"/>
              </a:rPr>
              <a:t>županije, kandidaturu stabala </a:t>
            </a:r>
            <a:r>
              <a:rPr lang="hr-HR" sz="1600" b="1" dirty="0" smtClean="0">
                <a:latin typeface="Arial" pitchFamily="34" charset="0"/>
                <a:cs typeface="Arial" pitchFamily="34" charset="0"/>
              </a:rPr>
              <a:t>za </a:t>
            </a:r>
            <a:r>
              <a:rPr lang="hr-HR" sz="1600" b="1" dirty="0" smtClean="0">
                <a:latin typeface="Arial" pitchFamily="34" charset="0"/>
                <a:cs typeface="Arial" pitchFamily="34" charset="0"/>
              </a:rPr>
              <a:t>spomenike </a:t>
            </a:r>
            <a:r>
              <a:rPr lang="hr-HR" sz="1600" b="1" dirty="0" err="1" smtClean="0">
                <a:latin typeface="Arial" pitchFamily="34" charset="0"/>
                <a:cs typeface="Arial" pitchFamily="34" charset="0"/>
              </a:rPr>
              <a:t>parkovne</a:t>
            </a:r>
            <a:r>
              <a:rPr lang="hr-HR" sz="1600" b="1" dirty="0" smtClean="0">
                <a:latin typeface="Arial" pitchFamily="34" charset="0"/>
                <a:cs typeface="Arial" pitchFamily="34" charset="0"/>
              </a:rPr>
              <a:t> arhitekture-pojedinačno stablo (Hrvatska agencija za okoliš i prirodu), </a:t>
            </a:r>
            <a:r>
              <a:rPr lang="hr-HR" sz="1600" b="1" dirty="0" smtClean="0">
                <a:latin typeface="Arial" pitchFamily="34" charset="0"/>
                <a:cs typeface="Arial" pitchFamily="34" charset="0"/>
              </a:rPr>
              <a:t>pisanje i </a:t>
            </a:r>
            <a:r>
              <a:rPr lang="hr-HR" sz="1600" b="1" dirty="0" smtClean="0">
                <a:latin typeface="Arial" pitchFamily="34" charset="0"/>
                <a:cs typeface="Arial" pitchFamily="34" charset="0"/>
              </a:rPr>
              <a:t>posebno </a:t>
            </a:r>
            <a:r>
              <a:rPr lang="hr-HR" sz="1600" b="1" dirty="0" smtClean="0">
                <a:latin typeface="Arial" pitchFamily="34" charset="0"/>
                <a:cs typeface="Arial" pitchFamily="34" charset="0"/>
              </a:rPr>
              <a:t>isticanje značenja </a:t>
            </a:r>
            <a:r>
              <a:rPr lang="hr-HR" sz="1600" b="1" dirty="0" smtClean="0">
                <a:latin typeface="Arial" pitchFamily="34" charset="0"/>
                <a:cs typeface="Arial" pitchFamily="34" charset="0"/>
              </a:rPr>
              <a:t>stabala kroz prirodnu i kulturološku baštinu </a:t>
            </a:r>
            <a:r>
              <a:rPr lang="hr-HR" sz="1600" b="1" dirty="0" smtClean="0">
                <a:latin typeface="Arial" pitchFamily="34" charset="0"/>
                <a:cs typeface="Arial" pitchFamily="34" charset="0"/>
              </a:rPr>
              <a:t>koje zaslužuje </a:t>
            </a:r>
            <a:r>
              <a:rPr lang="hr-HR" sz="1600" b="1" dirty="0" smtClean="0">
                <a:latin typeface="Arial" pitchFamily="34" charset="0"/>
                <a:cs typeface="Arial" pitchFamily="34" charset="0"/>
              </a:rPr>
              <a:t>posebnu brigu i zaštitu, ispitivanje stabala suvremenim </a:t>
            </a:r>
            <a:r>
              <a:rPr lang="hr-HR" sz="1600" b="1" dirty="0" err="1" smtClean="0">
                <a:latin typeface="Arial" pitchFamily="34" charset="0"/>
                <a:cs typeface="Arial" pitchFamily="34" charset="0"/>
              </a:rPr>
              <a:t>arborikulturnim</a:t>
            </a:r>
            <a:r>
              <a:rPr lang="hr-HR" sz="1600" b="1" dirty="0" smtClean="0">
                <a:latin typeface="Arial" pitchFamily="34" charset="0"/>
                <a:cs typeface="Arial" pitchFamily="34" charset="0"/>
              </a:rPr>
              <a:t> instrumentima, </a:t>
            </a:r>
            <a:r>
              <a:rPr lang="hr-HR" sz="1600" b="1" dirty="0" smtClean="0">
                <a:latin typeface="Arial" pitchFamily="34" charset="0"/>
                <a:cs typeface="Arial" pitchFamily="34" charset="0"/>
              </a:rPr>
              <a:t>izradu elaborata </a:t>
            </a:r>
            <a:r>
              <a:rPr lang="hr-HR" sz="1600" b="1" dirty="0" smtClean="0">
                <a:latin typeface="Arial" pitchFamily="34" charset="0"/>
                <a:cs typeface="Arial" pitchFamily="34" charset="0"/>
              </a:rPr>
              <a:t>prosudbe zdravstvenog stanja i statike stabala, </a:t>
            </a:r>
            <a:r>
              <a:rPr lang="hr-HR" sz="1600" b="1" dirty="0" smtClean="0">
                <a:latin typeface="Arial" pitchFamily="34" charset="0"/>
                <a:cs typeface="Arial" pitchFamily="34" charset="0"/>
              </a:rPr>
              <a:t>propisivanje </a:t>
            </a:r>
            <a:r>
              <a:rPr lang="hr-HR" sz="1600" b="1" dirty="0" smtClean="0">
                <a:latin typeface="Arial" pitchFamily="34" charset="0"/>
                <a:cs typeface="Arial" pitchFamily="34" charset="0"/>
              </a:rPr>
              <a:t>i </a:t>
            </a:r>
            <a:r>
              <a:rPr lang="hr-HR" sz="1600" b="1" dirty="0" smtClean="0">
                <a:latin typeface="Arial" pitchFamily="34" charset="0"/>
                <a:cs typeface="Arial" pitchFamily="34" charset="0"/>
              </a:rPr>
              <a:t>izvedbu mjera </a:t>
            </a:r>
            <a:r>
              <a:rPr lang="hr-HR" sz="1600" b="1" dirty="0" smtClean="0">
                <a:latin typeface="Arial" pitchFamily="34" charset="0"/>
                <a:cs typeface="Arial" pitchFamily="34" charset="0"/>
              </a:rPr>
              <a:t>sanacije i </a:t>
            </a:r>
            <a:r>
              <a:rPr lang="hr-HR" sz="1600" b="1" dirty="0" err="1" smtClean="0">
                <a:latin typeface="Arial" pitchFamily="34" charset="0"/>
                <a:cs typeface="Arial" pitchFamily="34" charset="0"/>
              </a:rPr>
              <a:t>konzervacije</a:t>
            </a:r>
            <a:r>
              <a:rPr lang="hr-HR" sz="1600" b="1" dirty="0" smtClean="0">
                <a:latin typeface="Arial" pitchFamily="34" charset="0"/>
                <a:cs typeface="Arial" pitchFamily="34" charset="0"/>
              </a:rPr>
              <a:t> stabala, čišćenje </a:t>
            </a:r>
            <a:r>
              <a:rPr lang="hr-HR" sz="1600" b="1" dirty="0" smtClean="0">
                <a:latin typeface="Arial" pitchFamily="34" charset="0"/>
                <a:cs typeface="Arial" pitchFamily="34" charset="0"/>
              </a:rPr>
              <a:t>korovne </a:t>
            </a:r>
            <a:r>
              <a:rPr lang="hr-HR" sz="1600" b="1" dirty="0" smtClean="0">
                <a:latin typeface="Arial" pitchFamily="34" charset="0"/>
                <a:cs typeface="Arial" pitchFamily="34" charset="0"/>
              </a:rPr>
              <a:t>drvenaste i zeljaste vegetacije do minimalno 2 metra izvan zone projekcije krošnje na tlo ukoliko postoji, okopavanje stabla oskoruše u radijusu od 3 m s unosom organskih i mikrobioloških gnojiva, </a:t>
            </a:r>
            <a:r>
              <a:rPr lang="hr-HR" sz="1600" b="1" dirty="0" smtClean="0">
                <a:latin typeface="Arial" pitchFamily="34" charset="0"/>
                <a:cs typeface="Arial" pitchFamily="34" charset="0"/>
              </a:rPr>
              <a:t>zaštitu </a:t>
            </a:r>
            <a:r>
              <a:rPr lang="hr-HR" sz="1600" b="1" dirty="0" smtClean="0">
                <a:latin typeface="Arial" pitchFamily="34" charset="0"/>
                <a:cs typeface="Arial" pitchFamily="34" charset="0"/>
              </a:rPr>
              <a:t>stabla postavljanjem primjerene ograde, postavljanje klupica za odmor, koševa za otpatke i ostale </a:t>
            </a:r>
            <a:r>
              <a:rPr lang="hr-HR" sz="1600" b="1" dirty="0" err="1" smtClean="0">
                <a:latin typeface="Arial" pitchFamily="34" charset="0"/>
                <a:cs typeface="Arial" pitchFamily="34" charset="0"/>
              </a:rPr>
              <a:t>parkovne</a:t>
            </a:r>
            <a:r>
              <a:rPr lang="hr-HR" sz="1600" b="1" dirty="0" smtClean="0">
                <a:latin typeface="Arial" pitchFamily="34" charset="0"/>
                <a:cs typeface="Arial" pitchFamily="34" charset="0"/>
              </a:rPr>
              <a:t> infrastrukture izvan </a:t>
            </a:r>
            <a:r>
              <a:rPr lang="hr-HR" sz="1600" b="1" dirty="0" smtClean="0">
                <a:latin typeface="Arial" pitchFamily="34" charset="0"/>
                <a:cs typeface="Arial" pitchFamily="34" charset="0"/>
              </a:rPr>
              <a:t>ili u zoni </a:t>
            </a:r>
            <a:r>
              <a:rPr lang="hr-HR" sz="1600" b="1" dirty="0" smtClean="0">
                <a:latin typeface="Arial" pitchFamily="34" charset="0"/>
                <a:cs typeface="Arial" pitchFamily="34" charset="0"/>
              </a:rPr>
              <a:t>projekcije krošnje stabala, postavljanje višejezične informativno-edukativne table o stablima (</a:t>
            </a:r>
            <a:r>
              <a:rPr lang="hr-HR" sz="1600" b="1" dirty="0" smtClean="0">
                <a:latin typeface="Arial" pitchFamily="34" charset="0"/>
                <a:cs typeface="Arial" pitchFamily="34" charset="0"/>
              </a:rPr>
              <a:t>100x70 </a:t>
            </a:r>
            <a:r>
              <a:rPr lang="hr-HR" sz="1600" b="1" dirty="0" smtClean="0">
                <a:latin typeface="Arial" pitchFamily="34" charset="0"/>
                <a:cs typeface="Arial" pitchFamily="34" charset="0"/>
              </a:rPr>
              <a:t>cm), </a:t>
            </a:r>
            <a:r>
              <a:rPr lang="hr-HR" sz="1600" b="1" dirty="0" smtClean="0">
                <a:latin typeface="Arial" pitchFamily="34" charset="0"/>
                <a:cs typeface="Arial" pitchFamily="34" charset="0"/>
              </a:rPr>
              <a:t>davanje prikladnog imena </a:t>
            </a:r>
            <a:r>
              <a:rPr lang="hr-HR" sz="1600" b="1" dirty="0" smtClean="0">
                <a:latin typeface="Arial" pitchFamily="34" charset="0"/>
                <a:cs typeface="Arial" pitchFamily="34" charset="0"/>
              </a:rPr>
              <a:t>stablima (iskustva iz svijeta), </a:t>
            </a:r>
            <a:r>
              <a:rPr lang="hr-HR" sz="1600" b="1" dirty="0" smtClean="0">
                <a:latin typeface="Arial" pitchFamily="34" charset="0"/>
                <a:cs typeface="Arial" pitchFamily="34" charset="0"/>
              </a:rPr>
              <a:t>kandidiranje stabala </a:t>
            </a:r>
            <a:r>
              <a:rPr lang="hr-HR" sz="1600" b="1" dirty="0" smtClean="0">
                <a:latin typeface="Arial" pitchFamily="34" charset="0"/>
                <a:cs typeface="Arial" pitchFamily="34" charset="0"/>
              </a:rPr>
              <a:t>za </a:t>
            </a:r>
            <a:r>
              <a:rPr lang="vi-VN" sz="1600" b="1" dirty="0" smtClean="0">
                <a:latin typeface="Arial" pitchFamily="34" charset="0"/>
                <a:cs typeface="Arial" pitchFamily="34" charset="0"/>
              </a:rPr>
              <a:t>Nacionalno natjecanje Hrvatsko stablo godine </a:t>
            </a:r>
            <a:r>
              <a:rPr lang="hr-HR" sz="1600" b="1" dirty="0" smtClean="0">
                <a:latin typeface="Arial" pitchFamily="34" charset="0"/>
                <a:cs typeface="Arial" pitchFamily="34" charset="0"/>
              </a:rPr>
              <a:t>(</a:t>
            </a:r>
            <a:r>
              <a:rPr lang="vi-VN" sz="1600" b="1" i="1" dirty="0" smtClean="0">
                <a:latin typeface="Arial" pitchFamily="34" charset="0"/>
                <a:cs typeface="Arial" pitchFamily="34" charset="0"/>
              </a:rPr>
              <a:t>Environmental Partnership Association </a:t>
            </a:r>
            <a:r>
              <a:rPr lang="vi-VN" sz="1600" b="1" dirty="0" smtClean="0">
                <a:latin typeface="Arial" pitchFamily="34" charset="0"/>
                <a:cs typeface="Arial" pitchFamily="34" charset="0"/>
              </a:rPr>
              <a:t>(EPA),</a:t>
            </a:r>
            <a:r>
              <a:rPr lang="vi-VN" sz="1600" b="1" i="1" dirty="0" smtClean="0">
                <a:latin typeface="Arial" pitchFamily="34" charset="0"/>
                <a:cs typeface="Arial" pitchFamily="34" charset="0"/>
              </a:rPr>
              <a:t>Tree of The Year</a:t>
            </a:r>
            <a:r>
              <a:rPr lang="hr-HR" sz="1600" b="1" dirty="0" smtClean="0">
                <a:latin typeface="Arial" pitchFamily="34" charset="0"/>
                <a:cs typeface="Arial" pitchFamily="34" charset="0"/>
              </a:rPr>
              <a:t>)</a:t>
            </a:r>
            <a:r>
              <a:rPr lang="vi-VN" sz="1600" b="1" dirty="0" smtClean="0">
                <a:latin typeface="Arial" pitchFamily="34" charset="0"/>
                <a:cs typeface="Arial" pitchFamily="34" charset="0"/>
              </a:rPr>
              <a:t>, </a:t>
            </a:r>
            <a:r>
              <a:rPr lang="hr-HR" sz="1600" b="1" dirty="0" smtClean="0">
                <a:latin typeface="Arial" pitchFamily="34" charset="0"/>
                <a:cs typeface="Arial" pitchFamily="34" charset="0"/>
              </a:rPr>
              <a:t>i moguće </a:t>
            </a:r>
            <a:r>
              <a:rPr lang="vi-VN" sz="1600" b="1" dirty="0" smtClean="0">
                <a:latin typeface="Arial" pitchFamily="34" charset="0"/>
                <a:cs typeface="Arial" pitchFamily="34" charset="0"/>
              </a:rPr>
              <a:t>sudjelovanje na međunarodnom natjecanju </a:t>
            </a:r>
            <a:r>
              <a:rPr lang="hr-HR" sz="1600" b="1" dirty="0" smtClean="0">
                <a:latin typeface="Arial" pitchFamily="34" charset="0"/>
                <a:cs typeface="Arial" pitchFamily="34" charset="0"/>
              </a:rPr>
              <a:t>za </a:t>
            </a:r>
            <a:r>
              <a:rPr lang="vi-VN" sz="1600" b="1" dirty="0" smtClean="0">
                <a:latin typeface="Arial" pitchFamily="34" charset="0"/>
                <a:cs typeface="Arial" pitchFamily="34" charset="0"/>
              </a:rPr>
              <a:t>Europsko stablo godine.</a:t>
            </a:r>
            <a:endParaRPr lang="hr-HR" sz="1600" b="1" dirty="0" smtClean="0">
              <a:latin typeface="Arial" pitchFamily="34" charset="0"/>
              <a:cs typeface="Arial" pitchFamily="34" charset="0"/>
            </a:endParaRPr>
          </a:p>
          <a:p>
            <a:pPr algn="just"/>
            <a:r>
              <a:rPr lang="hr-HR" sz="1600" b="1" dirty="0" smtClean="0">
                <a:latin typeface="Arial" pitchFamily="34" charset="0"/>
                <a:cs typeface="Arial" pitchFamily="34" charset="0"/>
              </a:rPr>
              <a:t>- Hodogramom definirati </a:t>
            </a:r>
            <a:r>
              <a:rPr lang="hr-HR" sz="1600" b="1" i="1" dirty="0" smtClean="0">
                <a:solidFill>
                  <a:srgbClr val="FF0000"/>
                </a:solidFill>
                <a:latin typeface="Arial" pitchFamily="34" charset="0"/>
                <a:cs typeface="Arial" pitchFamily="34" charset="0"/>
              </a:rPr>
              <a:t>Ex situ </a:t>
            </a:r>
            <a:r>
              <a:rPr lang="hr-HR" sz="1600" b="1" dirty="0" smtClean="0">
                <a:solidFill>
                  <a:srgbClr val="FF0000"/>
                </a:solidFill>
                <a:latin typeface="Arial" pitchFamily="34" charset="0"/>
                <a:cs typeface="Arial" pitchFamily="34" charset="0"/>
              </a:rPr>
              <a:t>mjere </a:t>
            </a:r>
            <a:r>
              <a:rPr lang="hr-HR" sz="1600" b="1" dirty="0" smtClean="0">
                <a:latin typeface="Arial" pitchFamily="34" charset="0"/>
                <a:cs typeface="Arial" pitchFamily="34" charset="0"/>
              </a:rPr>
              <a:t>očuvanja stabala što uključuje: pregled stabala za mogućnost kloniranja (</a:t>
            </a:r>
            <a:r>
              <a:rPr lang="hr-HR" sz="1600" b="1" dirty="0" err="1" smtClean="0">
                <a:latin typeface="Arial" pitchFamily="34" charset="0"/>
                <a:cs typeface="Arial" pitchFamily="34" charset="0"/>
              </a:rPr>
              <a:t>autovegetativno</a:t>
            </a:r>
            <a:r>
              <a:rPr lang="hr-HR" sz="1600" b="1" dirty="0" smtClean="0">
                <a:latin typeface="Arial" pitchFamily="34" charset="0"/>
                <a:cs typeface="Arial" pitchFamily="34" charset="0"/>
              </a:rPr>
              <a:t> ili </a:t>
            </a:r>
            <a:r>
              <a:rPr lang="hr-HR" sz="1600" b="1" dirty="0" err="1" smtClean="0">
                <a:latin typeface="Arial" pitchFamily="34" charset="0"/>
                <a:cs typeface="Arial" pitchFamily="34" charset="0"/>
              </a:rPr>
              <a:t>heterovegetativno</a:t>
            </a:r>
            <a:r>
              <a:rPr lang="hr-HR" sz="1600" b="1" dirty="0" smtClean="0">
                <a:latin typeface="Arial" pitchFamily="34" charset="0"/>
                <a:cs typeface="Arial" pitchFamily="34" charset="0"/>
              </a:rPr>
              <a:t> razmnožavanje), provociranje stabala (ukoliko je nužno) za rast novih jednogodišnjih izbojaka za potrebe uzimanja reznica i </a:t>
            </a:r>
            <a:r>
              <a:rPr lang="hr-HR" sz="1600" b="1" dirty="0" smtClean="0">
                <a:latin typeface="Arial" pitchFamily="34" charset="0"/>
                <a:cs typeface="Arial" pitchFamily="34" charset="0"/>
              </a:rPr>
              <a:t>plemki </a:t>
            </a:r>
            <a:r>
              <a:rPr lang="hr-HR" sz="1600" b="1" dirty="0" smtClean="0">
                <a:latin typeface="Arial" pitchFamily="34" charset="0"/>
                <a:cs typeface="Arial" pitchFamily="34" charset="0"/>
              </a:rPr>
              <a:t>za cijepljenje, praćenje generativne fenologije i sakupljanje sjemena za podloge za cijepljenje, praćenje lisne fenologije za potrebe uzimanja reznica, grančica i pupova za </a:t>
            </a:r>
            <a:r>
              <a:rPr lang="hr-HR" sz="1600" b="1" dirty="0" smtClean="0">
                <a:latin typeface="Arial" pitchFamily="34" charset="0"/>
                <a:cs typeface="Arial" pitchFamily="34" charset="0"/>
              </a:rPr>
              <a:t>vegetativno </a:t>
            </a:r>
            <a:r>
              <a:rPr lang="hr-HR" sz="1600" b="1" dirty="0" smtClean="0">
                <a:latin typeface="Arial" pitchFamily="34" charset="0"/>
                <a:cs typeface="Arial" pitchFamily="34" charset="0"/>
              </a:rPr>
              <a:t>razmnožavanje, uzgoj generativnih podloga za cijepljenje, </a:t>
            </a:r>
            <a:r>
              <a:rPr lang="hr-HR" sz="1600" b="1" dirty="0" smtClean="0">
                <a:latin typeface="Arial" pitchFamily="34" charset="0"/>
                <a:cs typeface="Arial" pitchFamily="34" charset="0"/>
              </a:rPr>
              <a:t>razradu </a:t>
            </a:r>
            <a:r>
              <a:rPr lang="hr-HR" sz="1600" b="1" dirty="0" smtClean="0">
                <a:latin typeface="Arial" pitchFamily="34" charset="0"/>
                <a:cs typeface="Arial" pitchFamily="34" charset="0"/>
              </a:rPr>
              <a:t>najbolje tehnologije cijepljena, obavljanje cijepljenja i </a:t>
            </a:r>
            <a:r>
              <a:rPr lang="hr-HR" sz="1600" b="1" dirty="0" smtClean="0">
                <a:latin typeface="Arial" pitchFamily="34" charset="0"/>
                <a:cs typeface="Arial" pitchFamily="34" charset="0"/>
              </a:rPr>
              <a:t>uzgoj klonova</a:t>
            </a:r>
            <a:r>
              <a:rPr lang="hr-HR" sz="1600" b="1" dirty="0" smtClean="0">
                <a:latin typeface="Arial" pitchFamily="34" charset="0"/>
                <a:cs typeface="Arial" pitchFamily="34" charset="0"/>
              </a:rPr>
              <a:t>, mjerenje uspješnosti cijepljenja, utvrđivanje najboljeg vremena za uzimanje, doradu i pikiranje reznica, mjerenje uspješnosti </a:t>
            </a:r>
            <a:r>
              <a:rPr lang="hr-HR" sz="1600" b="1" dirty="0" err="1" smtClean="0">
                <a:latin typeface="Arial" pitchFamily="34" charset="0"/>
                <a:cs typeface="Arial" pitchFamily="34" charset="0"/>
              </a:rPr>
              <a:t>zakorjenjivanja</a:t>
            </a:r>
            <a:r>
              <a:rPr lang="hr-HR" sz="1600" b="1" dirty="0" smtClean="0">
                <a:latin typeface="Arial" pitchFamily="34" charset="0"/>
                <a:cs typeface="Arial" pitchFamily="34" charset="0"/>
              </a:rPr>
              <a:t>, strogo kontrolirani uzgoj klonova (FŠDT), </a:t>
            </a:r>
            <a:r>
              <a:rPr lang="hr-HR" sz="1600" b="1" dirty="0" smtClean="0">
                <a:latin typeface="Arial" pitchFamily="34" charset="0"/>
                <a:cs typeface="Arial" pitchFamily="34" charset="0"/>
              </a:rPr>
              <a:t>sadnju </a:t>
            </a:r>
            <a:r>
              <a:rPr lang="hr-HR" sz="1600" b="1" dirty="0" smtClean="0">
                <a:latin typeface="Arial" pitchFamily="34" charset="0"/>
                <a:cs typeface="Arial" pitchFamily="34" charset="0"/>
              </a:rPr>
              <a:t>klonova na različite lokacije, </a:t>
            </a:r>
            <a:r>
              <a:rPr lang="hr-HR" sz="1600" b="1" dirty="0" smtClean="0">
                <a:latin typeface="Arial" pitchFamily="34" charset="0"/>
                <a:cs typeface="Arial" pitchFamily="34" charset="0"/>
              </a:rPr>
              <a:t>klonove </a:t>
            </a:r>
            <a:r>
              <a:rPr lang="hr-HR" sz="1600" b="1" dirty="0" smtClean="0">
                <a:latin typeface="Arial" pitchFamily="34" charset="0"/>
                <a:cs typeface="Arial" pitchFamily="34" charset="0"/>
              </a:rPr>
              <a:t>kao živi biološki suvenir ili hrvatski </a:t>
            </a:r>
            <a:r>
              <a:rPr lang="hr-HR" sz="1600" b="1" dirty="0" err="1" smtClean="0">
                <a:latin typeface="Arial" pitchFamily="34" charset="0"/>
                <a:cs typeface="Arial" pitchFamily="34" charset="0"/>
              </a:rPr>
              <a:t>brend</a:t>
            </a:r>
            <a:r>
              <a:rPr lang="hr-HR" sz="1600" b="1" dirty="0" smtClean="0">
                <a:latin typeface="Arial" pitchFamily="34" charset="0"/>
                <a:cs typeface="Arial" pitchFamily="34" charset="0"/>
              </a:rPr>
              <a:t>, </a:t>
            </a:r>
            <a:r>
              <a:rPr lang="hr-HR" sz="1600" b="1" dirty="0" smtClean="0">
                <a:latin typeface="Arial" pitchFamily="34" charset="0"/>
                <a:cs typeface="Arial" pitchFamily="34" charset="0"/>
              </a:rPr>
              <a:t>suradnju </a:t>
            </a:r>
            <a:r>
              <a:rPr lang="hr-HR" sz="1600" b="1" dirty="0" smtClean="0">
                <a:latin typeface="Arial" pitchFamily="34" charset="0"/>
                <a:cs typeface="Arial" pitchFamily="34" charset="0"/>
              </a:rPr>
              <a:t>s </a:t>
            </a:r>
            <a:r>
              <a:rPr lang="hr-HR" sz="1600" b="1" dirty="0" smtClean="0">
                <a:latin typeface="Arial" pitchFamily="34" charset="0"/>
                <a:cs typeface="Arial" pitchFamily="34" charset="0"/>
              </a:rPr>
              <a:t>TZ</a:t>
            </a:r>
            <a:endParaRPr lang="hr-HR" sz="16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694.JPG"/>
          <p:cNvPicPr>
            <a:picLocks noChangeAspect="1"/>
          </p:cNvPicPr>
          <p:nvPr/>
        </p:nvPicPr>
        <p:blipFill>
          <a:blip r:embed="rId2" cstate="print"/>
          <a:stretch>
            <a:fillRect/>
          </a:stretch>
        </p:blipFill>
        <p:spPr>
          <a:xfrm>
            <a:off x="4643438" y="857232"/>
            <a:ext cx="4050000" cy="5400000"/>
          </a:xfrm>
          <a:prstGeom prst="rect">
            <a:avLst/>
          </a:prstGeom>
        </p:spPr>
      </p:pic>
      <p:cxnSp>
        <p:nvCxnSpPr>
          <p:cNvPr id="7" name="Straight Arrow Connector 6"/>
          <p:cNvCxnSpPr/>
          <p:nvPr/>
        </p:nvCxnSpPr>
        <p:spPr>
          <a:xfrm rot="10800000" flipV="1">
            <a:off x="7500958" y="3714752"/>
            <a:ext cx="428628"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929190" y="4572008"/>
            <a:ext cx="642942"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72066" y="857232"/>
            <a:ext cx="3228769" cy="369332"/>
          </a:xfrm>
          <a:prstGeom prst="rect">
            <a:avLst/>
          </a:prstGeom>
          <a:noFill/>
        </p:spPr>
        <p:txBody>
          <a:bodyPr wrap="none" rtlCol="0">
            <a:spAutoFit/>
          </a:bodyPr>
          <a:lstStyle/>
          <a:p>
            <a:r>
              <a:rPr lang="hr-HR" b="1" dirty="0" smtClean="0">
                <a:solidFill>
                  <a:srgbClr val="FF0000"/>
                </a:solidFill>
              </a:rPr>
              <a:t>Primjeri neuspješnog cijepljenja</a:t>
            </a:r>
            <a:endParaRPr lang="hr-HR" b="1" dirty="0">
              <a:solidFill>
                <a:srgbClr val="FF0000"/>
              </a:solidFill>
            </a:endParaRPr>
          </a:p>
        </p:txBody>
      </p:sp>
      <p:pic>
        <p:nvPicPr>
          <p:cNvPr id="13" name="Picture 12" descr="IMG_1777.JPG"/>
          <p:cNvPicPr>
            <a:picLocks noChangeAspect="1"/>
          </p:cNvPicPr>
          <p:nvPr/>
        </p:nvPicPr>
        <p:blipFill>
          <a:blip r:embed="rId3" cstate="print"/>
          <a:stretch>
            <a:fillRect/>
          </a:stretch>
        </p:blipFill>
        <p:spPr>
          <a:xfrm>
            <a:off x="428596" y="857232"/>
            <a:ext cx="4050001" cy="5400000"/>
          </a:xfrm>
          <a:prstGeom prst="rect">
            <a:avLst/>
          </a:prstGeom>
        </p:spPr>
      </p:pic>
      <p:sp>
        <p:nvSpPr>
          <p:cNvPr id="14" name="TextBox 13"/>
          <p:cNvSpPr txBox="1"/>
          <p:nvPr/>
        </p:nvSpPr>
        <p:spPr>
          <a:xfrm>
            <a:off x="500034" y="857232"/>
            <a:ext cx="3912546" cy="369332"/>
          </a:xfrm>
          <a:prstGeom prst="rect">
            <a:avLst/>
          </a:prstGeom>
          <a:noFill/>
        </p:spPr>
        <p:txBody>
          <a:bodyPr wrap="none" rtlCol="0">
            <a:spAutoFit/>
          </a:bodyPr>
          <a:lstStyle/>
          <a:p>
            <a:r>
              <a:rPr lang="hr-HR" b="1" dirty="0" smtClean="0">
                <a:solidFill>
                  <a:srgbClr val="FF0000"/>
                </a:solidFill>
              </a:rPr>
              <a:t>Novi klon-primjer uspješnog cijepljenja</a:t>
            </a:r>
            <a:endParaRPr lang="hr-HR" b="1"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7166"/>
            <a:ext cx="9144000" cy="2308324"/>
          </a:xfrm>
          <a:prstGeom prst="rect">
            <a:avLst/>
          </a:prstGeom>
        </p:spPr>
        <p:txBody>
          <a:bodyPr wrap="square">
            <a:spAutoFit/>
          </a:bodyPr>
          <a:lstStyle/>
          <a:p>
            <a:r>
              <a:rPr lang="hr-HR" b="1" dirty="0" smtClean="0">
                <a:latin typeface="Arial" pitchFamily="34" charset="0"/>
                <a:cs typeface="Arial" pitchFamily="34" charset="0"/>
              </a:rPr>
              <a:t>Nakon 96. dana od cijepljenja kopuliranjem na engleski spoj, 13.07.2022. godine izmjerene su na cjepovima </a:t>
            </a:r>
            <a:r>
              <a:rPr lang="hr-HR" b="1" dirty="0" smtClean="0">
                <a:latin typeface="Arial" pitchFamily="34" charset="0"/>
                <a:cs typeface="Arial" pitchFamily="34" charset="0"/>
              </a:rPr>
              <a:t>oskoruše slijedeće </a:t>
            </a:r>
            <a:r>
              <a:rPr lang="hr-HR" b="1" dirty="0" smtClean="0">
                <a:latin typeface="Arial" pitchFamily="34" charset="0"/>
                <a:cs typeface="Arial" pitchFamily="34" charset="0"/>
              </a:rPr>
              <a:t>varijable:</a:t>
            </a:r>
          </a:p>
          <a:p>
            <a:pPr>
              <a:buFontTx/>
              <a:buChar char="-"/>
            </a:pPr>
            <a:r>
              <a:rPr lang="hr-HR" dirty="0" smtClean="0">
                <a:latin typeface="Arial" pitchFamily="34" charset="0"/>
                <a:cs typeface="Arial" pitchFamily="34" charset="0"/>
              </a:rPr>
              <a:t>Prosječna visina cijepljenja od 27,5 cm</a:t>
            </a:r>
          </a:p>
          <a:p>
            <a:pPr>
              <a:buFontTx/>
              <a:buChar char="-"/>
            </a:pPr>
            <a:r>
              <a:rPr lang="hr-HR" dirty="0" smtClean="0">
                <a:latin typeface="Arial" pitchFamily="34" charset="0"/>
                <a:cs typeface="Arial" pitchFamily="34" charset="0"/>
              </a:rPr>
              <a:t>Prosječna dužina plemke od 4,8 cm, </a:t>
            </a:r>
          </a:p>
          <a:p>
            <a:pPr>
              <a:buFontTx/>
              <a:buChar char="-"/>
            </a:pPr>
            <a:r>
              <a:rPr lang="hr-HR" dirty="0" smtClean="0">
                <a:latin typeface="Arial" pitchFamily="34" charset="0"/>
                <a:cs typeface="Arial" pitchFamily="34" charset="0"/>
              </a:rPr>
              <a:t>Prosječna debljina plemke u bazalnom dijelu od 4,25 mm</a:t>
            </a:r>
          </a:p>
          <a:p>
            <a:pPr>
              <a:buFontTx/>
              <a:buChar char="-"/>
            </a:pPr>
            <a:r>
              <a:rPr lang="hr-HR" dirty="0" smtClean="0">
                <a:latin typeface="Arial" pitchFamily="34" charset="0"/>
                <a:cs typeface="Arial" pitchFamily="34" charset="0"/>
              </a:rPr>
              <a:t>Broj pupova na plemki od 1 do 2 komada</a:t>
            </a:r>
          </a:p>
          <a:p>
            <a:pPr>
              <a:buFontTx/>
              <a:buChar char="-"/>
            </a:pPr>
            <a:r>
              <a:rPr lang="hr-HR" dirty="0" smtClean="0">
                <a:latin typeface="Arial" pitchFamily="34" charset="0"/>
                <a:cs typeface="Arial" pitchFamily="34" charset="0"/>
              </a:rPr>
              <a:t>Primitak cjepova iznosio je 50 %</a:t>
            </a:r>
          </a:p>
          <a:p>
            <a:pPr>
              <a:buFontTx/>
              <a:buChar char="-"/>
            </a:pPr>
            <a:r>
              <a:rPr lang="hr-HR" dirty="0" smtClean="0">
                <a:latin typeface="Arial" pitchFamily="34" charset="0"/>
                <a:cs typeface="Arial" pitchFamily="34" charset="0"/>
              </a:rPr>
              <a:t>Prosječni porast plemke iznosio je 7,0 cm.</a:t>
            </a:r>
          </a:p>
        </p:txBody>
      </p:sp>
      <p:pic>
        <p:nvPicPr>
          <p:cNvPr id="5" name="Picture 4" descr="IMG_5655.JPG"/>
          <p:cNvPicPr>
            <a:picLocks noChangeAspect="1"/>
          </p:cNvPicPr>
          <p:nvPr/>
        </p:nvPicPr>
        <p:blipFill>
          <a:blip r:embed="rId2" cstate="print"/>
          <a:stretch>
            <a:fillRect/>
          </a:stretch>
        </p:blipFill>
        <p:spPr>
          <a:xfrm>
            <a:off x="5072066" y="2214554"/>
            <a:ext cx="3228463" cy="4304617"/>
          </a:xfrm>
          <a:prstGeom prst="rect">
            <a:avLst/>
          </a:prstGeom>
        </p:spPr>
      </p:pic>
      <p:sp>
        <p:nvSpPr>
          <p:cNvPr id="6" name="Oval 5"/>
          <p:cNvSpPr/>
          <p:nvPr/>
        </p:nvSpPr>
        <p:spPr>
          <a:xfrm>
            <a:off x="6357950" y="4214818"/>
            <a:ext cx="357190" cy="57150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6" descr="IMG_5660.JPG"/>
          <p:cNvPicPr>
            <a:picLocks noChangeAspect="1"/>
          </p:cNvPicPr>
          <p:nvPr/>
        </p:nvPicPr>
        <p:blipFill>
          <a:blip r:embed="rId3" cstate="print"/>
          <a:stretch>
            <a:fillRect/>
          </a:stretch>
        </p:blipFill>
        <p:spPr>
          <a:xfrm>
            <a:off x="571472" y="2714620"/>
            <a:ext cx="2817695" cy="375692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852"/>
            <a:ext cx="9144000" cy="646331"/>
          </a:xfrm>
          <a:prstGeom prst="rect">
            <a:avLst/>
          </a:prstGeom>
        </p:spPr>
        <p:txBody>
          <a:bodyPr wrap="square">
            <a:spAutoFit/>
          </a:bodyPr>
          <a:lstStyle/>
          <a:p>
            <a:pPr algn="ctr"/>
            <a:r>
              <a:rPr lang="hr-HR" b="1" i="1" dirty="0" err="1" smtClean="0">
                <a:solidFill>
                  <a:srgbClr val="FF0000"/>
                </a:solidFill>
                <a:latin typeface="Arial" pitchFamily="34" charset="0"/>
                <a:cs typeface="Arial" pitchFamily="34" charset="0"/>
              </a:rPr>
              <a:t>In</a:t>
            </a:r>
            <a:r>
              <a:rPr lang="hr-HR" b="1" i="1" dirty="0" smtClean="0">
                <a:solidFill>
                  <a:srgbClr val="FF0000"/>
                </a:solidFill>
                <a:latin typeface="Arial" pitchFamily="34" charset="0"/>
                <a:cs typeface="Arial" pitchFamily="34" charset="0"/>
              </a:rPr>
              <a:t> situ </a:t>
            </a:r>
            <a:r>
              <a:rPr lang="hr-HR" b="1" dirty="0" smtClean="0">
                <a:solidFill>
                  <a:srgbClr val="FF0000"/>
                </a:solidFill>
                <a:latin typeface="Arial" pitchFamily="34" charset="0"/>
                <a:cs typeface="Arial" pitchFamily="34" charset="0"/>
              </a:rPr>
              <a:t>mjere</a:t>
            </a:r>
            <a:r>
              <a:rPr lang="hr-HR" b="1" i="1" dirty="0" smtClean="0">
                <a:solidFill>
                  <a:srgbClr val="FF0000"/>
                </a:solidFill>
                <a:latin typeface="Arial" pitchFamily="34" charset="0"/>
                <a:cs typeface="Arial" pitchFamily="34" charset="0"/>
              </a:rPr>
              <a:t> </a:t>
            </a:r>
            <a:r>
              <a:rPr lang="hr-HR" b="1" dirty="0" smtClean="0">
                <a:solidFill>
                  <a:srgbClr val="FF0000"/>
                </a:solidFill>
                <a:latin typeface="Arial" pitchFamily="34" charset="0"/>
                <a:cs typeface="Arial" pitchFamily="34" charset="0"/>
              </a:rPr>
              <a:t>očuvanje veteranskog stabla poljskog jasena (</a:t>
            </a:r>
            <a:r>
              <a:rPr lang="hr-HR" b="1" i="1" dirty="0" err="1" smtClean="0">
                <a:solidFill>
                  <a:srgbClr val="FF0000"/>
                </a:solidFill>
                <a:latin typeface="Arial" pitchFamily="34" charset="0"/>
                <a:cs typeface="Arial" pitchFamily="34" charset="0"/>
              </a:rPr>
              <a:t>Fraxinus</a:t>
            </a:r>
            <a:r>
              <a:rPr lang="hr-HR" b="1" i="1" dirty="0" smtClean="0">
                <a:solidFill>
                  <a:srgbClr val="FF0000"/>
                </a:solidFill>
                <a:latin typeface="Arial" pitchFamily="34" charset="0"/>
                <a:cs typeface="Arial" pitchFamily="34" charset="0"/>
              </a:rPr>
              <a:t> </a:t>
            </a:r>
            <a:r>
              <a:rPr lang="hr-HR" b="1" i="1" dirty="0" err="1" smtClean="0">
                <a:solidFill>
                  <a:srgbClr val="FF0000"/>
                </a:solidFill>
                <a:latin typeface="Arial" pitchFamily="34" charset="0"/>
                <a:cs typeface="Arial" pitchFamily="34" charset="0"/>
              </a:rPr>
              <a:t>angustifolia</a:t>
            </a:r>
            <a:r>
              <a:rPr lang="hr-HR" b="1" i="1" dirty="0" smtClean="0">
                <a:solidFill>
                  <a:srgbClr val="FF0000"/>
                </a:solidFill>
                <a:latin typeface="Arial" pitchFamily="34" charset="0"/>
                <a:cs typeface="Arial" pitchFamily="34" charset="0"/>
              </a:rPr>
              <a:t> </a:t>
            </a:r>
            <a:r>
              <a:rPr lang="hr-HR" b="1" dirty="0" err="1" smtClean="0">
                <a:solidFill>
                  <a:srgbClr val="FF0000"/>
                </a:solidFill>
                <a:latin typeface="Arial" pitchFamily="34" charset="0"/>
                <a:cs typeface="Arial" pitchFamily="34" charset="0"/>
              </a:rPr>
              <a:t>Vahl</a:t>
            </a:r>
            <a:r>
              <a:rPr lang="hr-HR" b="1" dirty="0" smtClean="0">
                <a:solidFill>
                  <a:srgbClr val="FF0000"/>
                </a:solidFill>
                <a:latin typeface="Arial" pitchFamily="34" charset="0"/>
                <a:cs typeface="Arial" pitchFamily="34" charset="0"/>
              </a:rPr>
              <a:t>)</a:t>
            </a:r>
            <a:endParaRPr lang="hr-HR" b="1" dirty="0">
              <a:solidFill>
                <a:srgbClr val="FF0000"/>
              </a:solidFill>
              <a:latin typeface="Arial" pitchFamily="34" charset="0"/>
              <a:cs typeface="Arial" pitchFamily="34" charset="0"/>
            </a:endParaRPr>
          </a:p>
        </p:txBody>
      </p:sp>
      <p:sp>
        <p:nvSpPr>
          <p:cNvPr id="5" name="TextBox 4"/>
          <p:cNvSpPr txBox="1"/>
          <p:nvPr/>
        </p:nvSpPr>
        <p:spPr>
          <a:xfrm>
            <a:off x="0" y="714356"/>
            <a:ext cx="9144000" cy="2031325"/>
          </a:xfrm>
          <a:prstGeom prst="rect">
            <a:avLst/>
          </a:prstGeom>
          <a:noFill/>
        </p:spPr>
        <p:txBody>
          <a:bodyPr wrap="square" rtlCol="0">
            <a:spAutoFit/>
          </a:bodyPr>
          <a:lstStyle/>
          <a:p>
            <a:pPr algn="just"/>
            <a:r>
              <a:rPr lang="hr-HR" b="1" dirty="0" smtClean="0">
                <a:latin typeface="Arial" pitchFamily="34" charset="0"/>
                <a:cs typeface="Arial" pitchFamily="34" charset="0"/>
              </a:rPr>
              <a:t>Privatno imanje na kojem raste veteransko stablo poljskog jasena  ima dugu i sačuvanu povijest i podatke o nasljeđivanju vlasništva (Prva stranica Kupo-prodajnog ugovora iz 1947. godine (A), Popisni (</a:t>
            </a:r>
            <a:r>
              <a:rPr lang="hr-HR" b="1" dirty="0" err="1" smtClean="0">
                <a:latin typeface="Arial" pitchFamily="34" charset="0"/>
                <a:cs typeface="Arial" pitchFamily="34" charset="0"/>
              </a:rPr>
              <a:t>posjedovnica</a:t>
            </a:r>
            <a:r>
              <a:rPr lang="hr-HR" b="1" dirty="0" smtClean="0">
                <a:latin typeface="Arial" pitchFamily="34" charset="0"/>
                <a:cs typeface="Arial" pitchFamily="34" charset="0"/>
              </a:rPr>
              <a:t>), vlasnički i teretni list iz 1948. godine (B), iskaz površina iz 1947. godine gdje se vidi kako se cijelo imanje zove </a:t>
            </a:r>
            <a:r>
              <a:rPr lang="hr-HR" b="1" dirty="0" err="1" smtClean="0">
                <a:latin typeface="Arial" pitchFamily="34" charset="0"/>
                <a:cs typeface="Arial" pitchFamily="34" charset="0"/>
              </a:rPr>
              <a:t>Mirovnik</a:t>
            </a:r>
            <a:r>
              <a:rPr lang="hr-HR" b="1" dirty="0" smtClean="0">
                <a:latin typeface="Arial" pitchFamily="34" charset="0"/>
                <a:cs typeface="Arial" pitchFamily="34" charset="0"/>
              </a:rPr>
              <a:t> (C), Rješenje o nasljeđivanju iz 1973. godine (D), Kopija katastarskog plana iz 2001. godine (E) i Izvadak iz zemljišne knjige (povijesni prikaz) iz 2022. godine (F).</a:t>
            </a:r>
            <a:endParaRPr lang="hr-HR" b="1" dirty="0">
              <a:latin typeface="Arial" pitchFamily="34" charset="0"/>
              <a:cs typeface="Arial" pitchFamily="34" charset="0"/>
            </a:endParaRPr>
          </a:p>
        </p:txBody>
      </p:sp>
      <p:pic>
        <p:nvPicPr>
          <p:cNvPr id="6" name="Picture 5" descr="1.jpg"/>
          <p:cNvPicPr>
            <a:picLocks noChangeAspect="1"/>
          </p:cNvPicPr>
          <p:nvPr/>
        </p:nvPicPr>
        <p:blipFill>
          <a:blip r:embed="rId2" cstate="print"/>
          <a:stretch>
            <a:fillRect/>
          </a:stretch>
        </p:blipFill>
        <p:spPr>
          <a:xfrm>
            <a:off x="142844" y="2786058"/>
            <a:ext cx="2801534" cy="3960000"/>
          </a:xfrm>
          <a:prstGeom prst="rect">
            <a:avLst/>
          </a:prstGeom>
        </p:spPr>
      </p:pic>
      <p:pic>
        <p:nvPicPr>
          <p:cNvPr id="8" name="Picture 7" descr="1.jpg"/>
          <p:cNvPicPr>
            <a:picLocks noChangeAspect="1"/>
          </p:cNvPicPr>
          <p:nvPr/>
        </p:nvPicPr>
        <p:blipFill>
          <a:blip r:embed="rId3" cstate="print"/>
          <a:stretch>
            <a:fillRect/>
          </a:stretch>
        </p:blipFill>
        <p:spPr>
          <a:xfrm>
            <a:off x="3071802" y="2786058"/>
            <a:ext cx="2801534" cy="3960000"/>
          </a:xfrm>
          <a:prstGeom prst="rect">
            <a:avLst/>
          </a:prstGeom>
        </p:spPr>
      </p:pic>
      <p:pic>
        <p:nvPicPr>
          <p:cNvPr id="10" name="Picture 9" descr="Mirovnik15121948a_dvor.jpg"/>
          <p:cNvPicPr>
            <a:picLocks noChangeAspect="1"/>
          </p:cNvPicPr>
          <p:nvPr/>
        </p:nvPicPr>
        <p:blipFill>
          <a:blip r:embed="rId4" cstate="print"/>
          <a:stretch>
            <a:fillRect/>
          </a:stretch>
        </p:blipFill>
        <p:spPr>
          <a:xfrm>
            <a:off x="6072198" y="2786058"/>
            <a:ext cx="2851200" cy="3960000"/>
          </a:xfrm>
          <a:prstGeom prst="rect">
            <a:avLst/>
          </a:prstGeom>
        </p:spPr>
      </p:pic>
      <p:sp>
        <p:nvSpPr>
          <p:cNvPr id="11" name="TextBox 10"/>
          <p:cNvSpPr txBox="1"/>
          <p:nvPr/>
        </p:nvSpPr>
        <p:spPr>
          <a:xfrm>
            <a:off x="2428860" y="6072206"/>
            <a:ext cx="452368" cy="646331"/>
          </a:xfrm>
          <a:prstGeom prst="rect">
            <a:avLst/>
          </a:prstGeom>
          <a:noFill/>
        </p:spPr>
        <p:txBody>
          <a:bodyPr wrap="none" rtlCol="0">
            <a:spAutoFit/>
          </a:bodyPr>
          <a:lstStyle/>
          <a:p>
            <a:r>
              <a:rPr lang="hr-HR" sz="3600" dirty="0" smtClean="0">
                <a:solidFill>
                  <a:srgbClr val="FF0000"/>
                </a:solidFill>
              </a:rPr>
              <a:t>A</a:t>
            </a:r>
            <a:endParaRPr lang="hr-HR" sz="3600" dirty="0">
              <a:solidFill>
                <a:srgbClr val="FF0000"/>
              </a:solidFill>
            </a:endParaRPr>
          </a:p>
        </p:txBody>
      </p:sp>
      <p:sp>
        <p:nvSpPr>
          <p:cNvPr id="12" name="TextBox 11"/>
          <p:cNvSpPr txBox="1"/>
          <p:nvPr/>
        </p:nvSpPr>
        <p:spPr>
          <a:xfrm>
            <a:off x="5429256" y="6072206"/>
            <a:ext cx="436338" cy="646331"/>
          </a:xfrm>
          <a:prstGeom prst="rect">
            <a:avLst/>
          </a:prstGeom>
          <a:noFill/>
        </p:spPr>
        <p:txBody>
          <a:bodyPr wrap="none" rtlCol="0">
            <a:spAutoFit/>
          </a:bodyPr>
          <a:lstStyle/>
          <a:p>
            <a:r>
              <a:rPr lang="hr-HR" sz="3600" dirty="0" smtClean="0">
                <a:solidFill>
                  <a:srgbClr val="FF0000"/>
                </a:solidFill>
              </a:rPr>
              <a:t>B</a:t>
            </a:r>
            <a:endParaRPr lang="hr-HR" sz="3600" dirty="0">
              <a:solidFill>
                <a:srgbClr val="FF0000"/>
              </a:solidFill>
            </a:endParaRPr>
          </a:p>
        </p:txBody>
      </p:sp>
      <p:sp>
        <p:nvSpPr>
          <p:cNvPr id="13" name="TextBox 12"/>
          <p:cNvSpPr txBox="1"/>
          <p:nvPr/>
        </p:nvSpPr>
        <p:spPr>
          <a:xfrm>
            <a:off x="8501090" y="6072206"/>
            <a:ext cx="431528" cy="646331"/>
          </a:xfrm>
          <a:prstGeom prst="rect">
            <a:avLst/>
          </a:prstGeom>
          <a:noFill/>
        </p:spPr>
        <p:txBody>
          <a:bodyPr wrap="none" rtlCol="0">
            <a:spAutoFit/>
          </a:bodyPr>
          <a:lstStyle/>
          <a:p>
            <a:r>
              <a:rPr lang="hr-HR" sz="3600" dirty="0" smtClean="0">
                <a:solidFill>
                  <a:srgbClr val="FF0000"/>
                </a:solidFill>
              </a:rPr>
              <a:t>C</a:t>
            </a:r>
            <a:endParaRPr lang="hr-HR" sz="3600"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ješenje1973.jpg"/>
          <p:cNvPicPr>
            <a:picLocks noChangeAspect="1"/>
          </p:cNvPicPr>
          <p:nvPr/>
        </p:nvPicPr>
        <p:blipFill>
          <a:blip r:embed="rId2" cstate="print"/>
          <a:stretch>
            <a:fillRect/>
          </a:stretch>
        </p:blipFill>
        <p:spPr>
          <a:xfrm>
            <a:off x="214282" y="1357298"/>
            <a:ext cx="2801534" cy="3960000"/>
          </a:xfrm>
          <a:prstGeom prst="rect">
            <a:avLst/>
          </a:prstGeom>
        </p:spPr>
      </p:pic>
      <p:pic>
        <p:nvPicPr>
          <p:cNvPr id="5" name="Picture 4" descr="kopija katastarskog plana2001.jpg"/>
          <p:cNvPicPr>
            <a:picLocks noChangeAspect="1"/>
          </p:cNvPicPr>
          <p:nvPr/>
        </p:nvPicPr>
        <p:blipFill>
          <a:blip r:embed="rId3" cstate="print"/>
          <a:stretch>
            <a:fillRect/>
          </a:stretch>
        </p:blipFill>
        <p:spPr>
          <a:xfrm>
            <a:off x="3143240" y="1357298"/>
            <a:ext cx="2801534" cy="3960000"/>
          </a:xfrm>
          <a:prstGeom prst="rect">
            <a:avLst/>
          </a:prstGeom>
        </p:spPr>
      </p:pic>
      <p:sp>
        <p:nvSpPr>
          <p:cNvPr id="6" name="TextBox 5"/>
          <p:cNvSpPr txBox="1"/>
          <p:nvPr/>
        </p:nvSpPr>
        <p:spPr>
          <a:xfrm>
            <a:off x="2500298" y="4643446"/>
            <a:ext cx="468398" cy="646331"/>
          </a:xfrm>
          <a:prstGeom prst="rect">
            <a:avLst/>
          </a:prstGeom>
          <a:noFill/>
        </p:spPr>
        <p:txBody>
          <a:bodyPr wrap="none" rtlCol="0">
            <a:spAutoFit/>
          </a:bodyPr>
          <a:lstStyle/>
          <a:p>
            <a:r>
              <a:rPr lang="hr-HR" sz="3600" dirty="0" smtClean="0">
                <a:solidFill>
                  <a:srgbClr val="FF0000"/>
                </a:solidFill>
              </a:rPr>
              <a:t>D</a:t>
            </a:r>
            <a:endParaRPr lang="hr-HR" sz="3600" dirty="0">
              <a:solidFill>
                <a:srgbClr val="FF0000"/>
              </a:solidFill>
            </a:endParaRPr>
          </a:p>
        </p:txBody>
      </p:sp>
      <p:pic>
        <p:nvPicPr>
          <p:cNvPr id="8" name="Picture 7" descr="Zemljišna knjiga2022.jpg"/>
          <p:cNvPicPr>
            <a:picLocks noChangeAspect="1"/>
          </p:cNvPicPr>
          <p:nvPr/>
        </p:nvPicPr>
        <p:blipFill>
          <a:blip r:embed="rId4" cstate="print"/>
          <a:stretch>
            <a:fillRect/>
          </a:stretch>
        </p:blipFill>
        <p:spPr>
          <a:xfrm>
            <a:off x="6072198" y="1357298"/>
            <a:ext cx="2801534" cy="3960000"/>
          </a:xfrm>
          <a:prstGeom prst="rect">
            <a:avLst/>
          </a:prstGeom>
        </p:spPr>
      </p:pic>
      <p:sp>
        <p:nvSpPr>
          <p:cNvPr id="9" name="TextBox 8"/>
          <p:cNvSpPr txBox="1"/>
          <p:nvPr/>
        </p:nvSpPr>
        <p:spPr>
          <a:xfrm>
            <a:off x="5357818" y="4643446"/>
            <a:ext cx="410690" cy="646331"/>
          </a:xfrm>
          <a:prstGeom prst="rect">
            <a:avLst/>
          </a:prstGeom>
          <a:noFill/>
        </p:spPr>
        <p:txBody>
          <a:bodyPr wrap="none" rtlCol="0">
            <a:spAutoFit/>
          </a:bodyPr>
          <a:lstStyle/>
          <a:p>
            <a:r>
              <a:rPr lang="hr-HR" sz="3600" dirty="0" smtClean="0">
                <a:solidFill>
                  <a:srgbClr val="FF0000"/>
                </a:solidFill>
              </a:rPr>
              <a:t>E</a:t>
            </a:r>
            <a:endParaRPr lang="hr-HR" sz="3600" dirty="0">
              <a:solidFill>
                <a:srgbClr val="FF0000"/>
              </a:solidFill>
            </a:endParaRPr>
          </a:p>
        </p:txBody>
      </p:sp>
      <p:sp>
        <p:nvSpPr>
          <p:cNvPr id="10" name="TextBox 9"/>
          <p:cNvSpPr txBox="1"/>
          <p:nvPr/>
        </p:nvSpPr>
        <p:spPr>
          <a:xfrm>
            <a:off x="8358214" y="4643446"/>
            <a:ext cx="396262" cy="646331"/>
          </a:xfrm>
          <a:prstGeom prst="rect">
            <a:avLst/>
          </a:prstGeom>
          <a:noFill/>
        </p:spPr>
        <p:txBody>
          <a:bodyPr wrap="square" rtlCol="0">
            <a:spAutoFit/>
          </a:bodyPr>
          <a:lstStyle/>
          <a:p>
            <a:r>
              <a:rPr lang="hr-HR" sz="3600" dirty="0" smtClean="0">
                <a:solidFill>
                  <a:srgbClr val="FF0000"/>
                </a:solidFill>
              </a:rPr>
              <a:t>F</a:t>
            </a:r>
            <a:endParaRPr lang="hr-HR" sz="3600"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852"/>
            <a:ext cx="9144000" cy="6740307"/>
          </a:xfrm>
          <a:prstGeom prst="rect">
            <a:avLst/>
          </a:prstGeom>
        </p:spPr>
        <p:txBody>
          <a:bodyPr wrap="square">
            <a:spAutoFit/>
          </a:bodyPr>
          <a:lstStyle/>
          <a:p>
            <a:pPr algn="just"/>
            <a:r>
              <a:rPr lang="hr-HR" b="1" dirty="0" smtClean="0">
                <a:latin typeface="Arial" pitchFamily="34" charset="0"/>
                <a:cs typeface="Arial" pitchFamily="34" charset="0"/>
              </a:rPr>
              <a:t>Iz </a:t>
            </a:r>
            <a:r>
              <a:rPr lang="hr-HR" b="1" dirty="0" err="1" smtClean="0">
                <a:latin typeface="Arial" pitchFamily="34" charset="0"/>
                <a:cs typeface="Arial" pitchFamily="34" charset="0"/>
              </a:rPr>
              <a:t>izvadka</a:t>
            </a:r>
            <a:r>
              <a:rPr lang="hr-HR" b="1" dirty="0" smtClean="0">
                <a:latin typeface="Arial" pitchFamily="34" charset="0"/>
                <a:cs typeface="Arial" pitchFamily="34" charset="0"/>
              </a:rPr>
              <a:t> zemljišne knjige na kojoj raste veteransko stablo poljskog jasena, </a:t>
            </a:r>
            <a:r>
              <a:rPr lang="hr-HR" b="1" dirty="0" err="1" smtClean="0">
                <a:latin typeface="Arial" pitchFamily="34" charset="0"/>
                <a:cs typeface="Arial" pitchFamily="34" charset="0"/>
              </a:rPr>
              <a:t>k.o</a:t>
            </a:r>
            <a:r>
              <a:rPr lang="hr-HR" b="1" dirty="0" smtClean="0">
                <a:latin typeface="Arial" pitchFamily="34" charset="0"/>
                <a:cs typeface="Arial" pitchFamily="34" charset="0"/>
              </a:rPr>
              <a:t>. 335657, </a:t>
            </a:r>
            <a:r>
              <a:rPr lang="hr-HR" b="1" dirty="0" err="1" smtClean="0">
                <a:latin typeface="Arial" pitchFamily="34" charset="0"/>
                <a:cs typeface="Arial" pitchFamily="34" charset="0"/>
              </a:rPr>
              <a:t>Podgorje</a:t>
            </a:r>
            <a:r>
              <a:rPr lang="hr-HR" b="1" dirty="0" smtClean="0">
                <a:latin typeface="Arial" pitchFamily="34" charset="0"/>
                <a:cs typeface="Arial" pitchFamily="34" charset="0"/>
              </a:rPr>
              <a:t> </a:t>
            </a:r>
            <a:r>
              <a:rPr lang="hr-HR" b="1" dirty="0" err="1" smtClean="0">
                <a:latin typeface="Arial" pitchFamily="34" charset="0"/>
                <a:cs typeface="Arial" pitchFamily="34" charset="0"/>
              </a:rPr>
              <a:t>Bistransko</a:t>
            </a:r>
            <a:r>
              <a:rPr lang="hr-HR" b="1" dirty="0" smtClean="0">
                <a:latin typeface="Arial" pitchFamily="34" charset="0"/>
                <a:cs typeface="Arial" pitchFamily="34" charset="0"/>
              </a:rPr>
              <a:t>, Broj ZK uloška: 1099 je vidljivo kako je u </a:t>
            </a:r>
            <a:r>
              <a:rPr lang="hr-HR" b="1" dirty="0" err="1" smtClean="0">
                <a:latin typeface="Arial" pitchFamily="34" charset="0"/>
                <a:cs typeface="Arial" pitchFamily="34" charset="0"/>
              </a:rPr>
              <a:t>posjedovnici</a:t>
            </a:r>
            <a:r>
              <a:rPr lang="hr-HR" b="1" dirty="0" smtClean="0">
                <a:latin typeface="Arial" pitchFamily="34" charset="0"/>
                <a:cs typeface="Arial" pitchFamily="34" charset="0"/>
              </a:rPr>
              <a:t> na </a:t>
            </a:r>
            <a:r>
              <a:rPr lang="hr-HR" b="1" dirty="0" smtClean="0">
                <a:latin typeface="Arial" pitchFamily="34" charset="0"/>
                <a:cs typeface="Arial" pitchFamily="34" charset="0"/>
              </a:rPr>
              <a:t>broju </a:t>
            </a:r>
            <a:r>
              <a:rPr lang="hr-HR" b="1" dirty="0" smtClean="0">
                <a:latin typeface="Arial" pitchFamily="34" charset="0"/>
                <a:cs typeface="Arial" pitchFamily="34" charset="0"/>
              </a:rPr>
              <a:t>zemljišta ili kat. čestice 706 (Dvor. </a:t>
            </a:r>
            <a:r>
              <a:rPr lang="hr-HR" b="1" dirty="0" smtClean="0">
                <a:latin typeface="Arial" pitchFamily="34" charset="0"/>
                <a:cs typeface="Arial" pitchFamily="34" charset="0"/>
              </a:rPr>
              <a:t>na </a:t>
            </a:r>
            <a:r>
              <a:rPr lang="hr-HR" b="1" dirty="0" err="1" smtClean="0">
                <a:latin typeface="Arial" pitchFamily="34" charset="0"/>
                <a:cs typeface="Arial" pitchFamily="34" charset="0"/>
              </a:rPr>
              <a:t>M</a:t>
            </a:r>
            <a:r>
              <a:rPr lang="hr-HR" b="1" dirty="0" err="1" smtClean="0">
                <a:latin typeface="Arial" pitchFamily="34" charset="0"/>
                <a:cs typeface="Arial" pitchFamily="34" charset="0"/>
              </a:rPr>
              <a:t>irovniku</a:t>
            </a:r>
            <a:r>
              <a:rPr lang="hr-HR" b="1" dirty="0" smtClean="0">
                <a:latin typeface="Arial" pitchFamily="34" charset="0"/>
                <a:cs typeface="Arial" pitchFamily="34" charset="0"/>
              </a:rPr>
              <a:t>) površine 1205 </a:t>
            </a:r>
            <a:r>
              <a:rPr lang="hr-HR" b="1" dirty="0" err="1" smtClean="0">
                <a:latin typeface="Arial" pitchFamily="34" charset="0"/>
                <a:cs typeface="Arial" pitchFamily="34" charset="0"/>
              </a:rPr>
              <a:t>čhv</a:t>
            </a:r>
            <a:r>
              <a:rPr lang="hr-HR" b="1" dirty="0" smtClean="0">
                <a:latin typeface="Arial" pitchFamily="34" charset="0"/>
                <a:cs typeface="Arial" pitchFamily="34" charset="0"/>
              </a:rPr>
              <a:t> u </a:t>
            </a:r>
            <a:r>
              <a:rPr lang="hr-HR" b="1" dirty="0" err="1" smtClean="0">
                <a:latin typeface="Arial" pitchFamily="34" charset="0"/>
                <a:cs typeface="Arial" pitchFamily="34" charset="0"/>
              </a:rPr>
              <a:t>vlastovnici</a:t>
            </a:r>
            <a:r>
              <a:rPr lang="hr-HR" b="1" dirty="0" smtClean="0">
                <a:latin typeface="Arial" pitchFamily="34" charset="0"/>
                <a:cs typeface="Arial" pitchFamily="34" charset="0"/>
              </a:rPr>
              <a:t> upisana samo jedna vlasnica (1/1). Trebalo bi urediti imovinsko-pravne odnose i površinu upisati u gruntovnicu te srediti prilaz od javne asfaltne ceste prema stablu od nekih 50-ak metara. U dogovoru s </a:t>
            </a:r>
            <a:r>
              <a:rPr lang="hr-HR" b="1" dirty="0" smtClean="0">
                <a:latin typeface="Arial" pitchFamily="34" charset="0"/>
                <a:cs typeface="Arial" pitchFamily="34" charset="0"/>
              </a:rPr>
              <a:t>vlasnikom </a:t>
            </a:r>
            <a:r>
              <a:rPr lang="hr-HR" b="1" dirty="0" smtClean="0">
                <a:latin typeface="Arial" pitchFamily="34" charset="0"/>
                <a:cs typeface="Arial" pitchFamily="34" charset="0"/>
              </a:rPr>
              <a:t>postaviti informativne ploče za posjetitelje, u TZ Zaprešić, uvrstiti stablo kao biološki spomenik prirode u pješačku ili biciklističku rutu za razgledavanje, organizirati grupne ture posjetitelja s </a:t>
            </a:r>
            <a:r>
              <a:rPr lang="hr-HR" b="1" dirty="0" smtClean="0">
                <a:latin typeface="Arial" pitchFamily="34" charset="0"/>
                <a:cs typeface="Arial" pitchFamily="34" charset="0"/>
              </a:rPr>
              <a:t>educiranim </a:t>
            </a:r>
            <a:r>
              <a:rPr lang="hr-HR" b="1" dirty="0" smtClean="0">
                <a:latin typeface="Arial" pitchFamily="34" charset="0"/>
                <a:cs typeface="Arial" pitchFamily="34" charset="0"/>
              </a:rPr>
              <a:t>vodičem do stabla, svakako se o ovom stablu treba pobrinuti lokalna jedinica samouprave uz dopuštenje vlasnika. Stablo ima lijepu povijest i davno je bila sastavni dio šire zajednice i duboko ukorijenjena u život i rad ljudi. </a:t>
            </a:r>
            <a:r>
              <a:rPr lang="hr-HR" b="1" dirty="0" smtClean="0">
                <a:latin typeface="Arial" pitchFamily="34" charset="0"/>
                <a:cs typeface="Arial" pitchFamily="34" charset="0"/>
              </a:rPr>
              <a:t>Zbog </a:t>
            </a:r>
            <a:r>
              <a:rPr lang="hr-HR" b="1" dirty="0" smtClean="0">
                <a:latin typeface="Arial" pitchFamily="34" charset="0"/>
                <a:cs typeface="Arial" pitchFamily="34" charset="0"/>
              </a:rPr>
              <a:t>t</a:t>
            </a:r>
            <a:r>
              <a:rPr lang="hr-HR" b="1" dirty="0" smtClean="0">
                <a:latin typeface="Arial" pitchFamily="34" charset="0"/>
                <a:cs typeface="Arial" pitchFamily="34" charset="0"/>
              </a:rPr>
              <a:t>oponima </a:t>
            </a:r>
            <a:r>
              <a:rPr lang="hr-HR" b="1" dirty="0" err="1" smtClean="0">
                <a:latin typeface="Arial" pitchFamily="34" charset="0"/>
                <a:cs typeface="Arial" pitchFamily="34" charset="0"/>
              </a:rPr>
              <a:t>Mirovnik</a:t>
            </a:r>
            <a:r>
              <a:rPr lang="hr-HR" b="1" dirty="0" smtClean="0">
                <a:latin typeface="Arial" pitchFamily="34" charset="0"/>
                <a:cs typeface="Arial" pitchFamily="34" charset="0"/>
              </a:rPr>
              <a:t>, na </a:t>
            </a:r>
            <a:r>
              <a:rPr lang="hr-HR" b="1" dirty="0" smtClean="0">
                <a:latin typeface="Arial" pitchFamily="34" charset="0"/>
                <a:cs typeface="Arial" pitchFamily="34" charset="0"/>
              </a:rPr>
              <a:t>tom </a:t>
            </a:r>
            <a:r>
              <a:rPr lang="hr-HR" b="1" dirty="0" smtClean="0">
                <a:latin typeface="Arial" pitchFamily="34" charset="0"/>
                <a:cs typeface="Arial" pitchFamily="34" charset="0"/>
              </a:rPr>
              <a:t>su području očito bila mjesta za mirenje sukobljenih vojski što svakako treba istražiti.</a:t>
            </a:r>
            <a:endParaRPr lang="hr-HR" b="1" dirty="0" smtClean="0">
              <a:latin typeface="Arial" pitchFamily="34" charset="0"/>
              <a:cs typeface="Arial" pitchFamily="34" charset="0"/>
            </a:endParaRPr>
          </a:p>
          <a:p>
            <a:pPr algn="just"/>
            <a:r>
              <a:rPr lang="hr-HR" b="1" dirty="0" smtClean="0">
                <a:latin typeface="Arial" pitchFamily="34" charset="0"/>
                <a:cs typeface="Arial" pitchFamily="34" charset="0"/>
              </a:rPr>
              <a:t>Kandidaturom stabla za spomenik </a:t>
            </a:r>
            <a:r>
              <a:rPr lang="hr-HR" b="1" dirty="0" err="1" smtClean="0">
                <a:latin typeface="Arial" pitchFamily="34" charset="0"/>
                <a:cs typeface="Arial" pitchFamily="34" charset="0"/>
              </a:rPr>
              <a:t>parkovne</a:t>
            </a:r>
            <a:r>
              <a:rPr lang="hr-HR" b="1" dirty="0" smtClean="0">
                <a:latin typeface="Arial" pitchFamily="34" charset="0"/>
                <a:cs typeface="Arial" pitchFamily="34" charset="0"/>
              </a:rPr>
              <a:t> arhitekture postiglo bi se puno u smislu njegove fizičke zaštite ali i promocije na široj razini EU. Na stablu treba napraviti što hitnije snimanje uz pomoć </a:t>
            </a:r>
            <a:r>
              <a:rPr lang="hr-HR" b="1" dirty="0" err="1" smtClean="0">
                <a:latin typeface="Arial" pitchFamily="34" charset="0"/>
                <a:cs typeface="Arial" pitchFamily="34" charset="0"/>
              </a:rPr>
              <a:t>arborikulturnih</a:t>
            </a:r>
            <a:r>
              <a:rPr lang="hr-HR" b="1" dirty="0" smtClean="0">
                <a:latin typeface="Arial" pitchFamily="34" charset="0"/>
                <a:cs typeface="Arial" pitchFamily="34" charset="0"/>
              </a:rPr>
              <a:t> instrumenata i izraditi elaborat prosudbe zdravstvenog stanja i statike s propisanim mjerama sanacije koju treba što hitnije obaviti licencirani </a:t>
            </a:r>
            <a:r>
              <a:rPr lang="hr-HR" b="1" dirty="0" err="1" smtClean="0">
                <a:latin typeface="Arial" pitchFamily="34" charset="0"/>
                <a:cs typeface="Arial" pitchFamily="34" charset="0"/>
              </a:rPr>
              <a:t>arborist</a:t>
            </a:r>
            <a:r>
              <a:rPr lang="hr-HR" b="1" dirty="0" smtClean="0">
                <a:latin typeface="Arial" pitchFamily="34" charset="0"/>
                <a:cs typeface="Arial" pitchFamily="34" charset="0"/>
              </a:rPr>
              <a:t>. Ispod projekcije krošnje stabla na tlo koje je oduvijek raslo kao </a:t>
            </a:r>
            <a:r>
              <a:rPr lang="hr-HR" b="1" dirty="0" err="1" smtClean="0">
                <a:latin typeface="Arial" pitchFamily="34" charset="0"/>
                <a:cs typeface="Arial" pitchFamily="34" charset="0"/>
              </a:rPr>
              <a:t>soliter</a:t>
            </a:r>
            <a:r>
              <a:rPr lang="hr-HR" b="1" dirty="0" smtClean="0">
                <a:latin typeface="Arial" pitchFamily="34" charset="0"/>
                <a:cs typeface="Arial" pitchFamily="34" charset="0"/>
              </a:rPr>
              <a:t> zbog blizine imanja vlasnika i učestale frekvencije ljudi i vozila tlo je dosta zbijeno pa se preporuča osim sanacije stabla i sanacija staništa prozračivanjem ili </a:t>
            </a:r>
            <a:r>
              <a:rPr lang="hr-HR" b="1" dirty="0" err="1" smtClean="0">
                <a:latin typeface="Arial" pitchFamily="34" charset="0"/>
                <a:cs typeface="Arial" pitchFamily="34" charset="0"/>
              </a:rPr>
              <a:t>aeracijom</a:t>
            </a:r>
            <a:r>
              <a:rPr lang="hr-HR" b="1" dirty="0" smtClean="0">
                <a:latin typeface="Arial" pitchFamily="34" charset="0"/>
                <a:cs typeface="Arial" pitchFamily="34" charset="0"/>
              </a:rPr>
              <a:t> tla te stavljanjem u tlo biljnih hranjiva prema prethodno napravljenoj analizi hranjiva u tlu i to metodom injektiranja u tlo pod pritiskom a nikako ne bušenjem rupa u tlo čime se povećava potencijal za oštećivanjem korijenskog sustava i kasnije truleži.</a:t>
            </a:r>
            <a:endParaRPr lang="hr-H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2918"/>
            <a:ext cx="9144001" cy="5755422"/>
          </a:xfrm>
          <a:prstGeom prst="rect">
            <a:avLst/>
          </a:prstGeom>
          <a:noFill/>
        </p:spPr>
        <p:txBody>
          <a:bodyPr wrap="square" rtlCol="0">
            <a:spAutoFit/>
          </a:bodyPr>
          <a:lstStyle/>
          <a:p>
            <a:pPr algn="just"/>
            <a:r>
              <a:rPr lang="hr-HR" sz="1600" b="1" dirty="0" smtClean="0">
                <a:latin typeface="Arial" pitchFamily="34" charset="0"/>
                <a:cs typeface="Arial" pitchFamily="34" charset="0"/>
              </a:rPr>
              <a:t>Oko stabla treba što hitnije ukloniti sva vozila i predmete, sanirati </a:t>
            </a:r>
            <a:r>
              <a:rPr lang="hr-HR" sz="1600" b="1" dirty="0" smtClean="0">
                <a:latin typeface="Arial" pitchFamily="34" charset="0"/>
                <a:cs typeface="Arial" pitchFamily="34" charset="0"/>
              </a:rPr>
              <a:t>bunar </a:t>
            </a:r>
            <a:r>
              <a:rPr lang="hr-HR" sz="1600" b="1" dirty="0" smtClean="0">
                <a:latin typeface="Arial" pitchFamily="34" charset="0"/>
                <a:cs typeface="Arial" pitchFamily="34" charset="0"/>
              </a:rPr>
              <a:t>u blizini stabla i staviti </a:t>
            </a:r>
            <a:r>
              <a:rPr lang="hr-HR" sz="1600" b="1" dirty="0" smtClean="0">
                <a:latin typeface="Arial" pitchFamily="34" charset="0"/>
                <a:cs typeface="Arial" pitchFamily="34" charset="0"/>
              </a:rPr>
              <a:t>sigurnosni poklopac. </a:t>
            </a:r>
            <a:r>
              <a:rPr lang="hr-HR" sz="1600" b="1" dirty="0" smtClean="0">
                <a:latin typeface="Arial" pitchFamily="34" charset="0"/>
                <a:cs typeface="Arial" pitchFamily="34" charset="0"/>
              </a:rPr>
              <a:t>Osim stabla na imanju </a:t>
            </a:r>
            <a:r>
              <a:rPr lang="hr-HR" sz="1600" b="1" dirty="0" smtClean="0">
                <a:latin typeface="Arial" pitchFamily="34" charset="0"/>
                <a:cs typeface="Arial" pitchFamily="34" charset="0"/>
              </a:rPr>
              <a:t>je</a:t>
            </a:r>
            <a:r>
              <a:rPr lang="hr-HR" sz="1600" b="1" dirty="0" smtClean="0">
                <a:latin typeface="Arial" pitchFamily="34" charset="0"/>
                <a:cs typeface="Arial" pitchFamily="34" charset="0"/>
              </a:rPr>
              <a:t> zanimljiv </a:t>
            </a:r>
            <a:r>
              <a:rPr lang="hr-HR" sz="1600" b="1" dirty="0" smtClean="0">
                <a:latin typeface="Arial" pitchFamily="34" charset="0"/>
                <a:cs typeface="Arial" pitchFamily="34" charset="0"/>
              </a:rPr>
              <a:t>i </a:t>
            </a:r>
            <a:r>
              <a:rPr lang="hr-HR" sz="1600" b="1" dirty="0" err="1" smtClean="0">
                <a:latin typeface="Arial" pitchFamily="34" charset="0"/>
                <a:cs typeface="Arial" pitchFamily="34" charset="0"/>
              </a:rPr>
              <a:t>podzemi</a:t>
            </a:r>
            <a:r>
              <a:rPr lang="hr-HR" sz="1600" b="1" dirty="0" smtClean="0">
                <a:latin typeface="Arial" pitchFamily="34" charset="0"/>
                <a:cs typeface="Arial" pitchFamily="34" charset="0"/>
              </a:rPr>
              <a:t> tunel </a:t>
            </a:r>
            <a:r>
              <a:rPr lang="hr-HR" sz="1600" b="1" dirty="0" smtClean="0">
                <a:latin typeface="Arial" pitchFamily="34" charset="0"/>
                <a:cs typeface="Arial" pitchFamily="34" charset="0"/>
              </a:rPr>
              <a:t>između stambenih zgrada pa se predlaže i </a:t>
            </a:r>
            <a:r>
              <a:rPr lang="hr-HR" sz="1600" b="1" dirty="0" smtClean="0">
                <a:latin typeface="Arial" pitchFamily="34" charset="0"/>
                <a:cs typeface="Arial" pitchFamily="34" charset="0"/>
              </a:rPr>
              <a:t>njegova </a:t>
            </a:r>
            <a:r>
              <a:rPr lang="hr-HR" sz="1600" b="1" dirty="0" smtClean="0">
                <a:latin typeface="Arial" pitchFamily="34" charset="0"/>
                <a:cs typeface="Arial" pitchFamily="34" charset="0"/>
              </a:rPr>
              <a:t>sanacija i puštanje posjetitelja za razgledavanje. Stablo treba </a:t>
            </a:r>
            <a:r>
              <a:rPr lang="hr-HR" sz="1600" b="1" dirty="0" err="1" smtClean="0">
                <a:latin typeface="Arial" pitchFamily="34" charset="0"/>
                <a:cs typeface="Arial" pitchFamily="34" charset="0"/>
              </a:rPr>
              <a:t>pomotehničkim</a:t>
            </a:r>
            <a:r>
              <a:rPr lang="hr-HR" sz="1600" b="1" dirty="0" smtClean="0">
                <a:latin typeface="Arial" pitchFamily="34" charset="0"/>
                <a:cs typeface="Arial" pitchFamily="34" charset="0"/>
              </a:rPr>
              <a:t> i </a:t>
            </a:r>
            <a:r>
              <a:rPr lang="hr-HR" sz="1600" b="1" dirty="0" err="1" smtClean="0">
                <a:latin typeface="Arial" pitchFamily="34" charset="0"/>
                <a:cs typeface="Arial" pitchFamily="34" charset="0"/>
              </a:rPr>
              <a:t>arborikulturnim</a:t>
            </a:r>
            <a:r>
              <a:rPr lang="hr-HR" sz="1600" b="1" dirty="0" smtClean="0">
                <a:latin typeface="Arial" pitchFamily="34" charset="0"/>
                <a:cs typeface="Arial" pitchFamily="34" charset="0"/>
              </a:rPr>
              <a:t> zahvatima stimulirati na dobru </a:t>
            </a:r>
            <a:r>
              <a:rPr lang="hr-HR" sz="1600" b="1" dirty="0" err="1" smtClean="0">
                <a:latin typeface="Arial" pitchFamily="34" charset="0"/>
                <a:cs typeface="Arial" pitchFamily="34" charset="0"/>
              </a:rPr>
              <a:t>fruktifikaciju</a:t>
            </a:r>
            <a:r>
              <a:rPr lang="hr-HR" sz="1600" b="1" dirty="0" smtClean="0">
                <a:latin typeface="Arial" pitchFamily="34" charset="0"/>
                <a:cs typeface="Arial" pitchFamily="34" charset="0"/>
              </a:rPr>
              <a:t> te sakupljati sjeme u godinama s obilnim urodom za uzgoj </a:t>
            </a:r>
            <a:r>
              <a:rPr lang="hr-HR" sz="1600" b="1" dirty="0" err="1" smtClean="0">
                <a:latin typeface="Arial" pitchFamily="34" charset="0"/>
                <a:cs typeface="Arial" pitchFamily="34" charset="0"/>
              </a:rPr>
              <a:t>sjemenjaka</a:t>
            </a:r>
            <a:r>
              <a:rPr lang="hr-HR" sz="1600" b="1" dirty="0" smtClean="0">
                <a:latin typeface="Arial" pitchFamily="34" charset="0"/>
                <a:cs typeface="Arial" pitchFamily="34" charset="0"/>
              </a:rPr>
              <a:t> za cijepljenje ili kloniranje stabla i na taj način </a:t>
            </a:r>
            <a:r>
              <a:rPr lang="hr-HR" sz="1600" b="1" dirty="0" smtClean="0">
                <a:latin typeface="Arial" pitchFamily="34" charset="0"/>
                <a:cs typeface="Arial" pitchFamily="34" charset="0"/>
              </a:rPr>
              <a:t>doprinijeti očuvanju </a:t>
            </a:r>
            <a:r>
              <a:rPr lang="hr-HR" sz="1600" b="1" dirty="0" smtClean="0">
                <a:latin typeface="Arial" pitchFamily="34" charset="0"/>
                <a:cs typeface="Arial" pitchFamily="34" charset="0"/>
              </a:rPr>
              <a:t>njegove genetike u slučaju bilo kakvih po stablo nepovoljnih čimbenika, ugroze, naglog propadanja i sušenja. Sjeme bi trebalo pohraniti </a:t>
            </a:r>
            <a:r>
              <a:rPr lang="hr-HR" sz="1600" b="1" dirty="0" smtClean="0">
                <a:latin typeface="Arial" pitchFamily="34" charset="0"/>
                <a:cs typeface="Arial" pitchFamily="34" charset="0"/>
              </a:rPr>
              <a:t>dugoročno </a:t>
            </a:r>
            <a:r>
              <a:rPr lang="hr-HR" sz="1600" b="1" dirty="0" smtClean="0">
                <a:latin typeface="Arial" pitchFamily="34" charset="0"/>
                <a:cs typeface="Arial" pitchFamily="34" charset="0"/>
              </a:rPr>
              <a:t>u sjemenskim bankama. Od orezivanja grana treba raditi prikladne drvene suvenire koji bi se mogli prodavati u </a:t>
            </a:r>
            <a:r>
              <a:rPr lang="hr-HR" sz="1600" b="1" dirty="0" err="1" smtClean="0">
                <a:latin typeface="Arial" pitchFamily="34" charset="0"/>
                <a:cs typeface="Arial" pitchFamily="34" charset="0"/>
              </a:rPr>
              <a:t>suvenirnici</a:t>
            </a:r>
            <a:r>
              <a:rPr lang="hr-HR" sz="1600" b="1" dirty="0" smtClean="0">
                <a:latin typeface="Arial" pitchFamily="34" charset="0"/>
                <a:cs typeface="Arial" pitchFamily="34" charset="0"/>
              </a:rPr>
              <a:t> na imanju vlasnika. Oko stabla treba postaviti zaštitnu drvenu ogradu od trajnog drva (najbolje hrastovine) u kružnom obliku ali s obzirom na velike dimenzije krošnje samo na način da se zaštiti deblo </a:t>
            </a:r>
            <a:r>
              <a:rPr lang="hr-HR" sz="1600" b="1" dirty="0" smtClean="0">
                <a:latin typeface="Arial" pitchFamily="34" charset="0"/>
                <a:cs typeface="Arial" pitchFamily="34" charset="0"/>
              </a:rPr>
              <a:t>od mehaničkih </a:t>
            </a:r>
            <a:r>
              <a:rPr lang="hr-HR" sz="1600" b="1" dirty="0" smtClean="0">
                <a:latin typeface="Arial" pitchFamily="34" charset="0"/>
                <a:cs typeface="Arial" pitchFamily="34" charset="0"/>
              </a:rPr>
              <a:t>ozljeda i vandalizma. Visina drvene ograde treba biti </a:t>
            </a:r>
            <a:r>
              <a:rPr lang="hr-HR" sz="1600" b="1" dirty="0" smtClean="0">
                <a:latin typeface="Arial" pitchFamily="34" charset="0"/>
                <a:cs typeface="Arial" pitchFamily="34" charset="0"/>
              </a:rPr>
              <a:t>1,50 </a:t>
            </a:r>
            <a:r>
              <a:rPr lang="hr-HR" sz="1600" b="1" dirty="0" smtClean="0">
                <a:latin typeface="Arial" pitchFamily="34" charset="0"/>
                <a:cs typeface="Arial" pitchFamily="34" charset="0"/>
              </a:rPr>
              <a:t>m. Iza ograde treba postaviti klupice za odmor u lijepoj hladovini jasenove </a:t>
            </a:r>
            <a:r>
              <a:rPr lang="hr-HR" sz="1600" b="1" dirty="0" smtClean="0">
                <a:latin typeface="Arial" pitchFamily="34" charset="0"/>
                <a:cs typeface="Arial" pitchFamily="34" charset="0"/>
              </a:rPr>
              <a:t>sjene</a:t>
            </a:r>
            <a:r>
              <a:rPr lang="hr-HR" sz="1600" b="1" dirty="0" smtClean="0">
                <a:latin typeface="Arial" pitchFamily="34" charset="0"/>
                <a:cs typeface="Arial" pitchFamily="34" charset="0"/>
              </a:rPr>
              <a:t>, koševe za otpatke i višejezičnu informativno-edukativnu tablu dimenzija </a:t>
            </a:r>
            <a:r>
              <a:rPr lang="hr-HR" sz="1600" b="1" dirty="0" smtClean="0">
                <a:latin typeface="Arial" pitchFamily="34" charset="0"/>
                <a:cs typeface="Arial" pitchFamily="34" charset="0"/>
              </a:rPr>
              <a:t>100x70 </a:t>
            </a:r>
            <a:r>
              <a:rPr lang="hr-HR" sz="1600" b="1" dirty="0" smtClean="0">
                <a:latin typeface="Arial" pitchFamily="34" charset="0"/>
                <a:cs typeface="Arial" pitchFamily="34" charset="0"/>
              </a:rPr>
              <a:t>cm s podacima i slikama o stablu (habitus, list, cvijet, plod,…). Predlažem da se stablu da prikladno ime </a:t>
            </a:r>
            <a:r>
              <a:rPr lang="hr-HR" sz="1600" b="1" dirty="0" smtClean="0">
                <a:latin typeface="Arial" pitchFamily="34" charset="0"/>
                <a:cs typeface="Arial" pitchFamily="34" charset="0"/>
              </a:rPr>
              <a:t>(</a:t>
            </a:r>
            <a:r>
              <a:rPr lang="hr-HR" sz="1600" b="1" dirty="0" smtClean="0">
                <a:latin typeface="Arial" pitchFamily="34" charset="0"/>
                <a:cs typeface="Arial" pitchFamily="34" charset="0"/>
              </a:rPr>
              <a:t>P</a:t>
            </a:r>
            <a:r>
              <a:rPr lang="hr-HR" sz="1600" b="1" dirty="0" smtClean="0">
                <a:latin typeface="Arial" pitchFamily="34" charset="0"/>
                <a:cs typeface="Arial" pitchFamily="34" charset="0"/>
              </a:rPr>
              <a:t>oljski jasen na </a:t>
            </a:r>
            <a:r>
              <a:rPr lang="hr-HR" sz="1600" b="1" dirty="0" err="1" smtClean="0">
                <a:latin typeface="Arial" pitchFamily="34" charset="0"/>
                <a:cs typeface="Arial" pitchFamily="34" charset="0"/>
              </a:rPr>
              <a:t>Mirovniku</a:t>
            </a:r>
            <a:r>
              <a:rPr lang="hr-HR" sz="1600" b="1" dirty="0" smtClean="0">
                <a:latin typeface="Arial" pitchFamily="34" charset="0"/>
                <a:cs typeface="Arial" pitchFamily="34" charset="0"/>
              </a:rPr>
              <a:t>) </a:t>
            </a:r>
            <a:r>
              <a:rPr lang="hr-HR" sz="1600" b="1" dirty="0" smtClean="0">
                <a:latin typeface="Arial" pitchFamily="34" charset="0"/>
                <a:cs typeface="Arial" pitchFamily="34" charset="0"/>
              </a:rPr>
              <a:t>što je lijepo iskustvo iz drugih dijelova svijeta. Svakako ovo stablo treba zbog svojih karakteristika veteranskog stabla, opsega i realne dobi od 162 </a:t>
            </a:r>
            <a:r>
              <a:rPr lang="hr-HR" sz="1600" b="1" dirty="0" smtClean="0">
                <a:latin typeface="Arial" pitchFamily="34" charset="0"/>
                <a:cs typeface="Arial" pitchFamily="34" charset="0"/>
              </a:rPr>
              <a:t>godine </a:t>
            </a:r>
            <a:r>
              <a:rPr lang="hr-HR" sz="1600" b="1" dirty="0" smtClean="0">
                <a:latin typeface="Arial" pitchFamily="34" charset="0"/>
                <a:cs typeface="Arial" pitchFamily="34" charset="0"/>
              </a:rPr>
              <a:t>predložiti kao kandidata za nacionalno natjecanje za Hrvatsko stablo godine i moguće Europsko stablo godine. Na osnovu opažanja i usmenih priopćenja relevantnih šumarskih stručnjaka i znanstvenika na cijelom području Republike Hrvatske, ovo stablo je siguran kandidat za jedno od </a:t>
            </a:r>
            <a:r>
              <a:rPr lang="hr-HR" sz="1600" b="1" dirty="0" smtClean="0">
                <a:latin typeface="Arial" pitchFamily="34" charset="0"/>
                <a:cs typeface="Arial" pitchFamily="34" charset="0"/>
              </a:rPr>
              <a:t>najstarijih, </a:t>
            </a:r>
            <a:r>
              <a:rPr lang="hr-HR" sz="1600" b="1" dirty="0" smtClean="0">
                <a:latin typeface="Arial" pitchFamily="34" charset="0"/>
                <a:cs typeface="Arial" pitchFamily="34" charset="0"/>
              </a:rPr>
              <a:t>ali sigurno najdeblje (opsegom na prsnoj visini i volumenom) stablo ove vrste u našoj domovini pa ima i posebnu nacionalnu vrijednost koju prepoznaju mnoge države svijeta i na osnovu toga ih zaštićuju i vode o njima posebnu brigu.</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7166"/>
            <a:ext cx="9144000" cy="2585323"/>
          </a:xfrm>
          <a:prstGeom prst="rect">
            <a:avLst/>
          </a:prstGeom>
        </p:spPr>
        <p:txBody>
          <a:bodyPr wrap="square">
            <a:spAutoFit/>
          </a:bodyPr>
          <a:lstStyle/>
          <a:p>
            <a:pPr algn="just"/>
            <a:r>
              <a:rPr lang="hr-HR" b="1" dirty="0" smtClean="0">
                <a:latin typeface="Arial" pitchFamily="34" charset="0"/>
                <a:cs typeface="Arial" pitchFamily="34" charset="0"/>
              </a:rPr>
              <a:t>Zbog svoje dobi, opsega, volumena, posebnog habitusa karakterističnog za veteransko stablo i posebne nacionalne vrijednosti kao najdeblje i među najstarijim stablima poljskog jasena u Republici </a:t>
            </a:r>
            <a:r>
              <a:rPr lang="hr-HR" b="1" dirty="0" smtClean="0">
                <a:latin typeface="Arial" pitchFamily="34" charset="0"/>
                <a:cs typeface="Arial" pitchFamily="34" charset="0"/>
              </a:rPr>
              <a:t>Hrvatskoj i svijetu, </a:t>
            </a:r>
            <a:r>
              <a:rPr lang="hr-HR" b="1" dirty="0" smtClean="0">
                <a:latin typeface="Arial" pitchFamily="34" charset="0"/>
                <a:cs typeface="Arial" pitchFamily="34" charset="0"/>
              </a:rPr>
              <a:t>treba nad njim obavljati stalni </a:t>
            </a:r>
            <a:r>
              <a:rPr lang="hr-HR" b="1" dirty="0" err="1" smtClean="0">
                <a:latin typeface="Arial" pitchFamily="34" charset="0"/>
                <a:cs typeface="Arial" pitchFamily="34" charset="0"/>
              </a:rPr>
              <a:t>monitoring</a:t>
            </a:r>
            <a:r>
              <a:rPr lang="hr-HR" b="1" dirty="0" smtClean="0">
                <a:latin typeface="Arial" pitchFamily="34" charset="0"/>
                <a:cs typeface="Arial" pitchFamily="34" charset="0"/>
              </a:rPr>
              <a:t> od ovlaštene osobe-</a:t>
            </a:r>
            <a:r>
              <a:rPr lang="hr-HR" b="1" dirty="0" err="1" smtClean="0">
                <a:latin typeface="Arial" pitchFamily="34" charset="0"/>
                <a:cs typeface="Arial" pitchFamily="34" charset="0"/>
              </a:rPr>
              <a:t>arborista</a:t>
            </a:r>
            <a:r>
              <a:rPr lang="hr-HR" b="1" dirty="0" smtClean="0">
                <a:latin typeface="Arial" pitchFamily="34" charset="0"/>
                <a:cs typeface="Arial" pitchFamily="34" charset="0"/>
              </a:rPr>
              <a:t> (minimalno 2 x godišnje) i klonirati ga prema sporazumu vlasnika s znanstvenom institucijom kao što je Fakultet šumarstva i drvne tehnologije. Klonove treba staviti na raspolaganje kao dio </a:t>
            </a:r>
            <a:r>
              <a:rPr lang="hr-HR" b="1" dirty="0" err="1" smtClean="0">
                <a:latin typeface="Arial" pitchFamily="34" charset="0"/>
                <a:cs typeface="Arial" pitchFamily="34" charset="0"/>
              </a:rPr>
              <a:t>suvenirnice</a:t>
            </a:r>
            <a:r>
              <a:rPr lang="hr-HR" b="1" dirty="0" smtClean="0">
                <a:latin typeface="Arial" pitchFamily="34" charset="0"/>
                <a:cs typeface="Arial" pitchFamily="34" charset="0"/>
              </a:rPr>
              <a:t> na imanju vlasnika, turističke zajednice grada Zaprešića ali i </a:t>
            </a:r>
            <a:r>
              <a:rPr lang="hr-HR" b="1" dirty="0" smtClean="0">
                <a:latin typeface="Arial" pitchFamily="34" charset="0"/>
                <a:cs typeface="Arial" pitchFamily="34" charset="0"/>
              </a:rPr>
              <a:t>Zagrebačke </a:t>
            </a:r>
            <a:r>
              <a:rPr lang="hr-HR" b="1" dirty="0" smtClean="0">
                <a:latin typeface="Arial" pitchFamily="34" charset="0"/>
                <a:cs typeface="Arial" pitchFamily="34" charset="0"/>
              </a:rPr>
              <a:t>županije. Ovakva stabla zaslužuju najveću pažnju kao dio prirodne kulturne baštine Republike Hrvatske i EU.</a:t>
            </a:r>
            <a:endParaRPr lang="hr-HR" b="1" dirty="0">
              <a:latin typeface="Arial" pitchFamily="34" charset="0"/>
              <a:cs typeface="Arial" pitchFamily="34" charset="0"/>
            </a:endParaRPr>
          </a:p>
        </p:txBody>
      </p:sp>
      <p:pic>
        <p:nvPicPr>
          <p:cNvPr id="5" name="Picture 4" descr="CPWJ5806.JPG"/>
          <p:cNvPicPr>
            <a:picLocks noChangeAspect="1"/>
          </p:cNvPicPr>
          <p:nvPr/>
        </p:nvPicPr>
        <p:blipFill>
          <a:blip r:embed="rId2" cstate="print"/>
          <a:stretch>
            <a:fillRect/>
          </a:stretch>
        </p:blipFill>
        <p:spPr>
          <a:xfrm>
            <a:off x="1714480" y="3000372"/>
            <a:ext cx="2700000" cy="3600000"/>
          </a:xfrm>
          <a:prstGeom prst="rect">
            <a:avLst/>
          </a:prstGeom>
        </p:spPr>
      </p:pic>
      <p:pic>
        <p:nvPicPr>
          <p:cNvPr id="6" name="Picture 5" descr="CUHR9131.JPG"/>
          <p:cNvPicPr>
            <a:picLocks noChangeAspect="1"/>
          </p:cNvPicPr>
          <p:nvPr/>
        </p:nvPicPr>
        <p:blipFill>
          <a:blip r:embed="rId3" cstate="print"/>
          <a:stretch>
            <a:fillRect/>
          </a:stretch>
        </p:blipFill>
        <p:spPr>
          <a:xfrm>
            <a:off x="4786314" y="3000372"/>
            <a:ext cx="2700000" cy="3600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2852"/>
            <a:ext cx="9144000" cy="646331"/>
          </a:xfrm>
          <a:prstGeom prst="rect">
            <a:avLst/>
          </a:prstGeom>
        </p:spPr>
        <p:txBody>
          <a:bodyPr wrap="square">
            <a:spAutoFit/>
          </a:bodyPr>
          <a:lstStyle/>
          <a:p>
            <a:pPr algn="ctr"/>
            <a:r>
              <a:rPr lang="hr-HR" b="1" i="1" dirty="0" smtClean="0">
                <a:solidFill>
                  <a:srgbClr val="FF0000"/>
                </a:solidFill>
                <a:latin typeface="Arial" pitchFamily="34" charset="0"/>
                <a:cs typeface="Arial" pitchFamily="34" charset="0"/>
              </a:rPr>
              <a:t>Ex situ </a:t>
            </a:r>
            <a:r>
              <a:rPr lang="hr-HR" b="1" dirty="0" smtClean="0">
                <a:solidFill>
                  <a:srgbClr val="FF0000"/>
                </a:solidFill>
                <a:latin typeface="Arial" pitchFamily="34" charset="0"/>
                <a:cs typeface="Arial" pitchFamily="34" charset="0"/>
              </a:rPr>
              <a:t>mjere</a:t>
            </a:r>
            <a:r>
              <a:rPr lang="hr-HR" b="1" i="1" dirty="0" smtClean="0">
                <a:solidFill>
                  <a:srgbClr val="FF0000"/>
                </a:solidFill>
                <a:latin typeface="Arial" pitchFamily="34" charset="0"/>
                <a:cs typeface="Arial" pitchFamily="34" charset="0"/>
              </a:rPr>
              <a:t> </a:t>
            </a:r>
            <a:r>
              <a:rPr lang="hr-HR" b="1" dirty="0" smtClean="0">
                <a:solidFill>
                  <a:srgbClr val="FF0000"/>
                </a:solidFill>
                <a:latin typeface="Arial" pitchFamily="34" charset="0"/>
                <a:cs typeface="Arial" pitchFamily="34" charset="0"/>
              </a:rPr>
              <a:t>očuvanje veteranskih stabala poljskog jasena (</a:t>
            </a:r>
            <a:r>
              <a:rPr lang="hr-HR" b="1" i="1" dirty="0" err="1" smtClean="0">
                <a:solidFill>
                  <a:srgbClr val="FF0000"/>
                </a:solidFill>
                <a:latin typeface="Arial" pitchFamily="34" charset="0"/>
                <a:cs typeface="Arial" pitchFamily="34" charset="0"/>
              </a:rPr>
              <a:t>Fraxinus</a:t>
            </a:r>
            <a:r>
              <a:rPr lang="hr-HR" b="1" i="1" dirty="0" smtClean="0">
                <a:solidFill>
                  <a:srgbClr val="FF0000"/>
                </a:solidFill>
                <a:latin typeface="Arial" pitchFamily="34" charset="0"/>
                <a:cs typeface="Arial" pitchFamily="34" charset="0"/>
              </a:rPr>
              <a:t> </a:t>
            </a:r>
            <a:r>
              <a:rPr lang="hr-HR" b="1" i="1" dirty="0" err="1" smtClean="0">
                <a:solidFill>
                  <a:srgbClr val="FF0000"/>
                </a:solidFill>
                <a:latin typeface="Arial" pitchFamily="34" charset="0"/>
                <a:cs typeface="Arial" pitchFamily="34" charset="0"/>
              </a:rPr>
              <a:t>angustifolia</a:t>
            </a:r>
            <a:r>
              <a:rPr lang="hr-HR" b="1" i="1" dirty="0" smtClean="0">
                <a:solidFill>
                  <a:srgbClr val="FF0000"/>
                </a:solidFill>
                <a:latin typeface="Arial" pitchFamily="34" charset="0"/>
                <a:cs typeface="Arial" pitchFamily="34" charset="0"/>
              </a:rPr>
              <a:t> </a:t>
            </a:r>
            <a:r>
              <a:rPr lang="hr-HR" b="1" dirty="0" err="1" smtClean="0">
                <a:solidFill>
                  <a:srgbClr val="FF0000"/>
                </a:solidFill>
                <a:latin typeface="Arial" pitchFamily="34" charset="0"/>
                <a:cs typeface="Arial" pitchFamily="34" charset="0"/>
              </a:rPr>
              <a:t>Vahl</a:t>
            </a:r>
            <a:r>
              <a:rPr lang="hr-HR" b="1" dirty="0" smtClean="0">
                <a:solidFill>
                  <a:srgbClr val="FF0000"/>
                </a:solidFill>
                <a:latin typeface="Arial" pitchFamily="34" charset="0"/>
                <a:cs typeface="Arial" pitchFamily="34" charset="0"/>
              </a:rPr>
              <a:t>)</a:t>
            </a:r>
            <a:endParaRPr lang="hr-HR" b="1" dirty="0">
              <a:solidFill>
                <a:srgbClr val="FF0000"/>
              </a:solidFill>
              <a:latin typeface="Arial" pitchFamily="34" charset="0"/>
              <a:cs typeface="Arial" pitchFamily="34" charset="0"/>
            </a:endParaRPr>
          </a:p>
        </p:txBody>
      </p:sp>
      <p:sp>
        <p:nvSpPr>
          <p:cNvPr id="3" name="TextBox 2"/>
          <p:cNvSpPr txBox="1"/>
          <p:nvPr/>
        </p:nvSpPr>
        <p:spPr>
          <a:xfrm>
            <a:off x="0" y="714356"/>
            <a:ext cx="9144000" cy="6186309"/>
          </a:xfrm>
          <a:prstGeom prst="rect">
            <a:avLst/>
          </a:prstGeom>
          <a:noFill/>
        </p:spPr>
        <p:txBody>
          <a:bodyPr wrap="square" rtlCol="0">
            <a:spAutoFit/>
          </a:bodyPr>
          <a:lstStyle/>
          <a:p>
            <a:pPr algn="just"/>
            <a:r>
              <a:rPr lang="hr-HR" b="1" i="1" dirty="0" smtClean="0">
                <a:latin typeface="Arial" pitchFamily="34" charset="0"/>
                <a:cs typeface="Arial" pitchFamily="34" charset="0"/>
              </a:rPr>
              <a:t>Ex situ </a:t>
            </a:r>
            <a:r>
              <a:rPr lang="hr-HR" b="1" dirty="0" smtClean="0">
                <a:latin typeface="Arial" pitchFamily="34" charset="0"/>
                <a:cs typeface="Arial" pitchFamily="34" charset="0"/>
              </a:rPr>
              <a:t>mjere uključuju u </a:t>
            </a:r>
            <a:r>
              <a:rPr lang="hr-HR" b="1" dirty="0" smtClean="0">
                <a:latin typeface="Arial" pitchFamily="34" charset="0"/>
                <a:cs typeface="Arial" pitchFamily="34" charset="0"/>
              </a:rPr>
              <a:t>prvom </a:t>
            </a:r>
            <a:r>
              <a:rPr lang="hr-HR" b="1" dirty="0" smtClean="0">
                <a:latin typeface="Arial" pitchFamily="34" charset="0"/>
                <a:cs typeface="Arial" pitchFamily="34" charset="0"/>
              </a:rPr>
              <a:t>redu </a:t>
            </a:r>
            <a:r>
              <a:rPr lang="hr-HR" b="1" dirty="0" err="1" smtClean="0">
                <a:latin typeface="Arial" pitchFamily="34" charset="0"/>
                <a:cs typeface="Arial" pitchFamily="34" charset="0"/>
              </a:rPr>
              <a:t>rejuvenilizaciju</a:t>
            </a:r>
            <a:r>
              <a:rPr lang="hr-HR" b="1" dirty="0" smtClean="0">
                <a:latin typeface="Arial" pitchFamily="34" charset="0"/>
                <a:cs typeface="Arial" pitchFamily="34" charset="0"/>
              </a:rPr>
              <a:t> ili pomlađivanje starih stabala </a:t>
            </a:r>
            <a:r>
              <a:rPr lang="hr-HR" b="1" dirty="0" err="1" smtClean="0">
                <a:latin typeface="Arial" pitchFamily="34" charset="0"/>
                <a:cs typeface="Arial" pitchFamily="34" charset="0"/>
              </a:rPr>
              <a:t>autovegetativnim</a:t>
            </a:r>
            <a:r>
              <a:rPr lang="hr-HR" b="1" dirty="0" smtClean="0">
                <a:latin typeface="Arial" pitchFamily="34" charset="0"/>
                <a:cs typeface="Arial" pitchFamily="34" charset="0"/>
              </a:rPr>
              <a:t> razmnožavanjem zelenim reznicama od stabljike i cijepljenjem. Reznice se uzimaju od ovogodišnjeg prirasta početkom srpnja mjeseca. Reznice trebaju biti dužine od 8 do 15 cm. Reznice treba uzimati za oblačnog vremena ili u rano jutarnjim satima kad je turgor biljke najveći</a:t>
            </a:r>
            <a:r>
              <a:rPr lang="hr-HR" b="1" dirty="0" smtClean="0">
                <a:latin typeface="Arial" pitchFamily="34" charset="0"/>
                <a:cs typeface="Arial" pitchFamily="34" charset="0"/>
              </a:rPr>
              <a:t>, pravilno </a:t>
            </a:r>
            <a:r>
              <a:rPr lang="hr-HR" b="1" dirty="0" smtClean="0">
                <a:latin typeface="Arial" pitchFamily="34" charset="0"/>
                <a:cs typeface="Arial" pitchFamily="34" charset="0"/>
              </a:rPr>
              <a:t>ih transportirati da se ne isušuju i što brže doraditi i pikirati. Pod doradom reznica misli se na izradu kosog reza pod kutom od 45° odmah ispod </a:t>
            </a:r>
            <a:r>
              <a:rPr lang="hr-HR" b="1" dirty="0" err="1" smtClean="0">
                <a:latin typeface="Arial" pitchFamily="34" charset="0"/>
                <a:cs typeface="Arial" pitchFamily="34" charset="0"/>
              </a:rPr>
              <a:t>nodija</a:t>
            </a:r>
            <a:r>
              <a:rPr lang="hr-HR" b="1" dirty="0" smtClean="0">
                <a:latin typeface="Arial" pitchFamily="34" charset="0"/>
                <a:cs typeface="Arial" pitchFamily="34" charset="0"/>
              </a:rPr>
              <a:t> i reduciranje lisne površine za 50 % zbog smanjene transpiracije. Redukcija ide s obzirom na dužinu reznica, najprije se skidaju donji listovi i ostavlja do </a:t>
            </a:r>
            <a:r>
              <a:rPr lang="hr-HR" b="1" dirty="0" err="1" smtClean="0">
                <a:latin typeface="Arial" pitchFamily="34" charset="0"/>
                <a:cs typeface="Arial" pitchFamily="34" charset="0"/>
              </a:rPr>
              <a:t>cca</a:t>
            </a:r>
            <a:r>
              <a:rPr lang="hr-HR" b="1" dirty="0" smtClean="0">
                <a:latin typeface="Arial" pitchFamily="34" charset="0"/>
                <a:cs typeface="Arial" pitchFamily="34" charset="0"/>
              </a:rPr>
              <a:t>. 50 %. Gornji par listova se obično manje prikraćuje a donji više zbog smanjenog potencijalnog širenja biljnih bolesti zbog velike zračne vlage koja se stvara pri površini supstrata. Na reznicama se voćarskim nožićem napravi povreda s jedne strane u dužini od 2 cm i to skidanje kore sve do drva. Povrijeđeni dio reznice se tretira s praškastim </a:t>
            </a:r>
            <a:r>
              <a:rPr lang="hr-HR" b="1" dirty="0" err="1" smtClean="0">
                <a:latin typeface="Arial" pitchFamily="34" charset="0"/>
                <a:cs typeface="Arial" pitchFamily="34" charset="0"/>
              </a:rPr>
              <a:t>fitohormonom</a:t>
            </a:r>
            <a:r>
              <a:rPr lang="hr-HR" b="1" dirty="0" smtClean="0">
                <a:latin typeface="Arial" pitchFamily="34" charset="0"/>
                <a:cs typeface="Arial" pitchFamily="34" charset="0"/>
              </a:rPr>
              <a:t> IAA koncentracije 1 % u koji se dodaje 1 % praškastog fungicida tipa </a:t>
            </a:r>
            <a:r>
              <a:rPr lang="hr-HR" b="1" i="1" dirty="0" err="1" smtClean="0">
                <a:latin typeface="Arial" pitchFamily="34" charset="0"/>
                <a:cs typeface="Arial" pitchFamily="34" charset="0"/>
              </a:rPr>
              <a:t>Benlate</a:t>
            </a:r>
            <a:r>
              <a:rPr lang="hr-HR" b="1" dirty="0" smtClean="0">
                <a:latin typeface="Arial" pitchFamily="34" charset="0"/>
                <a:cs typeface="Arial" pitchFamily="34" charset="0"/>
              </a:rPr>
              <a:t> zbog sprečavanja centralne truleži na bazalnom dijelu reznica. Reznice se pikiraju u </a:t>
            </a:r>
            <a:r>
              <a:rPr lang="hr-HR" b="1" dirty="0" smtClean="0">
                <a:latin typeface="Arial" pitchFamily="34" charset="0"/>
                <a:cs typeface="Arial" pitchFamily="34" charset="0"/>
              </a:rPr>
              <a:t>supstrat </a:t>
            </a:r>
            <a:r>
              <a:rPr lang="hr-HR" b="1" dirty="0" smtClean="0">
                <a:latin typeface="Arial" pitchFamily="34" charset="0"/>
                <a:cs typeface="Arial" pitchFamily="34" charset="0"/>
              </a:rPr>
              <a:t>od </a:t>
            </a:r>
            <a:r>
              <a:rPr lang="hr-HR" b="1" dirty="0" smtClean="0">
                <a:latin typeface="Arial" pitchFamily="34" charset="0"/>
                <a:cs typeface="Arial" pitchFamily="34" charset="0"/>
              </a:rPr>
              <a:t>sterilnog kvarcnog pijeska </a:t>
            </a:r>
            <a:r>
              <a:rPr lang="hr-HR" b="1" dirty="0" smtClean="0">
                <a:latin typeface="Arial" pitchFamily="34" charset="0"/>
                <a:cs typeface="Arial" pitchFamily="34" charset="0"/>
              </a:rPr>
              <a:t>na </a:t>
            </a:r>
            <a:r>
              <a:rPr lang="hr-HR" b="1" dirty="0" smtClean="0">
                <a:latin typeface="Arial" pitchFamily="34" charset="0"/>
                <a:cs typeface="Arial" pitchFamily="34" charset="0"/>
              </a:rPr>
              <a:t>dubinu od 5 cm. Koristi se sustav zamagljivanja i grijanja podloge. </a:t>
            </a:r>
            <a:r>
              <a:rPr lang="hr-HR" b="1" dirty="0" err="1" smtClean="0">
                <a:latin typeface="Arial" pitchFamily="34" charset="0"/>
                <a:cs typeface="Arial" pitchFamily="34" charset="0"/>
              </a:rPr>
              <a:t>Rizogeneza</a:t>
            </a:r>
            <a:r>
              <a:rPr lang="hr-HR" b="1" dirty="0" smtClean="0">
                <a:latin typeface="Arial" pitchFamily="34" charset="0"/>
                <a:cs typeface="Arial" pitchFamily="34" charset="0"/>
              </a:rPr>
              <a:t> (nastajanje novog korijenskog sustava) traje vrlo kratko, do 20 dana. </a:t>
            </a:r>
            <a:r>
              <a:rPr lang="hr-HR" b="1" dirty="0" err="1" smtClean="0">
                <a:latin typeface="Arial" pitchFamily="34" charset="0"/>
                <a:cs typeface="Arial" pitchFamily="34" charset="0"/>
              </a:rPr>
              <a:t>Ožiljene</a:t>
            </a:r>
            <a:r>
              <a:rPr lang="hr-HR" b="1" dirty="0" smtClean="0">
                <a:latin typeface="Arial" pitchFamily="34" charset="0"/>
                <a:cs typeface="Arial" pitchFamily="34" charset="0"/>
              </a:rPr>
              <a:t> reznice imaju jako razvijen korijenski sustav koji i do nekoliko puta prelazi početnu dužinu reznice. Zbog činjenice da </a:t>
            </a:r>
            <a:r>
              <a:rPr lang="hr-HR" b="1" dirty="0" smtClean="0">
                <a:latin typeface="Arial" pitchFamily="34" charset="0"/>
                <a:cs typeface="Arial" pitchFamily="34" charset="0"/>
              </a:rPr>
              <a:t>pijesak </a:t>
            </a:r>
            <a:r>
              <a:rPr lang="hr-HR" b="1" dirty="0" smtClean="0">
                <a:latin typeface="Arial" pitchFamily="34" charset="0"/>
                <a:cs typeface="Arial" pitchFamily="34" charset="0"/>
              </a:rPr>
              <a:t>ne sadrži hranjiva, reznice odmah nakon </a:t>
            </a:r>
            <a:r>
              <a:rPr lang="hr-HR" b="1" dirty="0" err="1" smtClean="0">
                <a:latin typeface="Arial" pitchFamily="34" charset="0"/>
                <a:cs typeface="Arial" pitchFamily="34" charset="0"/>
              </a:rPr>
              <a:t>zakorjenjivanja</a:t>
            </a:r>
            <a:r>
              <a:rPr lang="hr-HR" b="1" dirty="0" smtClean="0">
                <a:latin typeface="Arial" pitchFamily="34" charset="0"/>
                <a:cs typeface="Arial" pitchFamily="34" charset="0"/>
              </a:rPr>
              <a:t> </a:t>
            </a:r>
            <a:r>
              <a:rPr lang="hr-HR" b="1" dirty="0" smtClean="0">
                <a:latin typeface="Arial" pitchFamily="34" charset="0"/>
                <a:cs typeface="Arial" pitchFamily="34" charset="0"/>
              </a:rPr>
              <a:t>treba presaditi i </a:t>
            </a:r>
            <a:r>
              <a:rPr lang="hr-HR" b="1" dirty="0" smtClean="0">
                <a:latin typeface="Arial" pitchFamily="34" charset="0"/>
                <a:cs typeface="Arial" pitchFamily="34" charset="0"/>
              </a:rPr>
              <a:t>na korijen dodati </a:t>
            </a:r>
            <a:r>
              <a:rPr lang="hr-HR" b="1" dirty="0" smtClean="0">
                <a:latin typeface="Arial" pitchFamily="34" charset="0"/>
                <a:cs typeface="Arial" pitchFamily="34" charset="0"/>
              </a:rPr>
              <a:t>sporo </a:t>
            </a:r>
            <a:r>
              <a:rPr lang="hr-HR" b="1" dirty="0" err="1" smtClean="0">
                <a:latin typeface="Arial" pitchFamily="34" charset="0"/>
                <a:cs typeface="Arial" pitchFamily="34" charset="0"/>
              </a:rPr>
              <a:t>otpuštajuće</a:t>
            </a:r>
            <a:r>
              <a:rPr lang="hr-HR" b="1" dirty="0" smtClean="0">
                <a:latin typeface="Arial" pitchFamily="34" charset="0"/>
                <a:cs typeface="Arial" pitchFamily="34" charset="0"/>
              </a:rPr>
              <a:t> tvorničko hranjivo tipa </a:t>
            </a:r>
            <a:r>
              <a:rPr lang="hr-HR" b="1" i="1" dirty="0" err="1" smtClean="0">
                <a:latin typeface="Arial" pitchFamily="34" charset="0"/>
                <a:cs typeface="Arial" pitchFamily="34" charset="0"/>
              </a:rPr>
              <a:t>Osmocote</a:t>
            </a:r>
            <a:r>
              <a:rPr lang="hr-HR" dirty="0" smtClean="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5495.JPG"/>
          <p:cNvPicPr>
            <a:picLocks noChangeAspect="1"/>
          </p:cNvPicPr>
          <p:nvPr/>
        </p:nvPicPr>
        <p:blipFill>
          <a:blip r:embed="rId2" cstate="print"/>
          <a:stretch>
            <a:fillRect/>
          </a:stretch>
        </p:blipFill>
        <p:spPr>
          <a:xfrm>
            <a:off x="0" y="0"/>
            <a:ext cx="9144000" cy="6858000"/>
          </a:xfrm>
          <a:prstGeom prst="rect">
            <a:avLst/>
          </a:prstGeom>
        </p:spPr>
      </p:pic>
      <p:sp>
        <p:nvSpPr>
          <p:cNvPr id="9" name="TextBox 8"/>
          <p:cNvSpPr txBox="1"/>
          <p:nvPr/>
        </p:nvSpPr>
        <p:spPr>
          <a:xfrm>
            <a:off x="0" y="5857892"/>
            <a:ext cx="9144000" cy="646331"/>
          </a:xfrm>
          <a:prstGeom prst="rect">
            <a:avLst/>
          </a:prstGeom>
          <a:noFill/>
        </p:spPr>
        <p:txBody>
          <a:bodyPr wrap="square" rtlCol="0">
            <a:spAutoFit/>
          </a:bodyPr>
          <a:lstStyle/>
          <a:p>
            <a:pPr algn="ctr"/>
            <a:r>
              <a:rPr lang="hr-HR" b="1" dirty="0" smtClean="0"/>
              <a:t>Pikirane zelene reznice poljskog jasena u stolove za pikiranje s automatskim sustavom zamagljivanja i grijanom podlogom s cirkulacijom vruće vode</a:t>
            </a:r>
            <a:endParaRPr lang="hr-HR"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4290"/>
            <a:ext cx="9144000" cy="6494085"/>
          </a:xfrm>
          <a:prstGeom prst="rect">
            <a:avLst/>
          </a:prstGeom>
          <a:noFill/>
        </p:spPr>
        <p:txBody>
          <a:bodyPr wrap="square" rtlCol="0">
            <a:spAutoFit/>
          </a:bodyPr>
          <a:lstStyle/>
          <a:p>
            <a:pPr algn="just"/>
            <a:r>
              <a:rPr lang="hr-HR" sz="1600" b="1" dirty="0" smtClean="0">
                <a:latin typeface="Arial" pitchFamily="34" charset="0"/>
                <a:cs typeface="Arial" pitchFamily="34" charset="0"/>
              </a:rPr>
              <a:t>Plemke za cijepljenje uzimaju se za vrijeme mirovanja vegetacije kad su pupovi u strogom stanju </a:t>
            </a:r>
            <a:r>
              <a:rPr lang="hr-HR" sz="1600" b="1" dirty="0" err="1" smtClean="0">
                <a:latin typeface="Arial" pitchFamily="34" charset="0"/>
                <a:cs typeface="Arial" pitchFamily="34" charset="0"/>
              </a:rPr>
              <a:t>dormantnosti</a:t>
            </a:r>
            <a:r>
              <a:rPr lang="hr-HR" sz="1600" b="1" dirty="0" smtClean="0">
                <a:latin typeface="Arial" pitchFamily="34" charset="0"/>
                <a:cs typeface="Arial" pitchFamily="34" charset="0"/>
              </a:rPr>
              <a:t> ili mirovanja. U ovom istraživanju uzete su 01.03.2022. godine. Glavna problematika kod veteranskih stabala je mali broj plemki koje moraju biti od jednogodišnjeg izbojka (1 godinu stare). Razlog je nebriga oko stabla i izostanak orezivanja koje bi potaknulo rast novih izbojaka. Često su jedini izvor reznica </a:t>
            </a:r>
            <a:r>
              <a:rPr lang="hr-HR" sz="1600" b="1" dirty="0" err="1" smtClean="0">
                <a:latin typeface="Arial" pitchFamily="34" charset="0"/>
                <a:cs typeface="Arial" pitchFamily="34" charset="0"/>
              </a:rPr>
              <a:t>živići</a:t>
            </a:r>
            <a:r>
              <a:rPr lang="hr-HR" sz="1600" b="1" dirty="0" smtClean="0">
                <a:latin typeface="Arial" pitchFamily="34" charset="0"/>
                <a:cs typeface="Arial" pitchFamily="34" charset="0"/>
              </a:rPr>
              <a:t> koji se aktiviraju po deblu ili </a:t>
            </a:r>
            <a:r>
              <a:rPr lang="hr-HR" sz="1600" b="1" dirty="0" err="1" smtClean="0">
                <a:latin typeface="Arial" pitchFamily="34" charset="0"/>
                <a:cs typeface="Arial" pitchFamily="34" charset="0"/>
              </a:rPr>
              <a:t>debalcima</a:t>
            </a:r>
            <a:r>
              <a:rPr lang="hr-HR" sz="1600" b="1" dirty="0" smtClean="0">
                <a:latin typeface="Arial" pitchFamily="34" charset="0"/>
                <a:cs typeface="Arial" pitchFamily="34" charset="0"/>
              </a:rPr>
              <a:t>. Plemke se odmah po uzimanju sa stabla transportiraju u prijenosnim hladnjacima i stavljaju u pamučnu sterilnu navlaženu krpu koja se omota PVC folijom i zaveže gumicom zbog očuvanja vlažnosti. Na bunt plemki ide etiketa s permanentnim markerom sa svim podacima o stablu i datumom uzimanja. Plemke se čuvaju u takvim uvjetima na pozitivnim ali niskim temperaturama iznad točke smrzavanja (oko 3 °C). Tijekom čuvanja plemki provjerava se vlažnost koja ne smije biti prevelika niti preniska zbog </a:t>
            </a:r>
            <a:r>
              <a:rPr lang="hr-HR" sz="1600" b="1" dirty="0" smtClean="0">
                <a:latin typeface="Arial" pitchFamily="34" charset="0"/>
                <a:cs typeface="Arial" pitchFamily="34" charset="0"/>
              </a:rPr>
              <a:t>truljenja ili isušivanja</a:t>
            </a:r>
            <a:r>
              <a:rPr lang="hr-HR" sz="1600" b="1" dirty="0" smtClean="0">
                <a:latin typeface="Arial" pitchFamily="34" charset="0"/>
                <a:cs typeface="Arial" pitchFamily="34" charset="0"/>
              </a:rPr>
              <a:t>. Druga mogućnost je da se plemke odmah nakon uzimanja navlaže i </a:t>
            </a:r>
            <a:r>
              <a:rPr lang="hr-HR" sz="1600" b="1" dirty="0" err="1" smtClean="0">
                <a:latin typeface="Arial" pitchFamily="34" charset="0"/>
                <a:cs typeface="Arial" pitchFamily="34" charset="0"/>
              </a:rPr>
              <a:t>vakumiraju</a:t>
            </a:r>
            <a:r>
              <a:rPr lang="hr-HR" sz="1600" b="1" dirty="0" smtClean="0">
                <a:latin typeface="Arial" pitchFamily="34" charset="0"/>
                <a:cs typeface="Arial" pitchFamily="34" charset="0"/>
              </a:rPr>
              <a:t> u PVC foliju i tada je mogućnost njihovog isušivanja smanjena i mogu se koristiti na duže vrijeme u </a:t>
            </a:r>
            <a:r>
              <a:rPr lang="hr-HR" sz="1600" b="1" dirty="0" err="1" smtClean="0">
                <a:latin typeface="Arial" pitchFamily="34" charset="0"/>
                <a:cs typeface="Arial" pitchFamily="34" charset="0"/>
              </a:rPr>
              <a:t>inaktivnom</a:t>
            </a:r>
            <a:r>
              <a:rPr lang="hr-HR" sz="1600" b="1" dirty="0" smtClean="0">
                <a:latin typeface="Arial" pitchFamily="34" charset="0"/>
                <a:cs typeface="Arial" pitchFamily="34" charset="0"/>
              </a:rPr>
              <a:t> stanju na gore opisanim temperaturama. Glavni način razmnožavanje poljskog jasena cijepljenjem je u proljeće u zatvorenim ili zaštićenim prostorima tehnikom kopuliranja engleskim spojem gdje su podloga i plemka podjednako debele. U tom slučaju se koriste podloge iste vrste </a:t>
            </a:r>
            <a:r>
              <a:rPr lang="hr-HR" sz="1600" b="1" dirty="0" smtClean="0">
                <a:latin typeface="Arial" pitchFamily="34" charset="0"/>
                <a:cs typeface="Arial" pitchFamily="34" charset="0"/>
              </a:rPr>
              <a:t>ili najbolje oni genotipovi uzgojeni </a:t>
            </a:r>
            <a:r>
              <a:rPr lang="hr-HR" sz="1600" b="1" dirty="0" smtClean="0">
                <a:latin typeface="Arial" pitchFamily="34" charset="0"/>
                <a:cs typeface="Arial" pitchFamily="34" charset="0"/>
              </a:rPr>
              <a:t>iz sjemena s veteranskog stabla koje se želi cijepiti. Podloge se </a:t>
            </a:r>
            <a:r>
              <a:rPr lang="hr-HR" sz="1600" b="1" dirty="0" smtClean="0">
                <a:latin typeface="Arial" pitchFamily="34" charset="0"/>
                <a:cs typeface="Arial" pitchFamily="34" charset="0"/>
              </a:rPr>
              <a:t>uzgajaju </a:t>
            </a:r>
            <a:r>
              <a:rPr lang="hr-HR" sz="1600" b="1" dirty="0" smtClean="0">
                <a:latin typeface="Arial" pitchFamily="34" charset="0"/>
                <a:cs typeface="Arial" pitchFamily="34" charset="0"/>
              </a:rPr>
              <a:t>u kontejnerima </a:t>
            </a:r>
            <a:r>
              <a:rPr lang="hr-HR" sz="1600" b="1" dirty="0" smtClean="0">
                <a:latin typeface="Arial" pitchFamily="34" charset="0"/>
                <a:cs typeface="Arial" pitchFamily="34" charset="0"/>
              </a:rPr>
              <a:t>jednu </a:t>
            </a:r>
            <a:r>
              <a:rPr lang="hr-HR" sz="1600" b="1" dirty="0" smtClean="0">
                <a:latin typeface="Arial" pitchFamily="34" charset="0"/>
                <a:cs typeface="Arial" pitchFamily="34" charset="0"/>
              </a:rPr>
              <a:t>godinu (1+0). Istom tehnikom se može cijepiti na otvorenom, u srpnju i kolovozu mjesecu. Cijepi se u području vrata korijena podloge ili nekoliko cm iznad. Cijepiti se može na otvorenom, u srpnju i kolovozu, spajanjem pod koru koja se mora lako odvajati od drva. Osim kopuliranja, poljski jasen se cijepi okuliranjem na aktivni pup na otvorenom, u mjesecu svibnju ili lipnju, </a:t>
            </a:r>
            <a:r>
              <a:rPr lang="hr-HR" sz="1600" b="1" dirty="0" smtClean="0">
                <a:latin typeface="Arial" pitchFamily="34" charset="0"/>
                <a:cs typeface="Arial" pitchFamily="34" charset="0"/>
              </a:rPr>
              <a:t>od 3 do 5 </a:t>
            </a:r>
            <a:r>
              <a:rPr lang="hr-HR" sz="1600" b="1" dirty="0" smtClean="0">
                <a:latin typeface="Arial" pitchFamily="34" charset="0"/>
                <a:cs typeface="Arial" pitchFamily="34" charset="0"/>
              </a:rPr>
              <a:t>cm iznad vrata korijena te na spavajući pup, na otvorenom početkom kolovoza, </a:t>
            </a:r>
            <a:r>
              <a:rPr lang="hr-HR" sz="1600" b="1" dirty="0" smtClean="0">
                <a:latin typeface="Arial" pitchFamily="34" charset="0"/>
                <a:cs typeface="Arial" pitchFamily="34" charset="0"/>
              </a:rPr>
              <a:t>od 3 do 5 </a:t>
            </a:r>
            <a:r>
              <a:rPr lang="hr-HR" sz="1600" b="1" dirty="0" smtClean="0">
                <a:latin typeface="Arial" pitchFamily="34" charset="0"/>
                <a:cs typeface="Arial" pitchFamily="34" charset="0"/>
              </a:rPr>
              <a:t>cm iznad vrata korijena. Koristi se i tehnika </a:t>
            </a:r>
            <a:r>
              <a:rPr lang="hr-HR" sz="1600" b="1" dirty="0" err="1" smtClean="0">
                <a:latin typeface="Arial" pitchFamily="34" charset="0"/>
                <a:cs typeface="Arial" pitchFamily="34" charset="0"/>
              </a:rPr>
              <a:t>chip</a:t>
            </a:r>
            <a:r>
              <a:rPr lang="hr-HR" sz="1600" b="1" dirty="0" smtClean="0">
                <a:latin typeface="Arial" pitchFamily="34" charset="0"/>
                <a:cs typeface="Arial" pitchFamily="34" charset="0"/>
              </a:rPr>
              <a:t> </a:t>
            </a:r>
            <a:r>
              <a:rPr lang="hr-HR" sz="1600" b="1" dirty="0" err="1" smtClean="0">
                <a:latin typeface="Arial" pitchFamily="34" charset="0"/>
                <a:cs typeface="Arial" pitchFamily="34" charset="0"/>
              </a:rPr>
              <a:t>budding</a:t>
            </a:r>
            <a:r>
              <a:rPr lang="hr-HR" sz="1600" b="1" dirty="0" smtClean="0">
                <a:latin typeface="Arial" pitchFamily="34" charset="0"/>
                <a:cs typeface="Arial" pitchFamily="34" charset="0"/>
              </a:rPr>
              <a:t> ili cijepljenje po metodi </a:t>
            </a:r>
            <a:r>
              <a:rPr lang="hr-HR" sz="1600" b="1" dirty="0" err="1" smtClean="0">
                <a:latin typeface="Arial" pitchFamily="34" charset="0"/>
                <a:cs typeface="Arial" pitchFamily="34" charset="0"/>
              </a:rPr>
              <a:t>Forketa</a:t>
            </a:r>
            <a:r>
              <a:rPr lang="hr-HR" sz="1600" b="1" dirty="0" smtClean="0">
                <a:latin typeface="Arial" pitchFamily="34" charset="0"/>
                <a:cs typeface="Arial" pitchFamily="34" charset="0"/>
              </a:rPr>
              <a:t>, na otvorenom u kasno ljeto kad se kora teško odvaja od drveta.</a:t>
            </a:r>
            <a:endParaRPr lang="hr-HR"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oji dokumenti\stručni skupovi\Zadar2022\ancient-tree-timeline.jpg"/>
          <p:cNvPicPr>
            <a:picLocks noChangeAspect="1" noChangeArrowheads="1"/>
          </p:cNvPicPr>
          <p:nvPr/>
        </p:nvPicPr>
        <p:blipFill>
          <a:blip r:embed="rId2"/>
          <a:srcRect/>
          <a:stretch>
            <a:fillRect/>
          </a:stretch>
        </p:blipFill>
        <p:spPr bwMode="auto">
          <a:xfrm>
            <a:off x="1643042" y="2928934"/>
            <a:ext cx="5732819" cy="1814516"/>
          </a:xfrm>
          <a:prstGeom prst="rect">
            <a:avLst/>
          </a:prstGeom>
          <a:noFill/>
        </p:spPr>
      </p:pic>
      <p:sp>
        <p:nvSpPr>
          <p:cNvPr id="1027" name="Rectangle 3"/>
          <p:cNvSpPr>
            <a:spLocks noChangeArrowheads="1"/>
          </p:cNvSpPr>
          <p:nvPr/>
        </p:nvSpPr>
        <p:spPr bwMode="auto">
          <a:xfrm>
            <a:off x="0" y="285728"/>
            <a:ext cx="9144000"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Definicije prema</a:t>
            </a:r>
            <a:r>
              <a:rPr kumimoji="0" lang="hr-HR" b="1" i="0" u="none" strike="noStrike" cap="none" normalizeH="0" dirty="0" smtClean="0">
                <a:ln>
                  <a:noFill/>
                </a:ln>
                <a:solidFill>
                  <a:srgbClr val="FF0000"/>
                </a:solidFill>
                <a:effectLst/>
                <a:latin typeface="Arial" pitchFamily="34" charset="0"/>
                <a:ea typeface="Times New Roman" pitchFamily="18" charset="0"/>
                <a:cs typeface="Arial" pitchFamily="34" charset="0"/>
              </a:rPr>
              <a:t> ISA</a:t>
            </a:r>
            <a:r>
              <a:rPr kumimoji="0" lang="hr-HR"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hr-HR" sz="1600" b="1" i="0" u="none" strike="noStrike" cap="none" normalizeH="0" baseline="0" dirty="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Prastaro ili drevno stablo (</a:t>
            </a:r>
            <a:r>
              <a:rPr kumimoji="0" lang="hr-HR" sz="1600" b="1"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ancient</a:t>
            </a:r>
            <a:r>
              <a:rPr kumimoji="0" lang="hr-HR" sz="1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r-HR" sz="1600" b="1"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tree</a:t>
            </a:r>
            <a:r>
              <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hr-HR" sz="16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stablo</a:t>
            </a:r>
            <a:r>
              <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koje je prošlo dob zrelost i staro je ili ostarjelo u usporedbi s drugim stablima iste vrste. Slike prikazuju životne faze prastarog stabla</a:t>
            </a:r>
            <a:r>
              <a:rPr kumimoji="0" lang="hr-HR" sz="1600" b="1" i="0" u="none" strike="noStrike" cap="none" normalizeH="0" dirty="0" smtClean="0">
                <a:ln>
                  <a:noFill/>
                </a:ln>
                <a:solidFill>
                  <a:schemeClr val="tx1"/>
                </a:solidFill>
                <a:effectLst/>
                <a:latin typeface="Arial" pitchFamily="34" charset="0"/>
                <a:ea typeface="Times New Roman" pitchFamily="18" charset="0"/>
                <a:cs typeface="Arial" pitchFamily="34" charset="0"/>
              </a:rPr>
              <a:t> od 1 do 800-te godine te prema podjeli na mlada, stara i prastara.</a:t>
            </a:r>
            <a:endPar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hr-HR" sz="1600" b="1"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hr-HR" sz="1600" b="1"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hr-HR" sz="1600" b="1"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hr-HR" sz="16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029" name="Picture 5" descr="D:\Moji dokumenti\stručni skupovi\Zadar2022\životne faza ancient tree1.jpg"/>
          <p:cNvPicPr>
            <a:picLocks noChangeAspect="1" noChangeArrowheads="1"/>
          </p:cNvPicPr>
          <p:nvPr/>
        </p:nvPicPr>
        <p:blipFill>
          <a:blip r:embed="rId3" cstate="print"/>
          <a:srcRect/>
          <a:stretch>
            <a:fillRect/>
          </a:stretch>
        </p:blipFill>
        <p:spPr bwMode="auto">
          <a:xfrm>
            <a:off x="785786" y="1643050"/>
            <a:ext cx="7678115" cy="1357322"/>
          </a:xfrm>
          <a:prstGeom prst="rect">
            <a:avLst/>
          </a:prstGeom>
          <a:noFill/>
        </p:spPr>
      </p:pic>
      <p:pic>
        <p:nvPicPr>
          <p:cNvPr id="1030" name="Picture 6" descr="D:\Moji dokumenti\stručni skupovi\Zadar2022\odnos opsega i vrste u prosječnim uvjetima rasta.jpg"/>
          <p:cNvPicPr>
            <a:picLocks noChangeAspect="1" noChangeArrowheads="1"/>
          </p:cNvPicPr>
          <p:nvPr/>
        </p:nvPicPr>
        <p:blipFill>
          <a:blip r:embed="rId4" cstate="print"/>
          <a:srcRect/>
          <a:stretch>
            <a:fillRect/>
          </a:stretch>
        </p:blipFill>
        <p:spPr bwMode="auto">
          <a:xfrm>
            <a:off x="642910" y="4786322"/>
            <a:ext cx="4524338" cy="1773243"/>
          </a:xfrm>
          <a:prstGeom prst="rect">
            <a:avLst/>
          </a:prstGeom>
          <a:noFill/>
        </p:spPr>
      </p:pic>
      <p:sp>
        <p:nvSpPr>
          <p:cNvPr id="11" name="TextBox 10"/>
          <p:cNvSpPr txBox="1"/>
          <p:nvPr/>
        </p:nvSpPr>
        <p:spPr>
          <a:xfrm>
            <a:off x="5214942" y="4857760"/>
            <a:ext cx="3929058" cy="923330"/>
          </a:xfrm>
          <a:prstGeom prst="rect">
            <a:avLst/>
          </a:prstGeom>
          <a:noFill/>
        </p:spPr>
        <p:txBody>
          <a:bodyPr wrap="square" rtlCol="0">
            <a:spAutoFit/>
          </a:bodyPr>
          <a:lstStyle/>
          <a:p>
            <a:pPr algn="just"/>
            <a:r>
              <a:rPr lang="hr-HR" b="1" dirty="0" smtClean="0">
                <a:latin typeface="Arial" pitchFamily="34" charset="0"/>
                <a:cs typeface="Arial" pitchFamily="34" charset="0"/>
              </a:rPr>
              <a:t>Odnos opsega stabla (m) za 11 vrsta drveća u prosječnim uvjetima rasta</a:t>
            </a:r>
            <a:endParaRPr lang="hr-HR" b="1" dirty="0">
              <a:latin typeface="Arial" pitchFamily="34" charset="0"/>
              <a:cs typeface="Arial" pitchFamily="34" charset="0"/>
            </a:endParaRPr>
          </a:p>
        </p:txBody>
      </p:sp>
      <p:sp>
        <p:nvSpPr>
          <p:cNvPr id="12" name="Oval 11"/>
          <p:cNvSpPr/>
          <p:nvPr/>
        </p:nvSpPr>
        <p:spPr>
          <a:xfrm>
            <a:off x="1785918" y="6215082"/>
            <a:ext cx="214314" cy="14287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Oval 12"/>
          <p:cNvSpPr/>
          <p:nvPr/>
        </p:nvSpPr>
        <p:spPr>
          <a:xfrm>
            <a:off x="2571736" y="5715016"/>
            <a:ext cx="285752" cy="21431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TextBox 13"/>
          <p:cNvSpPr txBox="1"/>
          <p:nvPr/>
        </p:nvSpPr>
        <p:spPr>
          <a:xfrm>
            <a:off x="2143108" y="6072206"/>
            <a:ext cx="1143007" cy="369332"/>
          </a:xfrm>
          <a:prstGeom prst="rect">
            <a:avLst/>
          </a:prstGeom>
          <a:noFill/>
        </p:spPr>
        <p:txBody>
          <a:bodyPr wrap="square" rtlCol="0">
            <a:spAutoFit/>
          </a:bodyPr>
          <a:lstStyle/>
          <a:p>
            <a:r>
              <a:rPr lang="hr-HR" dirty="0" smtClean="0">
                <a:solidFill>
                  <a:srgbClr val="FF0000"/>
                </a:solidFill>
              </a:rPr>
              <a:t>oskoruša</a:t>
            </a:r>
            <a:endParaRPr lang="hr-HR" dirty="0">
              <a:solidFill>
                <a:srgbClr val="FF0000"/>
              </a:solidFill>
            </a:endParaRPr>
          </a:p>
        </p:txBody>
      </p:sp>
      <p:sp>
        <p:nvSpPr>
          <p:cNvPr id="15" name="TextBox 14"/>
          <p:cNvSpPr txBox="1"/>
          <p:nvPr/>
        </p:nvSpPr>
        <p:spPr>
          <a:xfrm>
            <a:off x="2857488" y="5643578"/>
            <a:ext cx="1643074" cy="369332"/>
          </a:xfrm>
          <a:prstGeom prst="rect">
            <a:avLst/>
          </a:prstGeom>
          <a:noFill/>
        </p:spPr>
        <p:txBody>
          <a:bodyPr wrap="square" rtlCol="0">
            <a:spAutoFit/>
          </a:bodyPr>
          <a:lstStyle/>
          <a:p>
            <a:r>
              <a:rPr lang="hr-HR" dirty="0" smtClean="0">
                <a:solidFill>
                  <a:srgbClr val="FF0000"/>
                </a:solidFill>
              </a:rPr>
              <a:t>poljski jasen</a:t>
            </a:r>
            <a:endParaRPr lang="hr-HR"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2852"/>
            <a:ext cx="9144000" cy="6494085"/>
          </a:xfrm>
          <a:prstGeom prst="rect">
            <a:avLst/>
          </a:prstGeom>
          <a:noFill/>
        </p:spPr>
        <p:txBody>
          <a:bodyPr wrap="square" rtlCol="0">
            <a:spAutoFit/>
          </a:bodyPr>
          <a:lstStyle/>
          <a:p>
            <a:pPr algn="just"/>
            <a:r>
              <a:rPr lang="hr-HR" sz="1600" dirty="0" smtClean="0">
                <a:latin typeface="Arial" pitchFamily="34" charset="0"/>
                <a:cs typeface="Arial" pitchFamily="34" charset="0"/>
              </a:rPr>
              <a:t>U našem istraživanju cijepljenje je obavljeno na otvorenom, 21.04.2022. godine tehnikom kopuliranja na engleski spoj. Isprobane su i tehnike spajanja pod koru kad je podloga puno deblja od plemke a kora se lako odvaja od drveta i bočno spajanje s ne </a:t>
            </a:r>
            <a:r>
              <a:rPr lang="hr-HR" sz="1600" dirty="0" err="1" smtClean="0">
                <a:latin typeface="Arial" pitchFamily="34" charset="0"/>
                <a:cs typeface="Arial" pitchFamily="34" charset="0"/>
              </a:rPr>
              <a:t>prevršenom</a:t>
            </a:r>
            <a:r>
              <a:rPr lang="hr-HR" sz="1600" dirty="0" smtClean="0">
                <a:latin typeface="Arial" pitchFamily="34" charset="0"/>
                <a:cs typeface="Arial" pitchFamily="34" charset="0"/>
              </a:rPr>
              <a:t> podlogom. Hodogram cijepljenja kopuliranjem na engleski spoj prikazan je na slikama od A do H. Na slici A se vide pupovi u </a:t>
            </a:r>
            <a:r>
              <a:rPr lang="hr-HR" sz="1600" dirty="0" err="1" smtClean="0">
                <a:latin typeface="Arial" pitchFamily="34" charset="0"/>
                <a:cs typeface="Arial" pitchFamily="34" charset="0"/>
              </a:rPr>
              <a:t>dormantnom</a:t>
            </a:r>
            <a:r>
              <a:rPr lang="hr-HR" sz="1600" dirty="0" smtClean="0">
                <a:latin typeface="Arial" pitchFamily="34" charset="0"/>
                <a:cs typeface="Arial" pitchFamily="34" charset="0"/>
              </a:rPr>
              <a:t> stanju u vrijeme mirovanja. Na slici B je prikazana kontrola tijekom čuvanja plemki u hladnjaku. Na slici C prikazana </a:t>
            </a:r>
            <a:r>
              <a:rPr lang="hr-HR" sz="1600" dirty="0" smtClean="0">
                <a:latin typeface="Arial" pitchFamily="34" charset="0"/>
                <a:cs typeface="Arial" pitchFamily="34" charset="0"/>
              </a:rPr>
              <a:t>je priprema </a:t>
            </a:r>
            <a:r>
              <a:rPr lang="hr-HR" sz="1600" dirty="0" smtClean="0">
                <a:latin typeface="Arial" pitchFamily="34" charset="0"/>
                <a:cs typeface="Arial" pitchFamily="34" charset="0"/>
              </a:rPr>
              <a:t>generativnih podloga poljskog jasena starih 4 godine (4+0) na gredici s velikom gustoćom sadnica po m</a:t>
            </a:r>
            <a:r>
              <a:rPr lang="hr-HR" sz="1600" baseline="30000" dirty="0" smtClean="0">
                <a:latin typeface="Arial" pitchFamily="34" charset="0"/>
                <a:cs typeface="Arial" pitchFamily="34" charset="0"/>
              </a:rPr>
              <a:t>2</a:t>
            </a:r>
            <a:r>
              <a:rPr lang="hr-HR" sz="1600" dirty="0" smtClean="0">
                <a:latin typeface="Arial" pitchFamily="34" charset="0"/>
                <a:cs typeface="Arial" pitchFamily="34" charset="0"/>
              </a:rPr>
              <a:t> što za posljedicu ima manji promjer vrata korijena sadnica zbog veće konkurencije. Podloge prije cijepljenja treba dobro zalijevati, obaviti selekciju onih za cijepljenje, ukloniti konkurente, ukloniti sve niže grane ispod mjesta spajanja i očistiti ih od </a:t>
            </a:r>
            <a:r>
              <a:rPr lang="hr-HR" sz="1600" dirty="0" smtClean="0">
                <a:latin typeface="Arial" pitchFamily="34" charset="0"/>
                <a:cs typeface="Arial" pitchFamily="34" charset="0"/>
              </a:rPr>
              <a:t>čestica tla </a:t>
            </a:r>
            <a:r>
              <a:rPr lang="hr-HR" sz="1600" dirty="0" smtClean="0">
                <a:latin typeface="Arial" pitchFamily="34" charset="0"/>
                <a:cs typeface="Arial" pitchFamily="34" charset="0"/>
              </a:rPr>
              <a:t>i dezinficirati s </a:t>
            </a:r>
            <a:r>
              <a:rPr lang="hr-HR" sz="1600" dirty="0" smtClean="0">
                <a:latin typeface="Arial" pitchFamily="34" charset="0"/>
                <a:cs typeface="Arial" pitchFamily="34" charset="0"/>
              </a:rPr>
              <a:t>vatom namočenom u alkohol. </a:t>
            </a:r>
            <a:r>
              <a:rPr lang="hr-HR" sz="1600" dirty="0" smtClean="0">
                <a:latin typeface="Arial" pitchFamily="34" charset="0"/>
                <a:cs typeface="Arial" pitchFamily="34" charset="0"/>
              </a:rPr>
              <a:t>Kod cijepljenja veteranskih stabala predlaže se uzgoj podloga iz sjemena koje je sakupljeno s istog stabla kojega želimo cijepiti ili klonirati. Razloge je što manja genetska </a:t>
            </a:r>
            <a:r>
              <a:rPr lang="hr-HR" sz="1600" dirty="0" err="1" smtClean="0">
                <a:latin typeface="Arial" pitchFamily="34" charset="0"/>
                <a:cs typeface="Arial" pitchFamily="34" charset="0"/>
              </a:rPr>
              <a:t>inkopatibilnost</a:t>
            </a:r>
            <a:r>
              <a:rPr lang="hr-HR" sz="1600" dirty="0" smtClean="0">
                <a:latin typeface="Arial" pitchFamily="34" charset="0"/>
                <a:cs typeface="Arial" pitchFamily="34" charset="0"/>
              </a:rPr>
              <a:t>. Na slici D prikazan je pravilni kosi rez na podlozi koji se radi voćarskim nožićem u jednom potezu. Rez mora biti dužine minimalno 2,5 x promjera podloge na tom dijelu. Drugi rez ili jezičak izvodi se odozgo prema dolje, malo s gornje strane kosog reza u dubini otprilike širine nožića za cijepljenje. Na slici E prikazan je pravilni rez na plemki koji mora odgovarati rezu na podlozi po </a:t>
            </a:r>
            <a:r>
              <a:rPr lang="hr-HR" sz="1600" dirty="0" err="1" smtClean="0">
                <a:latin typeface="Arial" pitchFamily="34" charset="0"/>
                <a:cs typeface="Arial" pitchFamily="34" charset="0"/>
              </a:rPr>
              <a:t>reznoj</a:t>
            </a:r>
            <a:r>
              <a:rPr lang="hr-HR" sz="1600" dirty="0" smtClean="0">
                <a:latin typeface="Arial" pitchFamily="34" charset="0"/>
                <a:cs typeface="Arial" pitchFamily="34" charset="0"/>
              </a:rPr>
              <a:t> površini. Na slici F prikazano je spajanje podloge i plemke na engleski spoj a na slici G čvrsto </a:t>
            </a:r>
            <a:r>
              <a:rPr lang="hr-HR" sz="1600" dirty="0" smtClean="0">
                <a:latin typeface="Arial" pitchFamily="34" charset="0"/>
                <a:cs typeface="Arial" pitchFamily="34" charset="0"/>
              </a:rPr>
              <a:t>omatanje mjesta spoja PVC </a:t>
            </a:r>
            <a:r>
              <a:rPr lang="hr-HR" sz="1600" dirty="0" smtClean="0">
                <a:latin typeface="Arial" pitchFamily="34" charset="0"/>
                <a:cs typeface="Arial" pitchFamily="34" charset="0"/>
              </a:rPr>
              <a:t>elastičnom </a:t>
            </a:r>
            <a:r>
              <a:rPr lang="hr-HR" sz="1600" dirty="0" smtClean="0">
                <a:latin typeface="Arial" pitchFamily="34" charset="0"/>
                <a:cs typeface="Arial" pitchFamily="34" charset="0"/>
              </a:rPr>
              <a:t>gumicom. </a:t>
            </a:r>
            <a:r>
              <a:rPr lang="hr-HR" sz="1600" dirty="0" smtClean="0">
                <a:latin typeface="Arial" pitchFamily="34" charset="0"/>
                <a:cs typeface="Arial" pitchFamily="34" charset="0"/>
              </a:rPr>
              <a:t>Omatanje se radi od </a:t>
            </a:r>
            <a:r>
              <a:rPr lang="hr-HR" sz="1600" dirty="0" smtClean="0">
                <a:latin typeface="Arial" pitchFamily="34" charset="0"/>
                <a:cs typeface="Arial" pitchFamily="34" charset="0"/>
              </a:rPr>
              <a:t>podloge </a:t>
            </a:r>
            <a:r>
              <a:rPr lang="hr-HR" sz="1600" dirty="0" smtClean="0">
                <a:latin typeface="Arial" pitchFamily="34" charset="0"/>
                <a:cs typeface="Arial" pitchFamily="34" charset="0"/>
              </a:rPr>
              <a:t>prema </a:t>
            </a:r>
            <a:r>
              <a:rPr lang="hr-HR" sz="1600" dirty="0" smtClean="0">
                <a:latin typeface="Arial" pitchFamily="34" charset="0"/>
                <a:cs typeface="Arial" pitchFamily="34" charset="0"/>
              </a:rPr>
              <a:t>plemki </a:t>
            </a:r>
            <a:r>
              <a:rPr lang="hr-HR" sz="1600" dirty="0" smtClean="0">
                <a:latin typeface="Arial" pitchFamily="34" charset="0"/>
                <a:cs typeface="Arial" pitchFamily="34" charset="0"/>
              </a:rPr>
              <a:t>zbog stabilnosti prvog namotaja, namotaji se rade rastezanjem gumice a širina gumice se mora preklapati s drugim namotajem. Odmah nakon spajanja slijedi premazivanje s voćarskom pastom ili voskom gornje površine plemke koje je odrezana ravno ili pod kutom od 90° odmah iznad </a:t>
            </a:r>
            <a:r>
              <a:rPr lang="hr-HR" sz="1600" dirty="0" err="1" smtClean="0">
                <a:latin typeface="Arial" pitchFamily="34" charset="0"/>
                <a:cs typeface="Arial" pitchFamily="34" charset="0"/>
              </a:rPr>
              <a:t>nodija</a:t>
            </a:r>
            <a:r>
              <a:rPr lang="hr-HR" sz="1600" dirty="0" smtClean="0">
                <a:latin typeface="Arial" pitchFamily="34" charset="0"/>
                <a:cs typeface="Arial" pitchFamily="34" charset="0"/>
              </a:rPr>
              <a:t>. Vosak zaustavlja gubitak vlage a samo cijepljenje se mora obaviti što je moguće brže. Na slici H prikazano je stavljanje PVC vrećice probušene s nekoliko rupica i omotane oko mjesta spajanja radi bržeg </a:t>
            </a:r>
            <a:r>
              <a:rPr lang="hr-HR" sz="1600" dirty="0" err="1" smtClean="0">
                <a:latin typeface="Arial" pitchFamily="34" charset="0"/>
                <a:cs typeface="Arial" pitchFamily="34" charset="0"/>
              </a:rPr>
              <a:t>kalusiranja</a:t>
            </a:r>
            <a:r>
              <a:rPr lang="hr-HR" sz="1600" dirty="0" smtClean="0">
                <a:latin typeface="Arial" pitchFamily="34" charset="0"/>
                <a:cs typeface="Arial" pitchFamily="34" charset="0"/>
              </a:rPr>
              <a:t> zbog veće temperature i zračne vlage. Vrećica se postepeno sve više buši zbog aklimatizacije i skida nakon 10-ak dana odnosno do početka </a:t>
            </a:r>
            <a:r>
              <a:rPr lang="hr-HR" sz="1600" dirty="0" err="1" smtClean="0">
                <a:latin typeface="Arial" pitchFamily="34" charset="0"/>
                <a:cs typeface="Arial" pitchFamily="34" charset="0"/>
              </a:rPr>
              <a:t>kalusiranja</a:t>
            </a:r>
            <a:r>
              <a:rPr lang="hr-HR" sz="1600" dirty="0" smtClean="0">
                <a:latin typeface="Arial" pitchFamily="34" charset="0"/>
                <a:cs typeface="Arial" pitchFamily="34" charset="0"/>
              </a:rPr>
              <a:t>. Svi aktivirani izbojci ispod mjesta cijepljenja moraju se odmah skidati jer oduzimaju vlagu i hranjive tvari za rast plemke.</a:t>
            </a:r>
            <a:endParaRPr lang="hr-HR"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4970.JPG"/>
          <p:cNvPicPr>
            <a:picLocks noChangeAspect="1"/>
          </p:cNvPicPr>
          <p:nvPr/>
        </p:nvPicPr>
        <p:blipFill>
          <a:blip r:embed="rId2" cstate="print"/>
          <a:stretch>
            <a:fillRect/>
          </a:stretch>
        </p:blipFill>
        <p:spPr>
          <a:xfrm>
            <a:off x="1214414" y="357166"/>
            <a:ext cx="2160000" cy="2880000"/>
          </a:xfrm>
          <a:prstGeom prst="rect">
            <a:avLst/>
          </a:prstGeom>
        </p:spPr>
      </p:pic>
      <p:pic>
        <p:nvPicPr>
          <p:cNvPr id="9" name="Picture 8" descr="IMG_8502.JPG"/>
          <p:cNvPicPr>
            <a:picLocks noChangeAspect="1"/>
          </p:cNvPicPr>
          <p:nvPr/>
        </p:nvPicPr>
        <p:blipFill>
          <a:blip r:embed="rId3" cstate="print"/>
          <a:stretch>
            <a:fillRect/>
          </a:stretch>
        </p:blipFill>
        <p:spPr>
          <a:xfrm>
            <a:off x="4214810" y="357166"/>
            <a:ext cx="3840000" cy="2880000"/>
          </a:xfrm>
          <a:prstGeom prst="rect">
            <a:avLst/>
          </a:prstGeom>
        </p:spPr>
      </p:pic>
      <p:pic>
        <p:nvPicPr>
          <p:cNvPr id="10" name="Picture 9" descr="1a.JPG"/>
          <p:cNvPicPr>
            <a:picLocks noChangeAspect="1"/>
          </p:cNvPicPr>
          <p:nvPr/>
        </p:nvPicPr>
        <p:blipFill>
          <a:blip r:embed="rId4" cstate="print"/>
          <a:stretch>
            <a:fillRect/>
          </a:stretch>
        </p:blipFill>
        <p:spPr>
          <a:xfrm>
            <a:off x="1214414" y="3429000"/>
            <a:ext cx="3840000" cy="2880000"/>
          </a:xfrm>
          <a:prstGeom prst="rect">
            <a:avLst/>
          </a:prstGeom>
        </p:spPr>
      </p:pic>
      <p:pic>
        <p:nvPicPr>
          <p:cNvPr id="11" name="Picture 10" descr="1.JPG"/>
          <p:cNvPicPr>
            <a:picLocks noChangeAspect="1"/>
          </p:cNvPicPr>
          <p:nvPr/>
        </p:nvPicPr>
        <p:blipFill>
          <a:blip r:embed="rId5" cstate="print"/>
          <a:stretch>
            <a:fillRect/>
          </a:stretch>
        </p:blipFill>
        <p:spPr>
          <a:xfrm>
            <a:off x="5857884" y="3429000"/>
            <a:ext cx="2160000" cy="2880000"/>
          </a:xfrm>
          <a:prstGeom prst="rect">
            <a:avLst/>
          </a:prstGeom>
        </p:spPr>
      </p:pic>
      <p:sp>
        <p:nvSpPr>
          <p:cNvPr id="12" name="TextBox 11"/>
          <p:cNvSpPr txBox="1"/>
          <p:nvPr/>
        </p:nvSpPr>
        <p:spPr>
          <a:xfrm>
            <a:off x="1214414" y="357166"/>
            <a:ext cx="324128" cy="369332"/>
          </a:xfrm>
          <a:prstGeom prst="rect">
            <a:avLst/>
          </a:prstGeom>
          <a:noFill/>
        </p:spPr>
        <p:txBody>
          <a:bodyPr wrap="none" rtlCol="0">
            <a:spAutoFit/>
          </a:bodyPr>
          <a:lstStyle/>
          <a:p>
            <a:r>
              <a:rPr lang="hr-HR" b="1" dirty="0" smtClean="0">
                <a:solidFill>
                  <a:srgbClr val="FF0000"/>
                </a:solidFill>
              </a:rPr>
              <a:t>A</a:t>
            </a:r>
            <a:endParaRPr lang="hr-HR" b="1" dirty="0">
              <a:solidFill>
                <a:srgbClr val="FF0000"/>
              </a:solidFill>
            </a:endParaRPr>
          </a:p>
        </p:txBody>
      </p:sp>
      <p:sp>
        <p:nvSpPr>
          <p:cNvPr id="19" name="TextBox 18"/>
          <p:cNvSpPr txBox="1"/>
          <p:nvPr/>
        </p:nvSpPr>
        <p:spPr>
          <a:xfrm>
            <a:off x="4214810" y="357166"/>
            <a:ext cx="314510" cy="369332"/>
          </a:xfrm>
          <a:prstGeom prst="rect">
            <a:avLst/>
          </a:prstGeom>
          <a:noFill/>
        </p:spPr>
        <p:txBody>
          <a:bodyPr wrap="none" rtlCol="0">
            <a:spAutoFit/>
          </a:bodyPr>
          <a:lstStyle/>
          <a:p>
            <a:r>
              <a:rPr lang="hr-HR" b="1" dirty="0" smtClean="0">
                <a:solidFill>
                  <a:srgbClr val="FF0000"/>
                </a:solidFill>
              </a:rPr>
              <a:t>B</a:t>
            </a:r>
            <a:endParaRPr lang="hr-HR" b="1" dirty="0">
              <a:solidFill>
                <a:srgbClr val="FF0000"/>
              </a:solidFill>
            </a:endParaRPr>
          </a:p>
        </p:txBody>
      </p:sp>
      <p:sp>
        <p:nvSpPr>
          <p:cNvPr id="20" name="TextBox 19"/>
          <p:cNvSpPr txBox="1"/>
          <p:nvPr/>
        </p:nvSpPr>
        <p:spPr>
          <a:xfrm>
            <a:off x="1214414" y="3429000"/>
            <a:ext cx="306494" cy="369332"/>
          </a:xfrm>
          <a:prstGeom prst="rect">
            <a:avLst/>
          </a:prstGeom>
          <a:noFill/>
        </p:spPr>
        <p:txBody>
          <a:bodyPr wrap="none" rtlCol="0">
            <a:spAutoFit/>
          </a:bodyPr>
          <a:lstStyle/>
          <a:p>
            <a:r>
              <a:rPr lang="hr-HR" b="1" dirty="0" smtClean="0">
                <a:solidFill>
                  <a:srgbClr val="FF0000"/>
                </a:solidFill>
              </a:rPr>
              <a:t>C</a:t>
            </a:r>
            <a:endParaRPr lang="hr-HR" b="1" dirty="0">
              <a:solidFill>
                <a:srgbClr val="FF0000"/>
              </a:solidFill>
            </a:endParaRPr>
          </a:p>
        </p:txBody>
      </p:sp>
      <p:sp>
        <p:nvSpPr>
          <p:cNvPr id="21" name="TextBox 20"/>
          <p:cNvSpPr txBox="1"/>
          <p:nvPr/>
        </p:nvSpPr>
        <p:spPr>
          <a:xfrm>
            <a:off x="5857884" y="3429000"/>
            <a:ext cx="330540" cy="369332"/>
          </a:xfrm>
          <a:prstGeom prst="rect">
            <a:avLst/>
          </a:prstGeom>
          <a:noFill/>
        </p:spPr>
        <p:txBody>
          <a:bodyPr wrap="none" rtlCol="0">
            <a:spAutoFit/>
          </a:bodyPr>
          <a:lstStyle/>
          <a:p>
            <a:r>
              <a:rPr lang="hr-HR" b="1" dirty="0" smtClean="0">
                <a:solidFill>
                  <a:srgbClr val="FF0000"/>
                </a:solidFill>
              </a:rPr>
              <a:t>D</a:t>
            </a:r>
            <a:endParaRPr lang="hr-HR" b="1" dirty="0">
              <a:solidFill>
                <a:srgbClr val="FF0000"/>
              </a:solidFill>
            </a:endParaRPr>
          </a:p>
        </p:txBody>
      </p:sp>
      <p:sp>
        <p:nvSpPr>
          <p:cNvPr id="22" name="Oval 21"/>
          <p:cNvSpPr/>
          <p:nvPr/>
        </p:nvSpPr>
        <p:spPr>
          <a:xfrm>
            <a:off x="2143108" y="1214422"/>
            <a:ext cx="428628" cy="35719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3" name="Oval 22"/>
          <p:cNvSpPr/>
          <p:nvPr/>
        </p:nvSpPr>
        <p:spPr>
          <a:xfrm>
            <a:off x="6500826" y="4429132"/>
            <a:ext cx="642942" cy="42862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a.JPG"/>
          <p:cNvPicPr>
            <a:picLocks noChangeAspect="1"/>
          </p:cNvPicPr>
          <p:nvPr/>
        </p:nvPicPr>
        <p:blipFill>
          <a:blip r:embed="rId2" cstate="print"/>
          <a:stretch>
            <a:fillRect/>
          </a:stretch>
        </p:blipFill>
        <p:spPr>
          <a:xfrm>
            <a:off x="714348" y="428604"/>
            <a:ext cx="3840000" cy="2880000"/>
          </a:xfrm>
          <a:prstGeom prst="rect">
            <a:avLst/>
          </a:prstGeom>
        </p:spPr>
      </p:pic>
      <p:pic>
        <p:nvPicPr>
          <p:cNvPr id="10" name="Picture 9" descr="3.JPG"/>
          <p:cNvPicPr>
            <a:picLocks noChangeAspect="1"/>
          </p:cNvPicPr>
          <p:nvPr/>
        </p:nvPicPr>
        <p:blipFill>
          <a:blip r:embed="rId3" cstate="print"/>
          <a:stretch>
            <a:fillRect/>
          </a:stretch>
        </p:blipFill>
        <p:spPr>
          <a:xfrm>
            <a:off x="5857884" y="428604"/>
            <a:ext cx="2160000" cy="2880000"/>
          </a:xfrm>
          <a:prstGeom prst="rect">
            <a:avLst/>
          </a:prstGeom>
        </p:spPr>
      </p:pic>
      <p:pic>
        <p:nvPicPr>
          <p:cNvPr id="12" name="Picture 11" descr="4.JPG"/>
          <p:cNvPicPr>
            <a:picLocks noChangeAspect="1"/>
          </p:cNvPicPr>
          <p:nvPr/>
        </p:nvPicPr>
        <p:blipFill>
          <a:blip r:embed="rId4" cstate="print"/>
          <a:stretch>
            <a:fillRect/>
          </a:stretch>
        </p:blipFill>
        <p:spPr>
          <a:xfrm>
            <a:off x="714348" y="3571876"/>
            <a:ext cx="2160000" cy="2880000"/>
          </a:xfrm>
          <a:prstGeom prst="rect">
            <a:avLst/>
          </a:prstGeom>
        </p:spPr>
      </p:pic>
      <p:pic>
        <p:nvPicPr>
          <p:cNvPr id="13" name="Picture 12" descr="VKNO9668.JPG"/>
          <p:cNvPicPr>
            <a:picLocks noChangeAspect="1"/>
          </p:cNvPicPr>
          <p:nvPr/>
        </p:nvPicPr>
        <p:blipFill>
          <a:blip r:embed="rId5" cstate="print"/>
          <a:stretch>
            <a:fillRect/>
          </a:stretch>
        </p:blipFill>
        <p:spPr>
          <a:xfrm>
            <a:off x="4071934" y="3500438"/>
            <a:ext cx="3974361" cy="2972822"/>
          </a:xfrm>
          <a:prstGeom prst="rect">
            <a:avLst/>
          </a:prstGeom>
        </p:spPr>
      </p:pic>
      <p:sp>
        <p:nvSpPr>
          <p:cNvPr id="14" name="TextBox 13"/>
          <p:cNvSpPr txBox="1"/>
          <p:nvPr/>
        </p:nvSpPr>
        <p:spPr>
          <a:xfrm>
            <a:off x="714348" y="428604"/>
            <a:ext cx="296876" cy="369332"/>
          </a:xfrm>
          <a:prstGeom prst="rect">
            <a:avLst/>
          </a:prstGeom>
          <a:noFill/>
        </p:spPr>
        <p:txBody>
          <a:bodyPr wrap="none" rtlCol="0">
            <a:spAutoFit/>
          </a:bodyPr>
          <a:lstStyle/>
          <a:p>
            <a:r>
              <a:rPr lang="hr-HR" b="1" dirty="0" smtClean="0">
                <a:solidFill>
                  <a:srgbClr val="FF0000"/>
                </a:solidFill>
              </a:rPr>
              <a:t>E</a:t>
            </a:r>
            <a:endParaRPr lang="hr-HR" b="1" dirty="0">
              <a:solidFill>
                <a:srgbClr val="FF0000"/>
              </a:solidFill>
            </a:endParaRPr>
          </a:p>
        </p:txBody>
      </p:sp>
      <p:sp>
        <p:nvSpPr>
          <p:cNvPr id="15" name="TextBox 14"/>
          <p:cNvSpPr txBox="1"/>
          <p:nvPr/>
        </p:nvSpPr>
        <p:spPr>
          <a:xfrm>
            <a:off x="5857884" y="428604"/>
            <a:ext cx="290464" cy="369332"/>
          </a:xfrm>
          <a:prstGeom prst="rect">
            <a:avLst/>
          </a:prstGeom>
          <a:noFill/>
        </p:spPr>
        <p:txBody>
          <a:bodyPr wrap="none" rtlCol="0">
            <a:spAutoFit/>
          </a:bodyPr>
          <a:lstStyle/>
          <a:p>
            <a:r>
              <a:rPr lang="hr-HR" b="1" dirty="0" smtClean="0">
                <a:solidFill>
                  <a:srgbClr val="FF0000"/>
                </a:solidFill>
              </a:rPr>
              <a:t>F</a:t>
            </a:r>
            <a:endParaRPr lang="hr-HR" b="1" dirty="0">
              <a:solidFill>
                <a:srgbClr val="FF0000"/>
              </a:solidFill>
            </a:endParaRPr>
          </a:p>
        </p:txBody>
      </p:sp>
      <p:sp>
        <p:nvSpPr>
          <p:cNvPr id="16" name="TextBox 15"/>
          <p:cNvSpPr txBox="1"/>
          <p:nvPr/>
        </p:nvSpPr>
        <p:spPr>
          <a:xfrm>
            <a:off x="714348" y="3571876"/>
            <a:ext cx="332142" cy="369332"/>
          </a:xfrm>
          <a:prstGeom prst="rect">
            <a:avLst/>
          </a:prstGeom>
          <a:noFill/>
        </p:spPr>
        <p:txBody>
          <a:bodyPr wrap="none" rtlCol="0">
            <a:spAutoFit/>
          </a:bodyPr>
          <a:lstStyle/>
          <a:p>
            <a:r>
              <a:rPr lang="hr-HR" b="1" dirty="0" smtClean="0">
                <a:solidFill>
                  <a:srgbClr val="FF0000"/>
                </a:solidFill>
              </a:rPr>
              <a:t>G</a:t>
            </a:r>
            <a:endParaRPr lang="hr-HR" b="1" dirty="0">
              <a:solidFill>
                <a:srgbClr val="FF0000"/>
              </a:solidFill>
            </a:endParaRPr>
          </a:p>
        </p:txBody>
      </p:sp>
      <p:sp>
        <p:nvSpPr>
          <p:cNvPr id="17" name="TextBox 16"/>
          <p:cNvSpPr txBox="1"/>
          <p:nvPr/>
        </p:nvSpPr>
        <p:spPr>
          <a:xfrm>
            <a:off x="4071934" y="3500438"/>
            <a:ext cx="330540" cy="369332"/>
          </a:xfrm>
          <a:prstGeom prst="rect">
            <a:avLst/>
          </a:prstGeom>
          <a:noFill/>
        </p:spPr>
        <p:txBody>
          <a:bodyPr wrap="none" rtlCol="0">
            <a:spAutoFit/>
          </a:bodyPr>
          <a:lstStyle/>
          <a:p>
            <a:r>
              <a:rPr lang="hr-HR" b="1" dirty="0" smtClean="0">
                <a:solidFill>
                  <a:srgbClr val="FF0000"/>
                </a:solidFill>
              </a:rPr>
              <a:t>H</a:t>
            </a:r>
            <a:endParaRPr lang="hr-HR" b="1" dirty="0">
              <a:solidFill>
                <a:srgbClr val="FF0000"/>
              </a:solidFill>
            </a:endParaRPr>
          </a:p>
        </p:txBody>
      </p:sp>
      <p:sp>
        <p:nvSpPr>
          <p:cNvPr id="18" name="Oval 17"/>
          <p:cNvSpPr/>
          <p:nvPr/>
        </p:nvSpPr>
        <p:spPr>
          <a:xfrm>
            <a:off x="2285984" y="1643050"/>
            <a:ext cx="1143008" cy="50006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9" name="Oval 18"/>
          <p:cNvSpPr/>
          <p:nvPr/>
        </p:nvSpPr>
        <p:spPr>
          <a:xfrm>
            <a:off x="6715140" y="1857364"/>
            <a:ext cx="357190" cy="42862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0" name="Oval 19"/>
          <p:cNvSpPr/>
          <p:nvPr/>
        </p:nvSpPr>
        <p:spPr>
          <a:xfrm>
            <a:off x="1714480" y="4214818"/>
            <a:ext cx="357190" cy="28575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1" name="Oval 20"/>
          <p:cNvSpPr/>
          <p:nvPr/>
        </p:nvSpPr>
        <p:spPr>
          <a:xfrm>
            <a:off x="1643042" y="4929198"/>
            <a:ext cx="428628" cy="42862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2" name="Oval 21"/>
          <p:cNvSpPr/>
          <p:nvPr/>
        </p:nvSpPr>
        <p:spPr>
          <a:xfrm>
            <a:off x="4643438" y="5286388"/>
            <a:ext cx="571504" cy="57150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500174"/>
            <a:ext cx="9144001" cy="4247317"/>
          </a:xfrm>
          <a:prstGeom prst="rect">
            <a:avLst/>
          </a:prstGeom>
          <a:noFill/>
        </p:spPr>
        <p:txBody>
          <a:bodyPr wrap="square" rtlCol="0">
            <a:spAutoFit/>
          </a:bodyPr>
          <a:lstStyle/>
          <a:p>
            <a:pPr algn="just"/>
            <a:r>
              <a:rPr lang="hr-HR" b="1" dirty="0" smtClean="0">
                <a:latin typeface="Arial" pitchFamily="34" charset="0"/>
                <a:cs typeface="Arial" pitchFamily="34" charset="0"/>
              </a:rPr>
              <a:t>Isprobana je i tehnika kopuliranja pod koru (slike A-D). Uvjet je da se kora podloge dobro odvaja </a:t>
            </a:r>
            <a:r>
              <a:rPr lang="hr-HR" b="1" dirty="0" smtClean="0">
                <a:latin typeface="Arial" pitchFamily="34" charset="0"/>
                <a:cs typeface="Arial" pitchFamily="34" charset="0"/>
              </a:rPr>
              <a:t>od drva </a:t>
            </a:r>
            <a:r>
              <a:rPr lang="hr-HR" b="1" dirty="0" smtClean="0">
                <a:latin typeface="Arial" pitchFamily="34" charset="0"/>
                <a:cs typeface="Arial" pitchFamily="34" charset="0"/>
              </a:rPr>
              <a:t>što se postiže zalijevanjem ili kalendarski točno određenim vremenom cijepljenja. Obično se radi o situacijama kad je podloga puno deblja od plemke. Na željenom mjestu spajanja podloga se prevrši jednim vodoravnim rezom. Voćarskim nožićem napravi se uzdužni rez oko 2 cm a s drugim tupim dijelom nožića se kora odvoji od drveta (A). Plemka se klinasto zašilji i umetne u podlogu (B). Važno je dodirivanje </a:t>
            </a:r>
            <a:r>
              <a:rPr lang="hr-HR" b="1" dirty="0" err="1" smtClean="0">
                <a:latin typeface="Arial" pitchFamily="34" charset="0"/>
                <a:cs typeface="Arial" pitchFamily="34" charset="0"/>
              </a:rPr>
              <a:t>kambijalnog</a:t>
            </a:r>
            <a:r>
              <a:rPr lang="hr-HR" b="1" dirty="0" smtClean="0">
                <a:latin typeface="Arial" pitchFamily="34" charset="0"/>
                <a:cs typeface="Arial" pitchFamily="34" charset="0"/>
              </a:rPr>
              <a:t> dijela podloge i plemke. Elastičnom  gumicom se dobro učvrsti mjesto spoja (C) i na kraju se rez na podlozi ali i gumica te okomiti rez na vrhu plemke premažu voćarskom pastom (D). Kod ove tehnike vrlo je važno dobro učvrstiti odvojenu koru na podlozi s plemkom kako vosak ne bi ulazio u otvore.</a:t>
            </a:r>
          </a:p>
          <a:p>
            <a:pPr algn="just"/>
            <a:r>
              <a:rPr lang="hr-HR" b="1" dirty="0" smtClean="0">
                <a:latin typeface="Arial" pitchFamily="34" charset="0"/>
                <a:cs typeface="Arial" pitchFamily="34" charset="0"/>
              </a:rPr>
              <a:t>Prva opservacija primitka cjepova obavljena je 40. dana od spajanja 31.05.2022. godine. Uspjeh cijepljenja kopuliranjem na engleskim spoje iznosio je 33,</a:t>
            </a:r>
            <a:r>
              <a:rPr lang="hr-HR" b="1" dirty="0" err="1" smtClean="0">
                <a:latin typeface="Arial" pitchFamily="34" charset="0"/>
                <a:cs typeface="Arial" pitchFamily="34" charset="0"/>
              </a:rPr>
              <a:t>33</a:t>
            </a:r>
            <a:r>
              <a:rPr lang="hr-HR" b="1" dirty="0" smtClean="0">
                <a:latin typeface="Arial" pitchFamily="34" charset="0"/>
                <a:cs typeface="Arial" pitchFamily="34" charset="0"/>
              </a:rPr>
              <a:t> %. Pokusno cijepljenje kopuliranjem pod koru kao i kopuliranje bočnim spajanjem s ne </a:t>
            </a:r>
            <a:r>
              <a:rPr lang="hr-HR" b="1" dirty="0" err="1" smtClean="0">
                <a:latin typeface="Arial" pitchFamily="34" charset="0"/>
                <a:cs typeface="Arial" pitchFamily="34" charset="0"/>
              </a:rPr>
              <a:t>prevršenom</a:t>
            </a:r>
            <a:r>
              <a:rPr lang="hr-HR" b="1" dirty="0" smtClean="0">
                <a:latin typeface="Arial" pitchFamily="34" charset="0"/>
                <a:cs typeface="Arial" pitchFamily="34" charset="0"/>
              </a:rPr>
              <a:t> podlogom bili su uspješni. </a:t>
            </a:r>
            <a:endParaRPr lang="hr-H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7166"/>
            <a:ext cx="9144000" cy="369332"/>
          </a:xfrm>
          <a:prstGeom prst="rect">
            <a:avLst/>
          </a:prstGeom>
          <a:noFill/>
        </p:spPr>
        <p:txBody>
          <a:bodyPr wrap="square" rtlCol="0">
            <a:spAutoFit/>
          </a:bodyPr>
          <a:lstStyle/>
          <a:p>
            <a:pPr algn="ctr"/>
            <a:r>
              <a:rPr lang="hr-HR" b="1" dirty="0" smtClean="0">
                <a:solidFill>
                  <a:srgbClr val="FF0000"/>
                </a:solidFill>
                <a:latin typeface="Arial" pitchFamily="34" charset="0"/>
                <a:cs typeface="Arial" pitchFamily="34" charset="0"/>
              </a:rPr>
              <a:t>Tehnika cijepljenja kopuliranjem pod koru</a:t>
            </a:r>
            <a:endParaRPr lang="hr-HR" b="1" dirty="0">
              <a:solidFill>
                <a:srgbClr val="FF0000"/>
              </a:solidFill>
              <a:latin typeface="Arial" pitchFamily="34" charset="0"/>
              <a:cs typeface="Arial" pitchFamily="34" charset="0"/>
            </a:endParaRPr>
          </a:p>
        </p:txBody>
      </p:sp>
      <p:pic>
        <p:nvPicPr>
          <p:cNvPr id="6" name="Picture 5" descr="5.JPG"/>
          <p:cNvPicPr>
            <a:picLocks noChangeAspect="1"/>
          </p:cNvPicPr>
          <p:nvPr/>
        </p:nvPicPr>
        <p:blipFill>
          <a:blip r:embed="rId2" cstate="print"/>
          <a:stretch>
            <a:fillRect/>
          </a:stretch>
        </p:blipFill>
        <p:spPr>
          <a:xfrm>
            <a:off x="1928794" y="857232"/>
            <a:ext cx="2160000" cy="2880000"/>
          </a:xfrm>
          <a:prstGeom prst="rect">
            <a:avLst/>
          </a:prstGeom>
        </p:spPr>
      </p:pic>
      <p:pic>
        <p:nvPicPr>
          <p:cNvPr id="7" name="Picture 6" descr="6.JPG"/>
          <p:cNvPicPr>
            <a:picLocks noChangeAspect="1"/>
          </p:cNvPicPr>
          <p:nvPr/>
        </p:nvPicPr>
        <p:blipFill>
          <a:blip r:embed="rId3" cstate="print"/>
          <a:stretch>
            <a:fillRect/>
          </a:stretch>
        </p:blipFill>
        <p:spPr>
          <a:xfrm>
            <a:off x="5429256" y="857232"/>
            <a:ext cx="2160000" cy="2880000"/>
          </a:xfrm>
          <a:prstGeom prst="rect">
            <a:avLst/>
          </a:prstGeom>
        </p:spPr>
      </p:pic>
      <p:pic>
        <p:nvPicPr>
          <p:cNvPr id="8" name="Picture 7" descr="7.JPG"/>
          <p:cNvPicPr>
            <a:picLocks noChangeAspect="1"/>
          </p:cNvPicPr>
          <p:nvPr/>
        </p:nvPicPr>
        <p:blipFill>
          <a:blip r:embed="rId4" cstate="print"/>
          <a:stretch>
            <a:fillRect/>
          </a:stretch>
        </p:blipFill>
        <p:spPr>
          <a:xfrm>
            <a:off x="1928794" y="3786190"/>
            <a:ext cx="2160000" cy="2880000"/>
          </a:xfrm>
          <a:prstGeom prst="rect">
            <a:avLst/>
          </a:prstGeom>
        </p:spPr>
      </p:pic>
      <p:pic>
        <p:nvPicPr>
          <p:cNvPr id="9" name="Picture 8" descr="8.JPG"/>
          <p:cNvPicPr>
            <a:picLocks noChangeAspect="1"/>
          </p:cNvPicPr>
          <p:nvPr/>
        </p:nvPicPr>
        <p:blipFill>
          <a:blip r:embed="rId5" cstate="print"/>
          <a:stretch>
            <a:fillRect/>
          </a:stretch>
        </p:blipFill>
        <p:spPr>
          <a:xfrm>
            <a:off x="5429256" y="3786190"/>
            <a:ext cx="2160000" cy="2880000"/>
          </a:xfrm>
          <a:prstGeom prst="rect">
            <a:avLst/>
          </a:prstGeom>
        </p:spPr>
      </p:pic>
      <p:sp>
        <p:nvSpPr>
          <p:cNvPr id="10" name="Oval 9"/>
          <p:cNvSpPr/>
          <p:nvPr/>
        </p:nvSpPr>
        <p:spPr>
          <a:xfrm>
            <a:off x="2643174" y="1785926"/>
            <a:ext cx="571504" cy="107157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Oval 10"/>
          <p:cNvSpPr/>
          <p:nvPr/>
        </p:nvSpPr>
        <p:spPr>
          <a:xfrm>
            <a:off x="6072198" y="2143116"/>
            <a:ext cx="571504" cy="107157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Oval 11"/>
          <p:cNvSpPr/>
          <p:nvPr/>
        </p:nvSpPr>
        <p:spPr>
          <a:xfrm>
            <a:off x="5929322" y="3786190"/>
            <a:ext cx="285752" cy="28575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Oval 13"/>
          <p:cNvSpPr/>
          <p:nvPr/>
        </p:nvSpPr>
        <p:spPr>
          <a:xfrm>
            <a:off x="6215074" y="5000636"/>
            <a:ext cx="500066" cy="64294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Oval 14"/>
          <p:cNvSpPr/>
          <p:nvPr/>
        </p:nvSpPr>
        <p:spPr>
          <a:xfrm>
            <a:off x="2581260" y="4938722"/>
            <a:ext cx="500066" cy="64294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TextBox 15"/>
          <p:cNvSpPr txBox="1"/>
          <p:nvPr/>
        </p:nvSpPr>
        <p:spPr>
          <a:xfrm>
            <a:off x="1928794" y="857232"/>
            <a:ext cx="324128" cy="369332"/>
          </a:xfrm>
          <a:prstGeom prst="rect">
            <a:avLst/>
          </a:prstGeom>
          <a:noFill/>
        </p:spPr>
        <p:txBody>
          <a:bodyPr wrap="none" rtlCol="0">
            <a:spAutoFit/>
          </a:bodyPr>
          <a:lstStyle/>
          <a:p>
            <a:r>
              <a:rPr lang="hr-HR" b="1" dirty="0" smtClean="0">
                <a:solidFill>
                  <a:srgbClr val="FF0000"/>
                </a:solidFill>
              </a:rPr>
              <a:t>A</a:t>
            </a:r>
            <a:endParaRPr lang="hr-HR" b="1" dirty="0">
              <a:solidFill>
                <a:srgbClr val="FF0000"/>
              </a:solidFill>
            </a:endParaRPr>
          </a:p>
        </p:txBody>
      </p:sp>
      <p:sp>
        <p:nvSpPr>
          <p:cNvPr id="17" name="TextBox 16"/>
          <p:cNvSpPr txBox="1"/>
          <p:nvPr/>
        </p:nvSpPr>
        <p:spPr>
          <a:xfrm>
            <a:off x="5429256" y="857232"/>
            <a:ext cx="314510" cy="369332"/>
          </a:xfrm>
          <a:prstGeom prst="rect">
            <a:avLst/>
          </a:prstGeom>
          <a:noFill/>
        </p:spPr>
        <p:txBody>
          <a:bodyPr wrap="none" rtlCol="0">
            <a:spAutoFit/>
          </a:bodyPr>
          <a:lstStyle/>
          <a:p>
            <a:r>
              <a:rPr lang="hr-HR" b="1" dirty="0" smtClean="0">
                <a:solidFill>
                  <a:srgbClr val="FF0000"/>
                </a:solidFill>
              </a:rPr>
              <a:t>B</a:t>
            </a:r>
            <a:endParaRPr lang="hr-HR" b="1" dirty="0">
              <a:solidFill>
                <a:srgbClr val="FF0000"/>
              </a:solidFill>
            </a:endParaRPr>
          </a:p>
        </p:txBody>
      </p:sp>
      <p:sp>
        <p:nvSpPr>
          <p:cNvPr id="18" name="TextBox 17"/>
          <p:cNvSpPr txBox="1"/>
          <p:nvPr/>
        </p:nvSpPr>
        <p:spPr>
          <a:xfrm>
            <a:off x="1928794" y="3786190"/>
            <a:ext cx="306494" cy="369332"/>
          </a:xfrm>
          <a:prstGeom prst="rect">
            <a:avLst/>
          </a:prstGeom>
          <a:noFill/>
        </p:spPr>
        <p:txBody>
          <a:bodyPr wrap="none" rtlCol="0">
            <a:spAutoFit/>
          </a:bodyPr>
          <a:lstStyle/>
          <a:p>
            <a:r>
              <a:rPr lang="hr-HR" b="1" dirty="0" smtClean="0">
                <a:solidFill>
                  <a:srgbClr val="FF0000"/>
                </a:solidFill>
              </a:rPr>
              <a:t>C</a:t>
            </a:r>
            <a:endParaRPr lang="hr-HR" b="1" dirty="0">
              <a:solidFill>
                <a:srgbClr val="FF0000"/>
              </a:solidFill>
            </a:endParaRPr>
          </a:p>
        </p:txBody>
      </p:sp>
      <p:sp>
        <p:nvSpPr>
          <p:cNvPr id="19" name="TextBox 18"/>
          <p:cNvSpPr txBox="1"/>
          <p:nvPr/>
        </p:nvSpPr>
        <p:spPr>
          <a:xfrm>
            <a:off x="5429256" y="3786190"/>
            <a:ext cx="330540" cy="369332"/>
          </a:xfrm>
          <a:prstGeom prst="rect">
            <a:avLst/>
          </a:prstGeom>
          <a:noFill/>
        </p:spPr>
        <p:txBody>
          <a:bodyPr wrap="none" rtlCol="0">
            <a:spAutoFit/>
          </a:bodyPr>
          <a:lstStyle/>
          <a:p>
            <a:r>
              <a:rPr lang="hr-HR" b="1" dirty="0" smtClean="0">
                <a:solidFill>
                  <a:srgbClr val="FF0000"/>
                </a:solidFill>
              </a:rPr>
              <a:t>D</a:t>
            </a:r>
            <a:endParaRPr lang="hr-HR" b="1"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85728"/>
            <a:ext cx="9144000" cy="2308324"/>
          </a:xfrm>
          <a:prstGeom prst="rect">
            <a:avLst/>
          </a:prstGeom>
          <a:noFill/>
        </p:spPr>
        <p:txBody>
          <a:bodyPr wrap="square" rtlCol="0">
            <a:spAutoFit/>
          </a:bodyPr>
          <a:lstStyle/>
          <a:p>
            <a:r>
              <a:rPr lang="hr-HR" dirty="0" smtClean="0">
                <a:latin typeface="Arial" pitchFamily="34" charset="0"/>
                <a:cs typeface="Arial" pitchFamily="34" charset="0"/>
              </a:rPr>
              <a:t>Nakon 83. dana od cijepljenja, 13.07.2022. godine izmjereni su na cjepovima slijedeće varijable:</a:t>
            </a:r>
          </a:p>
          <a:p>
            <a:pPr>
              <a:buFontTx/>
              <a:buChar char="-"/>
            </a:pPr>
            <a:r>
              <a:rPr lang="hr-HR" b="1" dirty="0" smtClean="0">
                <a:latin typeface="Arial" pitchFamily="34" charset="0"/>
                <a:cs typeface="Arial" pitchFamily="34" charset="0"/>
              </a:rPr>
              <a:t>Visina cijepljenja (cm)</a:t>
            </a:r>
          </a:p>
          <a:p>
            <a:pPr>
              <a:buFontTx/>
              <a:buChar char="-"/>
            </a:pPr>
            <a:r>
              <a:rPr lang="hr-HR" b="1" dirty="0" smtClean="0">
                <a:latin typeface="Arial" pitchFamily="34" charset="0"/>
                <a:cs typeface="Arial" pitchFamily="34" charset="0"/>
              </a:rPr>
              <a:t>Dužina plemke (cm)</a:t>
            </a:r>
          </a:p>
          <a:p>
            <a:pPr>
              <a:buFontTx/>
              <a:buChar char="-"/>
            </a:pPr>
            <a:r>
              <a:rPr lang="hr-HR" b="1" dirty="0" smtClean="0">
                <a:latin typeface="Arial" pitchFamily="34" charset="0"/>
                <a:cs typeface="Arial" pitchFamily="34" charset="0"/>
              </a:rPr>
              <a:t>Debljina plemke (mm)</a:t>
            </a:r>
          </a:p>
          <a:p>
            <a:pPr>
              <a:buFontTx/>
              <a:buChar char="-"/>
            </a:pPr>
            <a:r>
              <a:rPr lang="hr-HR" b="1" dirty="0" smtClean="0">
                <a:latin typeface="Arial" pitchFamily="34" charset="0"/>
                <a:cs typeface="Arial" pitchFamily="34" charset="0"/>
              </a:rPr>
              <a:t>Broj </a:t>
            </a:r>
            <a:r>
              <a:rPr lang="hr-HR" b="1" dirty="0" err="1" smtClean="0">
                <a:latin typeface="Arial" pitchFamily="34" charset="0"/>
                <a:cs typeface="Arial" pitchFamily="34" charset="0"/>
              </a:rPr>
              <a:t>nodija</a:t>
            </a:r>
            <a:r>
              <a:rPr lang="hr-HR" b="1" dirty="0" smtClean="0">
                <a:latin typeface="Arial" pitchFamily="34" charset="0"/>
                <a:cs typeface="Arial" pitchFamily="34" charset="0"/>
              </a:rPr>
              <a:t> na plemki (kom)</a:t>
            </a:r>
          </a:p>
          <a:p>
            <a:pPr>
              <a:buFontTx/>
              <a:buChar char="-"/>
            </a:pPr>
            <a:r>
              <a:rPr lang="hr-HR" b="1" dirty="0" smtClean="0">
                <a:latin typeface="Arial" pitchFamily="34" charset="0"/>
                <a:cs typeface="Arial" pitchFamily="34" charset="0"/>
              </a:rPr>
              <a:t>Primitak cjepova (0 ili 1)</a:t>
            </a:r>
          </a:p>
          <a:p>
            <a:pPr>
              <a:buFontTx/>
              <a:buChar char="-"/>
            </a:pPr>
            <a:r>
              <a:rPr lang="hr-HR" b="1" dirty="0" smtClean="0">
                <a:latin typeface="Arial" pitchFamily="34" charset="0"/>
                <a:cs typeface="Arial" pitchFamily="34" charset="0"/>
              </a:rPr>
              <a:t>Porast plemke (cm)</a:t>
            </a:r>
          </a:p>
        </p:txBody>
      </p:sp>
      <p:graphicFrame>
        <p:nvGraphicFramePr>
          <p:cNvPr id="8" name="Table 7"/>
          <p:cNvGraphicFramePr>
            <a:graphicFrameLocks noGrp="1"/>
          </p:cNvGraphicFramePr>
          <p:nvPr/>
        </p:nvGraphicFramePr>
        <p:xfrm>
          <a:off x="142844" y="3429000"/>
          <a:ext cx="8786876" cy="1685755"/>
        </p:xfrm>
        <a:graphic>
          <a:graphicData uri="http://schemas.openxmlformats.org/drawingml/2006/table">
            <a:tbl>
              <a:tblPr/>
              <a:tblGrid>
                <a:gridCol w="1952615"/>
                <a:gridCol w="348687"/>
                <a:gridCol w="799286"/>
                <a:gridCol w="916286"/>
                <a:gridCol w="920534"/>
                <a:gridCol w="1004219"/>
                <a:gridCol w="753163"/>
                <a:gridCol w="1004219"/>
                <a:gridCol w="1087867"/>
              </a:tblGrid>
              <a:tr h="388916">
                <a:tc>
                  <a:txBody>
                    <a:bodyPr/>
                    <a:lstStyle/>
                    <a:p>
                      <a:pPr algn="ctr" fontAlgn="b"/>
                      <a:r>
                        <a:rPr lang="hr-HR" sz="1200" b="0" i="0" u="none" strike="noStrike" dirty="0">
                          <a:solidFill>
                            <a:srgbClr val="000000"/>
                          </a:solidFill>
                          <a:latin typeface="Arial"/>
                        </a:rPr>
                        <a:t>Varijable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dirty="0">
                          <a:solidFill>
                            <a:srgbClr val="000000"/>
                          </a:solidFill>
                          <a:latin typeface="Arial"/>
                        </a:rPr>
                        <a:t>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dirty="0">
                          <a:solidFill>
                            <a:srgbClr val="000000"/>
                          </a:solidFill>
                          <a:latin typeface="Arial"/>
                        </a:rPr>
                        <a:t>Srednja vrijednost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dirty="0">
                          <a:solidFill>
                            <a:srgbClr val="000000"/>
                          </a:solidFill>
                          <a:latin typeface="Arial"/>
                        </a:rPr>
                        <a:t>Medijana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dirty="0">
                          <a:solidFill>
                            <a:srgbClr val="000000"/>
                          </a:solidFill>
                          <a:latin typeface="Arial"/>
                        </a:rPr>
                        <a:t>Minimum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Arial"/>
                        </a:rPr>
                        <a:t>Maksimum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Arial"/>
                        </a:rPr>
                        <a:t>Varijanca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Arial"/>
                        </a:rPr>
                        <a:t>Standardna devijacija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Arial"/>
                        </a:rPr>
                        <a:t>Koeficijent varijabilnosti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072">
                <a:tc>
                  <a:txBody>
                    <a:bodyPr/>
                    <a:lstStyle/>
                    <a:p>
                      <a:pPr algn="l" fontAlgn="ctr"/>
                      <a:r>
                        <a:rPr lang="hr-HR" sz="1200" b="0" i="0" u="none" strike="noStrike">
                          <a:solidFill>
                            <a:srgbClr val="000000"/>
                          </a:solidFill>
                          <a:latin typeface="Arial"/>
                        </a:rPr>
                        <a:t>Visina cijepljenja (cm)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18</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30,7</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30,5</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17,0</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47,5</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91,4</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9,6</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31,1</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072">
                <a:tc>
                  <a:txBody>
                    <a:bodyPr/>
                    <a:lstStyle/>
                    <a:p>
                      <a:pPr algn="l" fontAlgn="ctr"/>
                      <a:r>
                        <a:rPr lang="hr-HR" sz="1200" b="0" i="0" u="none" strike="noStrike">
                          <a:solidFill>
                            <a:srgbClr val="000000"/>
                          </a:solidFill>
                          <a:latin typeface="Arial"/>
                        </a:rPr>
                        <a:t>Dužina plemke (cm)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18</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7,</a:t>
                      </a:r>
                      <a:r>
                        <a:rPr lang="hr-HR" sz="1200" b="0" i="0" u="none" strike="noStrike" dirty="0" err="1" smtClean="0">
                          <a:solidFill>
                            <a:srgbClr val="000000"/>
                          </a:solidFill>
                          <a:latin typeface="Arial"/>
                        </a:rPr>
                        <a:t>7</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8,25</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3,0</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12,0</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6,1</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2,5</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31,9</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072">
                <a:tc>
                  <a:txBody>
                    <a:bodyPr/>
                    <a:lstStyle/>
                    <a:p>
                      <a:pPr algn="l" fontAlgn="ctr"/>
                      <a:r>
                        <a:rPr lang="hr-HR" sz="1200" b="0" i="0" u="none" strike="noStrike">
                          <a:solidFill>
                            <a:srgbClr val="000000"/>
                          </a:solidFill>
                          <a:latin typeface="Arial"/>
                        </a:rPr>
                        <a:t>Debljina plemke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18</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Arial"/>
                        </a:rPr>
                        <a:t>5,25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Arial"/>
                        </a:rPr>
                        <a:t>5,18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Arial"/>
                        </a:rPr>
                        <a:t>3,14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Arial"/>
                        </a:rPr>
                        <a:t>7,43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Arial"/>
                        </a:rPr>
                        <a:t>1,96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Arial"/>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Arial"/>
                        </a:rPr>
                        <a:t>26,70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551">
                <a:tc>
                  <a:txBody>
                    <a:bodyPr/>
                    <a:lstStyle/>
                    <a:p>
                      <a:pPr algn="l" fontAlgn="ctr"/>
                      <a:r>
                        <a:rPr lang="pl-PL" sz="1200" b="0" i="0" u="none" strike="noStrike" dirty="0">
                          <a:solidFill>
                            <a:srgbClr val="000000"/>
                          </a:solidFill>
                          <a:latin typeface="Arial"/>
                        </a:rPr>
                        <a:t>Broj nodija na plemki (kom)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18</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2</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2,00</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1</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3</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Arial"/>
                        </a:rPr>
                        <a:t>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Arial"/>
                        </a:rPr>
                        <a:t>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Arial"/>
                        </a:rPr>
                        <a:t>26,24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072">
                <a:tc>
                  <a:txBody>
                    <a:bodyPr/>
                    <a:lstStyle/>
                    <a:p>
                      <a:pPr algn="l" fontAlgn="ctr"/>
                      <a:r>
                        <a:rPr lang="hr-HR" sz="1200" b="0" i="0" u="none" strike="noStrike" dirty="0">
                          <a:solidFill>
                            <a:srgbClr val="000000"/>
                          </a:solidFill>
                          <a:latin typeface="Arial"/>
                        </a:rPr>
                        <a:t>Porast </a:t>
                      </a:r>
                      <a:r>
                        <a:rPr lang="hr-HR" sz="1200" b="0" i="0" u="none" strike="noStrike" dirty="0" smtClean="0">
                          <a:solidFill>
                            <a:srgbClr val="000000"/>
                          </a:solidFill>
                          <a:latin typeface="Arial"/>
                        </a:rPr>
                        <a:t>plemke </a:t>
                      </a:r>
                      <a:r>
                        <a:rPr lang="hr-HR" sz="1200" b="0" i="0" u="none" strike="noStrike" dirty="0">
                          <a:solidFill>
                            <a:srgbClr val="000000"/>
                          </a:solidFill>
                          <a:latin typeface="Arial"/>
                        </a:rPr>
                        <a:t>(cm)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6</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13,0</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9,85</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1,0</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smtClean="0">
                          <a:solidFill>
                            <a:srgbClr val="000000"/>
                          </a:solidFill>
                          <a:latin typeface="Arial"/>
                        </a:rPr>
                        <a:t>31,0</a:t>
                      </a:r>
                      <a:endParaRPr lang="hr-HR" sz="12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Arial"/>
                        </a:rPr>
                        <a:t>146,26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Arial"/>
                        </a:rPr>
                        <a:t>12,09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Arial"/>
                        </a:rPr>
                        <a:t>93,39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0" y="2714620"/>
            <a:ext cx="9144000" cy="646331"/>
          </a:xfrm>
          <a:prstGeom prst="rect">
            <a:avLst/>
          </a:prstGeom>
          <a:noFill/>
        </p:spPr>
        <p:txBody>
          <a:bodyPr wrap="square" rtlCol="0">
            <a:spAutoFit/>
          </a:bodyPr>
          <a:lstStyle/>
          <a:p>
            <a:r>
              <a:rPr lang="hr-HR" b="1" dirty="0" smtClean="0">
                <a:latin typeface="Arial" pitchFamily="34" charset="0"/>
                <a:cs typeface="Arial" pitchFamily="34" charset="0"/>
              </a:rPr>
              <a:t>U tablici </a:t>
            </a:r>
            <a:r>
              <a:rPr lang="hr-HR" b="1" dirty="0" smtClean="0">
                <a:latin typeface="Arial" pitchFamily="34" charset="0"/>
                <a:cs typeface="Arial" pitchFamily="34" charset="0"/>
              </a:rPr>
              <a:t>je </a:t>
            </a:r>
            <a:r>
              <a:rPr lang="hr-HR" b="1" dirty="0" smtClean="0">
                <a:latin typeface="Arial" pitchFamily="34" charset="0"/>
                <a:cs typeface="Arial" pitchFamily="34" charset="0"/>
              </a:rPr>
              <a:t>prikazana deskriptivna statistika rezultata cijepljenja poljskog jasena </a:t>
            </a:r>
            <a:r>
              <a:rPr lang="hr-HR" b="1" dirty="0" smtClean="0">
                <a:latin typeface="Arial" pitchFamily="34" charset="0"/>
                <a:cs typeface="Arial" pitchFamily="34" charset="0"/>
              </a:rPr>
              <a:t>kopuliranjem na engleski spoj</a:t>
            </a:r>
            <a:endParaRPr lang="hr-HR" b="1" dirty="0">
              <a:latin typeface="Arial" pitchFamily="34" charset="0"/>
              <a:cs typeface="Arial" pitchFamily="34" charset="0"/>
            </a:endParaRPr>
          </a:p>
        </p:txBody>
      </p:sp>
      <p:sp>
        <p:nvSpPr>
          <p:cNvPr id="10" name="TextBox 9"/>
          <p:cNvSpPr txBox="1"/>
          <p:nvPr/>
        </p:nvSpPr>
        <p:spPr>
          <a:xfrm>
            <a:off x="0" y="5143512"/>
            <a:ext cx="9144000" cy="1477328"/>
          </a:xfrm>
          <a:prstGeom prst="rect">
            <a:avLst/>
          </a:prstGeom>
          <a:noFill/>
        </p:spPr>
        <p:txBody>
          <a:bodyPr wrap="square" rtlCol="0">
            <a:spAutoFit/>
          </a:bodyPr>
          <a:lstStyle/>
          <a:p>
            <a:pPr algn="just"/>
            <a:r>
              <a:rPr lang="hr-HR" b="1" dirty="0" smtClean="0">
                <a:latin typeface="Arial" pitchFamily="34" charset="0"/>
                <a:cs typeface="Arial" pitchFamily="34" charset="0"/>
              </a:rPr>
              <a:t>Srednja vrijednost visine cijepljenja kopuliranjem na engleski spoj iznosila je 30,7 cm (17,0-47,5 cm). Srednja dužina plemke iznosila je 7,</a:t>
            </a:r>
            <a:r>
              <a:rPr lang="hr-HR" b="1" dirty="0" err="1" smtClean="0">
                <a:latin typeface="Arial" pitchFamily="34" charset="0"/>
                <a:cs typeface="Arial" pitchFamily="34" charset="0"/>
              </a:rPr>
              <a:t>7</a:t>
            </a:r>
            <a:r>
              <a:rPr lang="hr-HR" b="1" dirty="0" smtClean="0">
                <a:latin typeface="Arial" pitchFamily="34" charset="0"/>
                <a:cs typeface="Arial" pitchFamily="34" charset="0"/>
              </a:rPr>
              <a:t> cm (3,0-12,0 cm) a srednja debljina plemke u bazalnom dijelu 5,25 mm (3,14-7,43 mm). Srednji broj </a:t>
            </a:r>
            <a:r>
              <a:rPr lang="hr-HR" b="1" dirty="0" err="1" smtClean="0">
                <a:latin typeface="Arial" pitchFamily="34" charset="0"/>
                <a:cs typeface="Arial" pitchFamily="34" charset="0"/>
              </a:rPr>
              <a:t>nodija</a:t>
            </a:r>
            <a:r>
              <a:rPr lang="hr-HR" b="1" dirty="0" smtClean="0">
                <a:latin typeface="Arial" pitchFamily="34" charset="0"/>
                <a:cs typeface="Arial" pitchFamily="34" charset="0"/>
              </a:rPr>
              <a:t> na plemki bio je 2 komada (1-3 kom.). Primitak cijepljenja iznosio je 33,</a:t>
            </a:r>
            <a:r>
              <a:rPr lang="hr-HR" b="1" dirty="0" err="1" smtClean="0">
                <a:latin typeface="Arial" pitchFamily="34" charset="0"/>
                <a:cs typeface="Arial" pitchFamily="34" charset="0"/>
              </a:rPr>
              <a:t>33</a:t>
            </a:r>
            <a:r>
              <a:rPr lang="hr-HR" b="1" dirty="0" smtClean="0">
                <a:latin typeface="Arial" pitchFamily="34" charset="0"/>
                <a:cs typeface="Arial" pitchFamily="34" charset="0"/>
              </a:rPr>
              <a:t> % a prosječni porast plemke nakon 83 dana od cijepljenja 13,0 cm (1,0 -31,0 cm). </a:t>
            </a:r>
            <a:endParaRPr lang="hr-H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7166"/>
            <a:ext cx="9144000" cy="3293209"/>
          </a:xfrm>
          <a:prstGeom prst="rect">
            <a:avLst/>
          </a:prstGeom>
          <a:noFill/>
        </p:spPr>
        <p:txBody>
          <a:bodyPr wrap="square" rtlCol="0">
            <a:spAutoFit/>
          </a:bodyPr>
          <a:lstStyle/>
          <a:p>
            <a:pPr algn="just"/>
            <a:r>
              <a:rPr lang="hr-HR" sz="1600" b="1" dirty="0" smtClean="0">
                <a:latin typeface="Arial" pitchFamily="34" charset="0"/>
                <a:cs typeface="Arial" pitchFamily="34" charset="0"/>
              </a:rPr>
              <a:t>Visina cijepljenja kopuliranjem pod koru iznosila je 77 cm, dužina plemke iznosila je 10,0 cm a debljina plemke u bazalnom dijelu 10,87 mm. Broj </a:t>
            </a:r>
            <a:r>
              <a:rPr lang="hr-HR" sz="1600" b="1" dirty="0" err="1" smtClean="0">
                <a:latin typeface="Arial" pitchFamily="34" charset="0"/>
                <a:cs typeface="Arial" pitchFamily="34" charset="0"/>
              </a:rPr>
              <a:t>nodija</a:t>
            </a:r>
            <a:r>
              <a:rPr lang="hr-HR" sz="1600" b="1" dirty="0" smtClean="0">
                <a:latin typeface="Arial" pitchFamily="34" charset="0"/>
                <a:cs typeface="Arial" pitchFamily="34" charset="0"/>
              </a:rPr>
              <a:t> na plemki bio je 2 komada. Porast plemke nakon 83 dana od cijepljenja iznosio je 61,0 cm ili za 48 cm više od prosječnog porasta cijepljenja kopuliranjem na engleski spoj. Ovako značajna razlika u većem porastu plemke cijepljenjem pod koru tumači se značajno većom debljinom podloge a samim time i razvijenosti korijenskog sustava koji crpi hranjiva za rast plemke. </a:t>
            </a:r>
          </a:p>
          <a:p>
            <a:pPr algn="just"/>
            <a:r>
              <a:rPr lang="hr-HR" sz="1600" b="1" dirty="0" smtClean="0">
                <a:latin typeface="Arial" pitchFamily="34" charset="0"/>
                <a:cs typeface="Arial" pitchFamily="34" charset="0"/>
              </a:rPr>
              <a:t>Visina cijepljenja kopuliranjem bočnim cijepljenjem s ne </a:t>
            </a:r>
            <a:r>
              <a:rPr lang="hr-HR" sz="1600" b="1" dirty="0" err="1" smtClean="0">
                <a:latin typeface="Arial" pitchFamily="34" charset="0"/>
                <a:cs typeface="Arial" pitchFamily="34" charset="0"/>
              </a:rPr>
              <a:t>prevršenom</a:t>
            </a:r>
            <a:r>
              <a:rPr lang="hr-HR" sz="1600" b="1" dirty="0" smtClean="0">
                <a:latin typeface="Arial" pitchFamily="34" charset="0"/>
                <a:cs typeface="Arial" pitchFamily="34" charset="0"/>
              </a:rPr>
              <a:t> podlogom iznosila je 58 cm, dužina plemke iznosila je 6,2 cm a debljina plemke u bazalnom dijelu 4,31 mm. Broj </a:t>
            </a:r>
            <a:r>
              <a:rPr lang="hr-HR" sz="1600" b="1" dirty="0" err="1" smtClean="0">
                <a:latin typeface="Arial" pitchFamily="34" charset="0"/>
                <a:cs typeface="Arial" pitchFamily="34" charset="0"/>
              </a:rPr>
              <a:t>nodija</a:t>
            </a:r>
            <a:r>
              <a:rPr lang="hr-HR" sz="1600" b="1" dirty="0" smtClean="0">
                <a:latin typeface="Arial" pitchFamily="34" charset="0"/>
                <a:cs typeface="Arial" pitchFamily="34" charset="0"/>
              </a:rPr>
              <a:t> na plemki bio je 2 komada. Porast plemke nakon 83 dana od cijepljenja iznosio je svega 5,0 cm ili 8 cm manje od prosječnog porasta cijepljenja kopuliranjem na engleski spoj. Ovako značajna razlika u manjem porastu plemke cijepljenjem kopuliranjem bočnim spajanjem s ne </a:t>
            </a:r>
            <a:r>
              <a:rPr lang="hr-HR" sz="1600" b="1" dirty="0" err="1" smtClean="0">
                <a:latin typeface="Arial" pitchFamily="34" charset="0"/>
                <a:cs typeface="Arial" pitchFamily="34" charset="0"/>
              </a:rPr>
              <a:t>prevršenom</a:t>
            </a:r>
            <a:r>
              <a:rPr lang="hr-HR" sz="1600" b="1" dirty="0" smtClean="0">
                <a:latin typeface="Arial" pitchFamily="34" charset="0"/>
                <a:cs typeface="Arial" pitchFamily="34" charset="0"/>
              </a:rPr>
              <a:t> podlogom tumači se samim </a:t>
            </a:r>
            <a:r>
              <a:rPr lang="hr-HR" sz="1600" b="1" dirty="0" err="1" smtClean="0">
                <a:latin typeface="Arial" pitchFamily="34" charset="0"/>
                <a:cs typeface="Arial" pitchFamily="34" charset="0"/>
              </a:rPr>
              <a:t>vigorom</a:t>
            </a:r>
            <a:r>
              <a:rPr lang="hr-HR" sz="1600" b="1" dirty="0" smtClean="0">
                <a:latin typeface="Arial" pitchFamily="34" charset="0"/>
                <a:cs typeface="Arial" pitchFamily="34" charset="0"/>
              </a:rPr>
              <a:t> podloge koja najvećim dijelom oduzima hranjiva za rast plemke što je logično.</a:t>
            </a:r>
          </a:p>
        </p:txBody>
      </p:sp>
      <p:pic>
        <p:nvPicPr>
          <p:cNvPr id="3" name="Picture 2" descr="IMG_5620.JPG"/>
          <p:cNvPicPr>
            <a:picLocks noChangeAspect="1"/>
          </p:cNvPicPr>
          <p:nvPr/>
        </p:nvPicPr>
        <p:blipFill>
          <a:blip r:embed="rId2" cstate="print"/>
          <a:stretch>
            <a:fillRect/>
          </a:stretch>
        </p:blipFill>
        <p:spPr>
          <a:xfrm>
            <a:off x="4643438" y="4000504"/>
            <a:ext cx="2143123" cy="2857496"/>
          </a:xfrm>
          <a:prstGeom prst="rect">
            <a:avLst/>
          </a:prstGeom>
        </p:spPr>
      </p:pic>
      <p:pic>
        <p:nvPicPr>
          <p:cNvPr id="5" name="Picture 4" descr="IMG_5605.JPG"/>
          <p:cNvPicPr>
            <a:picLocks noChangeAspect="1"/>
          </p:cNvPicPr>
          <p:nvPr/>
        </p:nvPicPr>
        <p:blipFill>
          <a:blip r:embed="rId3" cstate="print"/>
          <a:stretch>
            <a:fillRect/>
          </a:stretch>
        </p:blipFill>
        <p:spPr>
          <a:xfrm>
            <a:off x="214282" y="3978000"/>
            <a:ext cx="2160000" cy="2880000"/>
          </a:xfrm>
          <a:prstGeom prst="rect">
            <a:avLst/>
          </a:prstGeom>
        </p:spPr>
      </p:pic>
      <p:pic>
        <p:nvPicPr>
          <p:cNvPr id="6" name="Picture 5" descr="IMG_5640.JPG"/>
          <p:cNvPicPr>
            <a:picLocks noChangeAspect="1"/>
          </p:cNvPicPr>
          <p:nvPr/>
        </p:nvPicPr>
        <p:blipFill>
          <a:blip r:embed="rId4" cstate="print"/>
          <a:stretch>
            <a:fillRect/>
          </a:stretch>
        </p:blipFill>
        <p:spPr>
          <a:xfrm>
            <a:off x="2428860" y="3978000"/>
            <a:ext cx="2160000" cy="2880000"/>
          </a:xfrm>
          <a:prstGeom prst="rect">
            <a:avLst/>
          </a:prstGeom>
        </p:spPr>
      </p:pic>
      <p:pic>
        <p:nvPicPr>
          <p:cNvPr id="7" name="Picture 6" descr="IMG_5653.JPG"/>
          <p:cNvPicPr>
            <a:picLocks noChangeAspect="1"/>
          </p:cNvPicPr>
          <p:nvPr/>
        </p:nvPicPr>
        <p:blipFill>
          <a:blip r:embed="rId5" cstate="print"/>
          <a:stretch>
            <a:fillRect/>
          </a:stretch>
        </p:blipFill>
        <p:spPr>
          <a:xfrm>
            <a:off x="6858016" y="3978000"/>
            <a:ext cx="2160000" cy="2880000"/>
          </a:xfrm>
          <a:prstGeom prst="rect">
            <a:avLst/>
          </a:prstGeom>
        </p:spPr>
      </p:pic>
      <p:sp>
        <p:nvSpPr>
          <p:cNvPr id="8" name="TextBox 7"/>
          <p:cNvSpPr txBox="1"/>
          <p:nvPr/>
        </p:nvSpPr>
        <p:spPr>
          <a:xfrm>
            <a:off x="285720" y="3929066"/>
            <a:ext cx="2085827" cy="369332"/>
          </a:xfrm>
          <a:prstGeom prst="rect">
            <a:avLst/>
          </a:prstGeom>
          <a:noFill/>
        </p:spPr>
        <p:txBody>
          <a:bodyPr wrap="none" rtlCol="0">
            <a:spAutoFit/>
          </a:bodyPr>
          <a:lstStyle/>
          <a:p>
            <a:r>
              <a:rPr lang="hr-HR" b="1" dirty="0" smtClean="0">
                <a:solidFill>
                  <a:srgbClr val="FF0000"/>
                </a:solidFill>
              </a:rPr>
              <a:t>Raspadanje gumice </a:t>
            </a:r>
            <a:endParaRPr lang="hr-HR" b="1" dirty="0">
              <a:solidFill>
                <a:srgbClr val="FF0000"/>
              </a:solidFill>
            </a:endParaRPr>
          </a:p>
        </p:txBody>
      </p:sp>
      <p:sp>
        <p:nvSpPr>
          <p:cNvPr id="9" name="Oval 8"/>
          <p:cNvSpPr/>
          <p:nvPr/>
        </p:nvSpPr>
        <p:spPr>
          <a:xfrm>
            <a:off x="928662" y="5000636"/>
            <a:ext cx="642942" cy="114300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Oval 9"/>
          <p:cNvSpPr/>
          <p:nvPr/>
        </p:nvSpPr>
        <p:spPr>
          <a:xfrm>
            <a:off x="2857488" y="5715016"/>
            <a:ext cx="500066" cy="64294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Oval 10"/>
          <p:cNvSpPr/>
          <p:nvPr/>
        </p:nvSpPr>
        <p:spPr>
          <a:xfrm>
            <a:off x="5572132" y="5643578"/>
            <a:ext cx="500066" cy="78581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Box 11"/>
          <p:cNvSpPr txBox="1"/>
          <p:nvPr/>
        </p:nvSpPr>
        <p:spPr>
          <a:xfrm>
            <a:off x="2285984" y="6488668"/>
            <a:ext cx="2389693" cy="369332"/>
          </a:xfrm>
          <a:prstGeom prst="rect">
            <a:avLst/>
          </a:prstGeom>
          <a:noFill/>
        </p:spPr>
        <p:txBody>
          <a:bodyPr wrap="none" rtlCol="0">
            <a:spAutoFit/>
          </a:bodyPr>
          <a:lstStyle/>
          <a:p>
            <a:r>
              <a:rPr lang="hr-HR" b="1" dirty="0" smtClean="0">
                <a:solidFill>
                  <a:srgbClr val="FF0000"/>
                </a:solidFill>
              </a:rPr>
              <a:t>Novi klon-engleski spoj</a:t>
            </a:r>
            <a:endParaRPr lang="hr-HR" b="1" dirty="0">
              <a:solidFill>
                <a:srgbClr val="FF0000"/>
              </a:solidFill>
            </a:endParaRPr>
          </a:p>
        </p:txBody>
      </p:sp>
      <p:sp>
        <p:nvSpPr>
          <p:cNvPr id="13" name="TextBox 12"/>
          <p:cNvSpPr txBox="1"/>
          <p:nvPr/>
        </p:nvSpPr>
        <p:spPr>
          <a:xfrm>
            <a:off x="4572000" y="4000504"/>
            <a:ext cx="2343334" cy="338554"/>
          </a:xfrm>
          <a:prstGeom prst="rect">
            <a:avLst/>
          </a:prstGeom>
          <a:noFill/>
        </p:spPr>
        <p:txBody>
          <a:bodyPr wrap="none" rtlCol="0">
            <a:spAutoFit/>
          </a:bodyPr>
          <a:lstStyle/>
          <a:p>
            <a:r>
              <a:rPr lang="hr-HR" sz="1600" b="1" dirty="0" smtClean="0">
                <a:solidFill>
                  <a:srgbClr val="FF0000"/>
                </a:solidFill>
              </a:rPr>
              <a:t>Novi klon-bočno spajanje</a:t>
            </a:r>
            <a:endParaRPr lang="hr-HR" sz="1600" b="1" dirty="0">
              <a:solidFill>
                <a:srgbClr val="FF0000"/>
              </a:solidFill>
            </a:endParaRPr>
          </a:p>
        </p:txBody>
      </p:sp>
      <p:cxnSp>
        <p:nvCxnSpPr>
          <p:cNvPr id="15" name="Straight Arrow Connector 14"/>
          <p:cNvCxnSpPr/>
          <p:nvPr/>
        </p:nvCxnSpPr>
        <p:spPr>
          <a:xfrm rot="5400000">
            <a:off x="8465371" y="5322107"/>
            <a:ext cx="357190"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7465239" y="5607859"/>
            <a:ext cx="357190"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8036743" y="5536421"/>
            <a:ext cx="357190"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215206" y="6488668"/>
            <a:ext cx="1379095" cy="369332"/>
          </a:xfrm>
          <a:prstGeom prst="rect">
            <a:avLst/>
          </a:prstGeom>
          <a:noFill/>
        </p:spPr>
        <p:txBody>
          <a:bodyPr wrap="none" rtlCol="0">
            <a:spAutoFit/>
          </a:bodyPr>
          <a:lstStyle/>
          <a:p>
            <a:r>
              <a:rPr lang="hr-HR" b="1" dirty="0" smtClean="0">
                <a:solidFill>
                  <a:srgbClr val="FF0000"/>
                </a:solidFill>
              </a:rPr>
              <a:t>Novi klonovi</a:t>
            </a:r>
            <a:endParaRPr lang="hr-HR" b="1"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4290"/>
            <a:ext cx="9144000" cy="2308324"/>
          </a:xfrm>
          <a:prstGeom prst="rect">
            <a:avLst/>
          </a:prstGeom>
          <a:noFill/>
        </p:spPr>
        <p:txBody>
          <a:bodyPr wrap="square" rtlCol="0">
            <a:spAutoFit/>
          </a:bodyPr>
          <a:lstStyle/>
          <a:p>
            <a:pPr algn="just"/>
            <a:r>
              <a:rPr lang="hr-HR" b="1" dirty="0" smtClean="0">
                <a:latin typeface="Arial" pitchFamily="34" charset="0"/>
                <a:cs typeface="Arial" pitchFamily="34" charset="0"/>
              </a:rPr>
              <a:t>Utvrđena je negativna i slaba korelacija između visine cijepljenja (cm) i porasta plemke (cm) (r=-0,38) što znači kako je na nižoj visini cijepljenja porast plemke veći i obrnuto (A). Postoji pozitivna i srednja korelacija između dužine plemke (cm) i porasta plemke (cm) (r=+0,48) što znači da je u slučaju dužih plemki porast veći i obrnuto (B). Jaka i pozitivna korelacija je utvrđena između debljine plemke (mm) i porasta plemke (cm) (r=+0,72) što znači kako deblje plemke imaju bolji porast i obrnuto (C). Istraživanja ovakvog tipa trebaju se nastaviti na većim uzorcima i s različitim visinama cijepljenja i dimenzijama plemke ali i podloge.</a:t>
            </a:r>
            <a:endParaRPr lang="hr-HR" b="1" dirty="0">
              <a:latin typeface="Arial" pitchFamily="34" charset="0"/>
              <a:cs typeface="Arial" pitchFamily="34" charset="0"/>
            </a:endParaRPr>
          </a:p>
        </p:txBody>
      </p:sp>
      <p:graphicFrame>
        <p:nvGraphicFramePr>
          <p:cNvPr id="1026" name="Object 2"/>
          <p:cNvGraphicFramePr>
            <a:graphicFrameLocks noChangeAspect="1"/>
          </p:cNvGraphicFramePr>
          <p:nvPr/>
        </p:nvGraphicFramePr>
        <p:xfrm>
          <a:off x="214282" y="2643182"/>
          <a:ext cx="2786082" cy="2089562"/>
        </p:xfrm>
        <a:graphic>
          <a:graphicData uri="http://schemas.openxmlformats.org/presentationml/2006/ole">
            <p:oleObj spid="_x0000_s1026" name="Graph" r:id="rId3" imgW="5943600" imgH="4457880" progId="STATISTICA.Graph">
              <p:embed/>
            </p:oleObj>
          </a:graphicData>
        </a:graphic>
      </p:graphicFrame>
      <p:sp>
        <p:nvSpPr>
          <p:cNvPr id="6" name="TextBox 5"/>
          <p:cNvSpPr txBox="1"/>
          <p:nvPr/>
        </p:nvSpPr>
        <p:spPr>
          <a:xfrm>
            <a:off x="1428728" y="3429000"/>
            <a:ext cx="324128" cy="369332"/>
          </a:xfrm>
          <a:prstGeom prst="rect">
            <a:avLst/>
          </a:prstGeom>
          <a:noFill/>
        </p:spPr>
        <p:txBody>
          <a:bodyPr wrap="none" rtlCol="0">
            <a:spAutoFit/>
          </a:bodyPr>
          <a:lstStyle/>
          <a:p>
            <a:r>
              <a:rPr lang="hr-HR" b="1" dirty="0" smtClean="0">
                <a:solidFill>
                  <a:srgbClr val="FF0000"/>
                </a:solidFill>
              </a:rPr>
              <a:t>A</a:t>
            </a:r>
            <a:endParaRPr lang="hr-HR" b="1" dirty="0">
              <a:solidFill>
                <a:srgbClr val="FF0000"/>
              </a:solidFill>
            </a:endParaRPr>
          </a:p>
        </p:txBody>
      </p:sp>
      <p:graphicFrame>
        <p:nvGraphicFramePr>
          <p:cNvPr id="1029" name="Object 5"/>
          <p:cNvGraphicFramePr>
            <a:graphicFrameLocks noChangeAspect="1"/>
          </p:cNvGraphicFramePr>
          <p:nvPr/>
        </p:nvGraphicFramePr>
        <p:xfrm>
          <a:off x="3214678" y="4643446"/>
          <a:ext cx="2786082" cy="2089562"/>
        </p:xfrm>
        <a:graphic>
          <a:graphicData uri="http://schemas.openxmlformats.org/presentationml/2006/ole">
            <p:oleObj spid="_x0000_s1029" name="Graph" r:id="rId4" imgW="5943600" imgH="4457880" progId="STATISTICA.Graph">
              <p:embed/>
            </p:oleObj>
          </a:graphicData>
        </a:graphic>
      </p:graphicFrame>
      <p:sp>
        <p:nvSpPr>
          <p:cNvPr id="10" name="TextBox 9"/>
          <p:cNvSpPr txBox="1"/>
          <p:nvPr/>
        </p:nvSpPr>
        <p:spPr>
          <a:xfrm>
            <a:off x="4500562" y="5500702"/>
            <a:ext cx="314510" cy="369332"/>
          </a:xfrm>
          <a:prstGeom prst="rect">
            <a:avLst/>
          </a:prstGeom>
          <a:noFill/>
        </p:spPr>
        <p:txBody>
          <a:bodyPr wrap="none" rtlCol="0">
            <a:spAutoFit/>
          </a:bodyPr>
          <a:lstStyle/>
          <a:p>
            <a:r>
              <a:rPr lang="hr-HR" b="1" dirty="0" smtClean="0">
                <a:solidFill>
                  <a:srgbClr val="FF0000"/>
                </a:solidFill>
              </a:rPr>
              <a:t>B</a:t>
            </a:r>
            <a:endParaRPr lang="hr-HR" b="1" dirty="0">
              <a:solidFill>
                <a:srgbClr val="FF0000"/>
              </a:solidFill>
            </a:endParaRPr>
          </a:p>
        </p:txBody>
      </p:sp>
      <p:graphicFrame>
        <p:nvGraphicFramePr>
          <p:cNvPr id="1030" name="Object 6"/>
          <p:cNvGraphicFramePr>
            <a:graphicFrameLocks noChangeAspect="1"/>
          </p:cNvGraphicFramePr>
          <p:nvPr/>
        </p:nvGraphicFramePr>
        <p:xfrm>
          <a:off x="6143636" y="2571744"/>
          <a:ext cx="2762269" cy="2071702"/>
        </p:xfrm>
        <a:graphic>
          <a:graphicData uri="http://schemas.openxmlformats.org/presentationml/2006/ole">
            <p:oleObj spid="_x0000_s1030" name="Graph" r:id="rId5" imgW="5943600" imgH="4457880" progId="STATISTICA.Graph">
              <p:embed/>
            </p:oleObj>
          </a:graphicData>
        </a:graphic>
      </p:graphicFrame>
      <p:sp>
        <p:nvSpPr>
          <p:cNvPr id="12" name="TextBox 11"/>
          <p:cNvSpPr txBox="1"/>
          <p:nvPr/>
        </p:nvSpPr>
        <p:spPr>
          <a:xfrm>
            <a:off x="7500958" y="3571876"/>
            <a:ext cx="306494" cy="369332"/>
          </a:xfrm>
          <a:prstGeom prst="rect">
            <a:avLst/>
          </a:prstGeom>
          <a:noFill/>
        </p:spPr>
        <p:txBody>
          <a:bodyPr wrap="none" rtlCol="0">
            <a:spAutoFit/>
          </a:bodyPr>
          <a:lstStyle/>
          <a:p>
            <a:r>
              <a:rPr lang="hr-HR" b="1" dirty="0" smtClean="0">
                <a:solidFill>
                  <a:srgbClr val="FF0000"/>
                </a:solidFill>
              </a:rPr>
              <a:t>C</a:t>
            </a:r>
            <a:endParaRPr lang="hr-HR" b="1"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5728"/>
            <a:ext cx="9144000" cy="923330"/>
          </a:xfrm>
          <a:prstGeom prst="rect">
            <a:avLst/>
          </a:prstGeom>
          <a:noFill/>
        </p:spPr>
        <p:txBody>
          <a:bodyPr wrap="square" rtlCol="0">
            <a:spAutoFit/>
          </a:bodyPr>
          <a:lstStyle/>
          <a:p>
            <a:pPr algn="ctr"/>
            <a:r>
              <a:rPr lang="hr-HR" b="1" dirty="0" smtClean="0">
                <a:solidFill>
                  <a:srgbClr val="FF0000"/>
                </a:solidFill>
                <a:latin typeface="Arial" pitchFamily="34" charset="0"/>
                <a:cs typeface="Arial" pitchFamily="34" charset="0"/>
              </a:rPr>
              <a:t>Višegodišnja iskustva u cijepljenju poljskog jasena za </a:t>
            </a:r>
            <a:r>
              <a:rPr lang="hr-HR" b="1" dirty="0" err="1" smtClean="0">
                <a:solidFill>
                  <a:srgbClr val="FF0000"/>
                </a:solidFill>
                <a:latin typeface="Arial" pitchFamily="34" charset="0"/>
                <a:cs typeface="Arial" pitchFamily="34" charset="0"/>
              </a:rPr>
              <a:t>klonske</a:t>
            </a:r>
            <a:r>
              <a:rPr lang="hr-HR" b="1" dirty="0" smtClean="0">
                <a:solidFill>
                  <a:srgbClr val="FF0000"/>
                </a:solidFill>
                <a:latin typeface="Arial" pitchFamily="34" charset="0"/>
                <a:cs typeface="Arial" pitchFamily="34" charset="0"/>
              </a:rPr>
              <a:t> sjemenske plantaže (KSK): Hrvatske šume d.o.o.,</a:t>
            </a:r>
            <a:r>
              <a:rPr lang="hr-HR" b="1" dirty="0" smtClean="0">
                <a:solidFill>
                  <a:srgbClr val="FF0000"/>
                </a:solidFill>
                <a:latin typeface="Arial" pitchFamily="34" charset="0"/>
                <a:cs typeface="Arial" pitchFamily="34" charset="0"/>
              </a:rPr>
              <a:t> UŠP </a:t>
            </a:r>
            <a:r>
              <a:rPr lang="hr-HR" b="1" dirty="0" smtClean="0">
                <a:solidFill>
                  <a:srgbClr val="FF0000"/>
                </a:solidFill>
                <a:latin typeface="Arial" pitchFamily="34" charset="0"/>
                <a:cs typeface="Arial" pitchFamily="34" charset="0"/>
              </a:rPr>
              <a:t>Požega, </a:t>
            </a:r>
            <a:r>
              <a:rPr lang="hr-HR" b="1" dirty="0" smtClean="0">
                <a:solidFill>
                  <a:srgbClr val="FF0000"/>
                </a:solidFill>
                <a:latin typeface="Arial" pitchFamily="34" charset="0"/>
                <a:cs typeface="Arial" pitchFamily="34" charset="0"/>
              </a:rPr>
              <a:t>šumarija Kutjevo, </a:t>
            </a:r>
            <a:r>
              <a:rPr lang="hr-HR" b="1" dirty="0" err="1" smtClean="0">
                <a:solidFill>
                  <a:srgbClr val="FF0000"/>
                </a:solidFill>
                <a:latin typeface="Arial" pitchFamily="34" charset="0"/>
                <a:cs typeface="Arial" pitchFamily="34" charset="0"/>
              </a:rPr>
              <a:t>R.J</a:t>
            </a:r>
            <a:r>
              <a:rPr lang="hr-HR" b="1" dirty="0" smtClean="0">
                <a:solidFill>
                  <a:srgbClr val="FF0000"/>
                </a:solidFill>
                <a:latin typeface="Arial" pitchFamily="34" charset="0"/>
                <a:cs typeface="Arial" pitchFamily="34" charset="0"/>
              </a:rPr>
              <a:t>. rasadnik </a:t>
            </a:r>
            <a:r>
              <a:rPr lang="hr-HR" b="1" dirty="0" err="1" smtClean="0">
                <a:solidFill>
                  <a:srgbClr val="FF0000"/>
                </a:solidFill>
                <a:latin typeface="Arial" pitchFamily="34" charset="0"/>
                <a:cs typeface="Arial" pitchFamily="34" charset="0"/>
              </a:rPr>
              <a:t>Hajderovac</a:t>
            </a:r>
            <a:r>
              <a:rPr lang="hr-HR" b="1" dirty="0" smtClean="0">
                <a:solidFill>
                  <a:srgbClr val="FF0000"/>
                </a:solidFill>
                <a:latin typeface="Arial" pitchFamily="34" charset="0"/>
                <a:cs typeface="Arial" pitchFamily="34" charset="0"/>
              </a:rPr>
              <a:t> </a:t>
            </a:r>
            <a:r>
              <a:rPr lang="hr-HR" b="1" dirty="0" smtClean="0">
                <a:solidFill>
                  <a:srgbClr val="FF0000"/>
                </a:solidFill>
                <a:latin typeface="Arial" pitchFamily="34" charset="0"/>
                <a:cs typeface="Arial" pitchFamily="34" charset="0"/>
              </a:rPr>
              <a:t>(T. Benčić, 2022). </a:t>
            </a:r>
            <a:endParaRPr lang="hr-HR" b="1" dirty="0">
              <a:solidFill>
                <a:srgbClr val="FF0000"/>
              </a:solidFill>
              <a:latin typeface="Arial" pitchFamily="34" charset="0"/>
              <a:cs typeface="Arial" pitchFamily="34" charset="0"/>
            </a:endParaRPr>
          </a:p>
        </p:txBody>
      </p:sp>
      <p:sp>
        <p:nvSpPr>
          <p:cNvPr id="62465" name="Rectangle 1"/>
          <p:cNvSpPr>
            <a:spLocks noChangeArrowheads="1"/>
          </p:cNvSpPr>
          <p:nvPr/>
        </p:nvSpPr>
        <p:spPr bwMode="auto">
          <a:xfrm>
            <a:off x="0" y="1225689"/>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1" i="0" u="sng" strike="noStrike" cap="none" normalizeH="0" baseline="0" dirty="0" smtClean="0">
                <a:ln>
                  <a:noFill/>
                </a:ln>
                <a:solidFill>
                  <a:srgbClr val="000000"/>
                </a:solidFill>
                <a:effectLst/>
                <a:latin typeface="Arial" pitchFamily="34" charset="0"/>
                <a:ea typeface="Times New Roman" pitchFamily="18" charset="0"/>
                <a:cs typeface="Arial" pitchFamily="34" charset="0"/>
              </a:rPr>
              <a:t>Tehnološki postupak: </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Dvogodišnje podloge golog korijena presađuju se u mjesecu studenom u posude veličine 10x10x20 cm, u neutralni treset s dodatkom gnojiva </a:t>
            </a:r>
            <a:r>
              <a:rPr kumimoji="0" lang="hr-HR"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Osmocote</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Podloge se unose</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u staklenik na temperaturu od 15</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do </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20 °C, te se temperatura podiže početkom siječnja na</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22</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do </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25 °C. Kada potjeraju novi izbojci od 50</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do </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70% podloga, skinu</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se</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plemke u KSP i </a:t>
            </a:r>
            <a:r>
              <a:rPr kumimoji="0" lang="hr-HR"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pocjepe</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u naredna dva</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do </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četiri dana. Plemke se pokušavaju skinuti u ponedjeljak</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ili </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utorak. Cijepi</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se</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engleskim spojem s jezičkom, spoj se omata gumicom za cijepljenje i premazuje pastom za cijepljenje. Temperatura ostaje na 22</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do </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25 °C. Primljeni klonovi se vežu za tanki bambusov kolac, pljeve se izbojci iz podloge a</a:t>
            </a:r>
            <a:r>
              <a:rPr kumimoji="0" lang="hr-HR" b="1" i="0" u="none" strike="noStrike" cap="none" normalizeH="0" dirty="0" smtClean="0">
                <a:ln>
                  <a:noFill/>
                </a:ln>
                <a:solidFill>
                  <a:srgbClr val="000000"/>
                </a:solidFill>
                <a:effectLst/>
                <a:latin typeface="Arial" pitchFamily="34" charset="0"/>
                <a:ea typeface="Times New Roman" pitchFamily="18" charset="0"/>
                <a:cs typeface="Arial" pitchFamily="34" charset="0"/>
              </a:rPr>
              <a:t> cjepovi se</a:t>
            </a: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redovito zalijevaju.</a:t>
            </a:r>
          </a:p>
          <a:p>
            <a:pPr marL="0" marR="0" lvl="0" indent="0" algn="just" defTabSz="914400" rtl="0" eaLnBrk="1" fontAlgn="base" latinLnBrk="0" hangingPunct="1">
              <a:lnSpc>
                <a:spcPct val="100000"/>
              </a:lnSpc>
              <a:spcBef>
                <a:spcPct val="0"/>
              </a:spcBef>
              <a:spcAft>
                <a:spcPct val="0"/>
              </a:spcAft>
              <a:buClrTx/>
              <a:buSzTx/>
              <a:buFontTx/>
              <a:buNone/>
              <a:tabLst/>
            </a:pP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hr-HR"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sng" strike="noStrike" cap="none" normalizeH="0" baseline="0" dirty="0" smtClean="0">
                <a:ln>
                  <a:noFill/>
                </a:ln>
                <a:solidFill>
                  <a:srgbClr val="000000"/>
                </a:solidFill>
                <a:effectLst/>
                <a:latin typeface="Arial" pitchFamily="34" charset="0"/>
                <a:ea typeface="Times New Roman" pitchFamily="18" charset="0"/>
                <a:cs typeface="Arial" pitchFamily="34" charset="0"/>
              </a:rPr>
              <a:t>Uspjeh cijepljenja ovisi 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hr-HR"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Kvaliteti podloga</a:t>
            </a:r>
            <a:endParaRPr kumimoji="0" lang="hr-HR"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Kvaliteti plemki</a:t>
            </a:r>
            <a:endParaRPr kumimoji="0" lang="hr-HR"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Periodu između skidanja i cijepljenja plemki (što kraći)</a:t>
            </a:r>
            <a:endParaRPr kumimoji="0" lang="hr-HR"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Vremenu cijepljenja (siječanj, veljača)</a:t>
            </a:r>
            <a:endParaRPr kumimoji="0" lang="hr-HR"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Načinu cijepljenja</a:t>
            </a:r>
            <a:endParaRPr lang="hr-HR" b="1"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Temperaturi okoline</a:t>
            </a:r>
            <a:endParaRPr kumimoji="0" lang="hr-HR"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Kvaliteti zalijevanja</a:t>
            </a:r>
            <a:endParaRPr kumimoji="0" lang="hr-HR"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14546" y="1142984"/>
          <a:ext cx="4000528" cy="4572040"/>
        </p:xfrm>
        <a:graphic>
          <a:graphicData uri="http://schemas.openxmlformats.org/drawingml/2006/table">
            <a:tbl>
              <a:tblPr/>
              <a:tblGrid>
                <a:gridCol w="1789327"/>
                <a:gridCol w="2211201"/>
              </a:tblGrid>
              <a:tr h="256856">
                <a:tc>
                  <a:txBody>
                    <a:bodyPr/>
                    <a:lstStyle/>
                    <a:p>
                      <a:pPr algn="ctr" fontAlgn="b"/>
                      <a:r>
                        <a:rPr lang="hr-HR" sz="1600" b="0" i="0" u="none" strike="noStrike" dirty="0">
                          <a:solidFill>
                            <a:srgbClr val="000000"/>
                          </a:solidFill>
                          <a:latin typeface="Arial" pitchFamily="34" charset="0"/>
                          <a:cs typeface="Arial" pitchFamily="34" charset="0"/>
                        </a:rPr>
                        <a:t>Godina cijepljenja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Uspjeh cijepljenja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dirty="0">
                          <a:solidFill>
                            <a:srgbClr val="000000"/>
                          </a:solidFill>
                          <a:latin typeface="Arial" pitchFamily="34" charset="0"/>
                          <a:ea typeface="Times New Roman"/>
                          <a:cs typeface="Arial" pitchFamily="34" charset="0"/>
                        </a:rPr>
                        <a:t>2005</a:t>
                      </a:r>
                      <a:endParaRPr lang="hr-HR" sz="1600" b="0"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68,8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dirty="0">
                          <a:solidFill>
                            <a:srgbClr val="000000"/>
                          </a:solidFill>
                          <a:latin typeface="Arial" pitchFamily="34" charset="0"/>
                          <a:ea typeface="Times New Roman"/>
                          <a:cs typeface="Arial" pitchFamily="34" charset="0"/>
                        </a:rPr>
                        <a:t>2006</a:t>
                      </a:r>
                      <a:endParaRPr lang="hr-HR" sz="1600" b="0"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a:solidFill>
                            <a:srgbClr val="000000"/>
                          </a:solidFill>
                          <a:latin typeface="Arial" pitchFamily="34" charset="0"/>
                          <a:cs typeface="Arial" pitchFamily="34" charset="0"/>
                        </a:rPr>
                        <a:t>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dirty="0">
                          <a:solidFill>
                            <a:srgbClr val="000000"/>
                          </a:solidFill>
                          <a:latin typeface="Arial" pitchFamily="34" charset="0"/>
                          <a:ea typeface="Times New Roman"/>
                          <a:cs typeface="Arial" pitchFamily="34" charset="0"/>
                        </a:rPr>
                        <a:t>2207</a:t>
                      </a:r>
                      <a:endParaRPr lang="hr-HR" sz="1600" b="0"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72,0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2008</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2009</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64,4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2010</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58,3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2011</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82,1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2012</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87,6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2013</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2014</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89,4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2015</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2016</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50,2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2017</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2018</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2019</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69699">
                <a:tc>
                  <a:txBody>
                    <a:bodyPr/>
                    <a:lstStyle/>
                    <a:p>
                      <a:pPr algn="ctr" fontAlgn="b"/>
                      <a:r>
                        <a:rPr lang="hr-HR" sz="1600" b="0" i="0" u="none" strike="noStrike">
                          <a:solidFill>
                            <a:srgbClr val="000000"/>
                          </a:solidFill>
                          <a:latin typeface="Arial" pitchFamily="34" charset="0"/>
                          <a:ea typeface="Times New Roman"/>
                          <a:cs typeface="Arial" pitchFamily="34" charset="0"/>
                        </a:rPr>
                        <a:t>2020</a:t>
                      </a:r>
                      <a:endParaRPr lang="hr-HR" sz="1600" b="0" i="0" u="none" strike="noStrike">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600" b="0" i="0" u="none" strike="noStrike" dirty="0">
                          <a:solidFill>
                            <a:srgbClr val="000000"/>
                          </a:solidFill>
                          <a:latin typeface="Arial" pitchFamily="34" charset="0"/>
                          <a:cs typeface="Arial" pitchFamily="34" charset="0"/>
                        </a:rPr>
                        <a:t>88,1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sp>
        <p:nvSpPr>
          <p:cNvPr id="3" name="TextBox 2"/>
          <p:cNvSpPr txBox="1"/>
          <p:nvPr/>
        </p:nvSpPr>
        <p:spPr>
          <a:xfrm>
            <a:off x="0" y="285728"/>
            <a:ext cx="9144000" cy="646331"/>
          </a:xfrm>
          <a:prstGeom prst="rect">
            <a:avLst/>
          </a:prstGeom>
          <a:noFill/>
        </p:spPr>
        <p:txBody>
          <a:bodyPr wrap="square" rtlCol="0">
            <a:spAutoFit/>
          </a:bodyPr>
          <a:lstStyle/>
          <a:p>
            <a:pPr algn="just"/>
            <a:r>
              <a:rPr lang="hr-HR" b="1" dirty="0" smtClean="0">
                <a:solidFill>
                  <a:srgbClr val="FF0000"/>
                </a:solidFill>
                <a:latin typeface="Arial" pitchFamily="34" charset="0"/>
                <a:cs typeface="Arial" pitchFamily="34" charset="0"/>
              </a:rPr>
              <a:t>Uspjeh cijepljenja sadnica poljskog jasena po godinama. Izvor: Hrvatske </a:t>
            </a:r>
            <a:r>
              <a:rPr lang="hr-HR" b="1" dirty="0" smtClean="0">
                <a:solidFill>
                  <a:srgbClr val="FF0000"/>
                </a:solidFill>
                <a:latin typeface="Arial" pitchFamily="34" charset="0"/>
                <a:cs typeface="Arial" pitchFamily="34" charset="0"/>
              </a:rPr>
              <a:t>šume d.o.o., UŠP Požega, šumarija Kutjevo, R. J. rasadnik </a:t>
            </a:r>
            <a:r>
              <a:rPr lang="hr-HR" b="1" dirty="0" err="1" smtClean="0">
                <a:solidFill>
                  <a:srgbClr val="FF0000"/>
                </a:solidFill>
                <a:latin typeface="Arial" pitchFamily="34" charset="0"/>
                <a:cs typeface="Arial" pitchFamily="34" charset="0"/>
              </a:rPr>
              <a:t>Hajderovac</a:t>
            </a:r>
            <a:r>
              <a:rPr lang="hr-HR" b="1" dirty="0" smtClean="0">
                <a:solidFill>
                  <a:srgbClr val="FF0000"/>
                </a:solidFill>
                <a:latin typeface="Arial" pitchFamily="34" charset="0"/>
                <a:cs typeface="Arial" pitchFamily="34" charset="0"/>
              </a:rPr>
              <a:t> (T. Benčić, 2022). </a:t>
            </a:r>
            <a:endParaRPr lang="hr-HR" b="1" dirty="0">
              <a:solidFill>
                <a:srgbClr val="FF0000"/>
              </a:solidFill>
              <a:latin typeface="Arial" pitchFamily="34" charset="0"/>
              <a:cs typeface="Arial" pitchFamily="34" charset="0"/>
            </a:endParaRPr>
          </a:p>
        </p:txBody>
      </p:sp>
      <p:sp>
        <p:nvSpPr>
          <p:cNvPr id="4" name="TextBox 3"/>
          <p:cNvSpPr txBox="1"/>
          <p:nvPr/>
        </p:nvSpPr>
        <p:spPr>
          <a:xfrm>
            <a:off x="0" y="5657671"/>
            <a:ext cx="9144001" cy="1200329"/>
          </a:xfrm>
          <a:prstGeom prst="rect">
            <a:avLst/>
          </a:prstGeom>
          <a:noFill/>
        </p:spPr>
        <p:txBody>
          <a:bodyPr wrap="square" rtlCol="0">
            <a:spAutoFit/>
          </a:bodyPr>
          <a:lstStyle/>
          <a:p>
            <a:pPr algn="just"/>
            <a:r>
              <a:rPr lang="hr-HR" dirty="0" smtClean="0">
                <a:latin typeface="Arial" pitchFamily="34" charset="0"/>
                <a:cs typeface="Arial" pitchFamily="34" charset="0"/>
              </a:rPr>
              <a:t>Prosječan uspjeh cijepljenja sadnica poljskog jasena za 16 godina istraživanja (2005.-2020.) iznosio je </a:t>
            </a:r>
            <a:r>
              <a:rPr lang="hr-HR" b="1" dirty="0" smtClean="0">
                <a:latin typeface="Arial" pitchFamily="34" charset="0"/>
                <a:cs typeface="Arial" pitchFamily="34" charset="0"/>
              </a:rPr>
              <a:t>75,6 %</a:t>
            </a:r>
            <a:r>
              <a:rPr lang="hr-HR" dirty="0" smtClean="0">
                <a:latin typeface="Arial" pitchFamily="34" charset="0"/>
                <a:cs typeface="Arial" pitchFamily="34" charset="0"/>
              </a:rPr>
              <a:t>. Najveći postotak primanja bio je 89,4 % (2014) a najmanji 50,2 % (2016). Rezultati uspjeha cijepljenja su dosta varijabilni, najčešće zbog kvalitete podloge i plemke dok se ostali uvjeti za cijepljenje mogu kontrolirati.</a:t>
            </a:r>
            <a:endParaRPr lang="hr-HR" dirty="0">
              <a:latin typeface="Arial" pitchFamily="34" charset="0"/>
              <a:cs typeface="Arial" pitchFamily="34" charset="0"/>
            </a:endParaRPr>
          </a:p>
        </p:txBody>
      </p:sp>
      <p:sp>
        <p:nvSpPr>
          <p:cNvPr id="5" name="Oval 4"/>
          <p:cNvSpPr/>
          <p:nvPr/>
        </p:nvSpPr>
        <p:spPr>
          <a:xfrm>
            <a:off x="4857752" y="3786190"/>
            <a:ext cx="500066" cy="35719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Oval 5"/>
          <p:cNvSpPr/>
          <p:nvPr/>
        </p:nvSpPr>
        <p:spPr>
          <a:xfrm>
            <a:off x="4857752" y="4357694"/>
            <a:ext cx="500066" cy="35719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TextBox 6"/>
          <p:cNvSpPr txBox="1"/>
          <p:nvPr/>
        </p:nvSpPr>
        <p:spPr>
          <a:xfrm>
            <a:off x="5429256" y="3786190"/>
            <a:ext cx="713657" cy="369332"/>
          </a:xfrm>
          <a:prstGeom prst="rect">
            <a:avLst/>
          </a:prstGeom>
          <a:noFill/>
        </p:spPr>
        <p:txBody>
          <a:bodyPr wrap="none" rtlCol="0">
            <a:spAutoFit/>
          </a:bodyPr>
          <a:lstStyle/>
          <a:p>
            <a:r>
              <a:rPr lang="hr-HR" b="1" dirty="0" smtClean="0">
                <a:solidFill>
                  <a:srgbClr val="FF0000"/>
                </a:solidFill>
              </a:rPr>
              <a:t>MAX.</a:t>
            </a:r>
            <a:endParaRPr lang="hr-HR" b="1" dirty="0">
              <a:solidFill>
                <a:srgbClr val="FF0000"/>
              </a:solidFill>
            </a:endParaRPr>
          </a:p>
        </p:txBody>
      </p:sp>
      <p:sp>
        <p:nvSpPr>
          <p:cNvPr id="8" name="TextBox 7"/>
          <p:cNvSpPr txBox="1"/>
          <p:nvPr/>
        </p:nvSpPr>
        <p:spPr>
          <a:xfrm>
            <a:off x="5500694" y="4286256"/>
            <a:ext cx="660758" cy="369332"/>
          </a:xfrm>
          <a:prstGeom prst="rect">
            <a:avLst/>
          </a:prstGeom>
          <a:noFill/>
        </p:spPr>
        <p:txBody>
          <a:bodyPr wrap="none" rtlCol="0">
            <a:spAutoFit/>
          </a:bodyPr>
          <a:lstStyle/>
          <a:p>
            <a:r>
              <a:rPr lang="hr-HR" b="1" dirty="0" smtClean="0">
                <a:solidFill>
                  <a:srgbClr val="FF0000"/>
                </a:solidFill>
              </a:rPr>
              <a:t>MIN.</a:t>
            </a:r>
            <a:endParaRPr lang="hr-HR"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42918"/>
            <a:ext cx="9144000" cy="5078313"/>
          </a:xfrm>
          <a:prstGeom prst="rect">
            <a:avLst/>
          </a:prstGeom>
        </p:spPr>
        <p:txBody>
          <a:bodyPr wrap="square">
            <a:spAutoFit/>
          </a:bodyPr>
          <a:lstStyle/>
          <a:p>
            <a:r>
              <a:rPr lang="hr-HR" b="1" dirty="0" smtClean="0">
                <a:solidFill>
                  <a:srgbClr val="FF0000"/>
                </a:solidFill>
                <a:latin typeface="Arial" pitchFamily="34" charset="0"/>
                <a:ea typeface="Times New Roman" pitchFamily="18" charset="0"/>
                <a:cs typeface="Arial" pitchFamily="34" charset="0"/>
              </a:rPr>
              <a:t>Značajke prastarog ili drevnog stabla (</a:t>
            </a:r>
            <a:r>
              <a:rPr lang="hr-HR" b="1" i="1" dirty="0" err="1" smtClean="0">
                <a:solidFill>
                  <a:srgbClr val="FF0000"/>
                </a:solidFill>
                <a:latin typeface="Arial" pitchFamily="34" charset="0"/>
                <a:ea typeface="Times New Roman" pitchFamily="18" charset="0"/>
                <a:cs typeface="Arial" pitchFamily="34" charset="0"/>
              </a:rPr>
              <a:t>ancient</a:t>
            </a:r>
            <a:r>
              <a:rPr lang="hr-HR" b="1" i="1" dirty="0" smtClean="0">
                <a:solidFill>
                  <a:srgbClr val="FF0000"/>
                </a:solidFill>
                <a:latin typeface="Arial" pitchFamily="34" charset="0"/>
                <a:ea typeface="Times New Roman" pitchFamily="18" charset="0"/>
                <a:cs typeface="Arial" pitchFamily="34" charset="0"/>
              </a:rPr>
              <a:t> </a:t>
            </a:r>
            <a:r>
              <a:rPr lang="hr-HR" b="1" i="1" dirty="0" err="1" smtClean="0">
                <a:solidFill>
                  <a:srgbClr val="FF0000"/>
                </a:solidFill>
                <a:latin typeface="Arial" pitchFamily="34" charset="0"/>
                <a:ea typeface="Times New Roman" pitchFamily="18" charset="0"/>
                <a:cs typeface="Arial" pitchFamily="34" charset="0"/>
              </a:rPr>
              <a:t>tree</a:t>
            </a:r>
            <a:r>
              <a:rPr lang="hr-HR" b="1" dirty="0" smtClean="0">
                <a:solidFill>
                  <a:srgbClr val="FF0000"/>
                </a:solidFill>
                <a:latin typeface="Arial" pitchFamily="34" charset="0"/>
                <a:ea typeface="Times New Roman" pitchFamily="18" charset="0"/>
                <a:cs typeface="Arial" pitchFamily="34" charset="0"/>
              </a:rPr>
              <a:t>):</a:t>
            </a:r>
          </a:p>
          <a:p>
            <a:endParaRPr lang="hr-HR" b="1" dirty="0" smtClean="0">
              <a:solidFill>
                <a:srgbClr val="FF0000"/>
              </a:solidFill>
              <a:latin typeface="Arial" pitchFamily="34" charset="0"/>
              <a:ea typeface="Times New Roman" pitchFamily="18" charset="0"/>
              <a:cs typeface="Arial" pitchFamily="34" charset="0"/>
            </a:endParaRPr>
          </a:p>
          <a:p>
            <a:pPr>
              <a:buFontTx/>
              <a:buChar char="-"/>
            </a:pPr>
            <a:r>
              <a:rPr lang="hr-HR" b="1" dirty="0" smtClean="0">
                <a:latin typeface="Arial" pitchFamily="34" charset="0"/>
                <a:ea typeface="Times New Roman" pitchFamily="18" charset="0"/>
                <a:cs typeface="Arial" pitchFamily="34" charset="0"/>
              </a:rPr>
              <a:t> Slab </a:t>
            </a:r>
            <a:r>
              <a:rPr lang="hr-HR" b="1" dirty="0" err="1" smtClean="0">
                <a:latin typeface="Arial" pitchFamily="34" charset="0"/>
                <a:ea typeface="Times New Roman" pitchFamily="18" charset="0"/>
                <a:cs typeface="Arial" pitchFamily="34" charset="0"/>
              </a:rPr>
              <a:t>vitalitet</a:t>
            </a:r>
            <a:endParaRPr lang="hr-HR" b="1" dirty="0" smtClean="0">
              <a:latin typeface="Arial" pitchFamily="34" charset="0"/>
              <a:ea typeface="Times New Roman" pitchFamily="18" charset="0"/>
              <a:cs typeface="Arial" pitchFamily="34" charset="0"/>
            </a:endParaRPr>
          </a:p>
          <a:p>
            <a:pPr>
              <a:buFontTx/>
              <a:buChar char="-"/>
            </a:pPr>
            <a:r>
              <a:rPr lang="hr-HR" b="1" dirty="0" smtClean="0">
                <a:latin typeface="Arial" pitchFamily="34" charset="0"/>
                <a:cs typeface="Arial" pitchFamily="34" charset="0"/>
              </a:rPr>
              <a:t> Jako </a:t>
            </a:r>
            <a:r>
              <a:rPr lang="hr-HR" b="1" dirty="0" smtClean="0">
                <a:latin typeface="Arial" pitchFamily="34" charset="0"/>
                <a:cs typeface="Arial" pitchFamily="34" charset="0"/>
              </a:rPr>
              <a:t>smanjena krošnja koja se spušta prema dolje</a:t>
            </a:r>
          </a:p>
          <a:p>
            <a:pPr>
              <a:buFontTx/>
              <a:buChar char="-"/>
            </a:pPr>
            <a:r>
              <a:rPr lang="hr-HR" b="1" dirty="0" smtClean="0">
                <a:latin typeface="Arial" pitchFamily="34" charset="0"/>
                <a:cs typeface="Arial" pitchFamily="34" charset="0"/>
              </a:rPr>
              <a:t> Veliki </a:t>
            </a:r>
            <a:r>
              <a:rPr lang="hr-HR" b="1" dirty="0" smtClean="0">
                <a:latin typeface="Arial" pitchFamily="34" charset="0"/>
                <a:cs typeface="Arial" pitchFamily="34" charset="0"/>
              </a:rPr>
              <a:t>opseg u odnosu na druga stabla iste vrste (može biti i </a:t>
            </a:r>
            <a:r>
              <a:rPr lang="hr-HR" b="1" dirty="0" smtClean="0">
                <a:latin typeface="Arial" pitchFamily="34" charset="0"/>
                <a:cs typeface="Arial" pitchFamily="34" charset="0"/>
              </a:rPr>
              <a:t>manji </a:t>
            </a:r>
            <a:r>
              <a:rPr lang="hr-HR" b="1" dirty="0" smtClean="0">
                <a:latin typeface="Arial" pitchFamily="34" charset="0"/>
                <a:cs typeface="Arial" pitchFamily="34" charset="0"/>
              </a:rPr>
              <a:t>opseg ukoliko stablo raste na osiromašenom staništu ili je </a:t>
            </a:r>
            <a:r>
              <a:rPr lang="hr-HR" b="1" dirty="0" smtClean="0">
                <a:latin typeface="Arial" pitchFamily="34" charset="0"/>
                <a:cs typeface="Arial" pitchFamily="34" charset="0"/>
              </a:rPr>
              <a:t>ovršeno)</a:t>
            </a:r>
            <a:endParaRPr lang="hr-HR" b="1" dirty="0" smtClean="0">
              <a:latin typeface="Arial" pitchFamily="34" charset="0"/>
              <a:cs typeface="Arial" pitchFamily="34" charset="0"/>
            </a:endParaRPr>
          </a:p>
          <a:p>
            <a:pPr>
              <a:buFontTx/>
              <a:buChar char="-"/>
            </a:pPr>
            <a:r>
              <a:rPr lang="hr-HR" b="1" dirty="0" smtClean="0">
                <a:latin typeface="Arial" pitchFamily="34" charset="0"/>
                <a:cs typeface="Arial" pitchFamily="34" charset="0"/>
              </a:rPr>
              <a:t> Deblo </a:t>
            </a:r>
            <a:r>
              <a:rPr lang="hr-HR" b="1" dirty="0" smtClean="0">
                <a:latin typeface="Arial" pitchFamily="34" charset="0"/>
                <a:cs typeface="Arial" pitchFamily="34" charset="0"/>
              </a:rPr>
              <a:t>s jednim ili više šupljina s vanjske strane</a:t>
            </a:r>
          </a:p>
          <a:p>
            <a:pPr>
              <a:buFontTx/>
              <a:buChar char="-"/>
            </a:pPr>
            <a:r>
              <a:rPr lang="hr-HR" b="1" dirty="0" smtClean="0">
                <a:latin typeface="Arial" pitchFamily="34" charset="0"/>
                <a:cs typeface="Arial" pitchFamily="34" charset="0"/>
              </a:rPr>
              <a:t> Šupljine </a:t>
            </a:r>
            <a:r>
              <a:rPr lang="hr-HR" b="1" dirty="0" smtClean="0">
                <a:latin typeface="Arial" pitchFamily="34" charset="0"/>
                <a:cs typeface="Arial" pitchFamily="34" charset="0"/>
              </a:rPr>
              <a:t>zbog otrgnutih ili </a:t>
            </a:r>
            <a:r>
              <a:rPr lang="hr-HR" b="1" dirty="0" err="1" smtClean="0">
                <a:latin typeface="Arial" pitchFamily="34" charset="0"/>
                <a:cs typeface="Arial" pitchFamily="34" charset="0"/>
              </a:rPr>
              <a:t>zalomljenih</a:t>
            </a:r>
            <a:r>
              <a:rPr lang="hr-HR" b="1" dirty="0" smtClean="0">
                <a:latin typeface="Arial" pitchFamily="34" charset="0"/>
                <a:cs typeface="Arial" pitchFamily="34" charset="0"/>
              </a:rPr>
              <a:t> grana, prirodno formiranje bazena vode u šupljinama grana</a:t>
            </a:r>
          </a:p>
          <a:p>
            <a:pPr>
              <a:buFontTx/>
              <a:buChar char="-"/>
            </a:pPr>
            <a:r>
              <a:rPr lang="hr-HR" b="1" dirty="0" smtClean="0">
                <a:latin typeface="Arial" pitchFamily="34" charset="0"/>
                <a:cs typeface="Arial" pitchFamily="34" charset="0"/>
              </a:rPr>
              <a:t> Grublja </a:t>
            </a:r>
            <a:r>
              <a:rPr lang="hr-HR" b="1" dirty="0" smtClean="0">
                <a:latin typeface="Arial" pitchFamily="34" charset="0"/>
                <a:cs typeface="Arial" pitchFamily="34" charset="0"/>
              </a:rPr>
              <a:t>kora ili s više pukotina</a:t>
            </a:r>
          </a:p>
          <a:p>
            <a:pPr>
              <a:buFontTx/>
              <a:buChar char="-"/>
            </a:pPr>
            <a:r>
              <a:rPr lang="hr-HR" b="1" dirty="0" smtClean="0">
                <a:latin typeface="Arial" pitchFamily="34" charset="0"/>
                <a:cs typeface="Arial" pitchFamily="34" charset="0"/>
              </a:rPr>
              <a:t> Mrtve </a:t>
            </a:r>
            <a:r>
              <a:rPr lang="hr-HR" b="1" dirty="0" smtClean="0">
                <a:latin typeface="Arial" pitchFamily="34" charset="0"/>
                <a:cs typeface="Arial" pitchFamily="34" charset="0"/>
              </a:rPr>
              <a:t>grane poput </a:t>
            </a:r>
            <a:r>
              <a:rPr lang="hr-HR" b="1" dirty="0" err="1" smtClean="0">
                <a:latin typeface="Arial" pitchFamily="34" charset="0"/>
                <a:cs typeface="Arial" pitchFamily="34" charset="0"/>
              </a:rPr>
              <a:t>rogovlja</a:t>
            </a:r>
            <a:r>
              <a:rPr lang="hr-HR" b="1" dirty="0" smtClean="0">
                <a:latin typeface="Arial" pitchFamily="34" charset="0"/>
                <a:cs typeface="Arial" pitchFamily="34" charset="0"/>
              </a:rPr>
              <a:t> koje se protežu izvan krošnje</a:t>
            </a:r>
          </a:p>
          <a:p>
            <a:pPr>
              <a:buFontTx/>
              <a:buChar char="-"/>
            </a:pPr>
            <a:r>
              <a:rPr lang="hr-HR" b="1" dirty="0" smtClean="0">
                <a:latin typeface="Arial" pitchFamily="34" charset="0"/>
                <a:cs typeface="Arial" pitchFamily="34" charset="0"/>
              </a:rPr>
              <a:t> Visoka </a:t>
            </a:r>
            <a:r>
              <a:rPr lang="hr-HR" b="1" dirty="0" smtClean="0">
                <a:latin typeface="Arial" pitchFamily="34" charset="0"/>
                <a:cs typeface="Arial" pitchFamily="34" charset="0"/>
              </a:rPr>
              <a:t>razina nefunkcionalnog tkiva</a:t>
            </a:r>
          </a:p>
          <a:p>
            <a:pPr>
              <a:buFontTx/>
              <a:buChar char="-"/>
            </a:pPr>
            <a:r>
              <a:rPr lang="hr-HR" b="1" dirty="0" smtClean="0">
                <a:latin typeface="Arial" pitchFamily="34" charset="0"/>
                <a:cs typeface="Arial" pitchFamily="34" charset="0"/>
              </a:rPr>
              <a:t> Neotporno </a:t>
            </a:r>
            <a:r>
              <a:rPr lang="hr-HR" b="1" dirty="0" smtClean="0">
                <a:latin typeface="Arial" pitchFamily="34" charset="0"/>
                <a:cs typeface="Arial" pitchFamily="34" charset="0"/>
              </a:rPr>
              <a:t>na orezivanje</a:t>
            </a:r>
          </a:p>
          <a:p>
            <a:pPr>
              <a:buFontTx/>
              <a:buChar char="-"/>
            </a:pPr>
            <a:r>
              <a:rPr lang="hr-HR" b="1" dirty="0" smtClean="0">
                <a:latin typeface="Arial" pitchFamily="34" charset="0"/>
                <a:cs typeface="Arial" pitchFamily="34" charset="0"/>
              </a:rPr>
              <a:t> Posebno </a:t>
            </a:r>
            <a:r>
              <a:rPr lang="hr-HR" b="1" dirty="0" smtClean="0">
                <a:latin typeface="Arial" pitchFamily="34" charset="0"/>
                <a:cs typeface="Arial" pitchFamily="34" charset="0"/>
              </a:rPr>
              <a:t>jako osjetljivo na značajne ekološke promjene</a:t>
            </a:r>
          </a:p>
          <a:p>
            <a:pPr>
              <a:buFontTx/>
              <a:buChar char="-"/>
            </a:pPr>
            <a:r>
              <a:rPr lang="hr-HR" b="1" dirty="0" smtClean="0">
                <a:latin typeface="Arial" pitchFamily="34" charset="0"/>
                <a:cs typeface="Arial" pitchFamily="34" charset="0"/>
              </a:rPr>
              <a:t> Visoka </a:t>
            </a:r>
            <a:r>
              <a:rPr lang="hr-HR" b="1" dirty="0" smtClean="0">
                <a:latin typeface="Arial" pitchFamily="34" charset="0"/>
                <a:cs typeface="Arial" pitchFamily="34" charset="0"/>
              </a:rPr>
              <a:t>kolonizacija gljiva ili trulež srži</a:t>
            </a:r>
          </a:p>
          <a:p>
            <a:pPr>
              <a:buFontTx/>
              <a:buChar char="-"/>
            </a:pPr>
            <a:r>
              <a:rPr lang="hr-HR" b="1" dirty="0" smtClean="0">
                <a:latin typeface="Arial" pitchFamily="34" charset="0"/>
                <a:cs typeface="Arial" pitchFamily="34" charset="0"/>
              </a:rPr>
              <a:t> Visoka </a:t>
            </a:r>
            <a:r>
              <a:rPr lang="hr-HR" b="1" dirty="0" smtClean="0">
                <a:latin typeface="Arial" pitchFamily="34" charset="0"/>
                <a:cs typeface="Arial" pitchFamily="34" charset="0"/>
              </a:rPr>
              <a:t>stanišna vrijednost</a:t>
            </a:r>
          </a:p>
          <a:p>
            <a:pPr>
              <a:buFontTx/>
              <a:buChar char="-"/>
            </a:pPr>
            <a:r>
              <a:rPr lang="hr-HR" b="1" dirty="0" smtClean="0">
                <a:latin typeface="Arial" pitchFamily="34" charset="0"/>
                <a:cs typeface="Arial" pitchFamily="34" charset="0"/>
              </a:rPr>
              <a:t> Stari </a:t>
            </a:r>
            <a:r>
              <a:rPr lang="hr-HR" b="1" dirty="0" smtClean="0">
                <a:latin typeface="Arial" pitchFamily="34" charset="0"/>
                <a:cs typeface="Arial" pitchFamily="34" charset="0"/>
              </a:rPr>
              <a:t>izgled koji ima estetsku privlačnost</a:t>
            </a:r>
          </a:p>
          <a:p>
            <a:pPr>
              <a:buFontTx/>
              <a:buChar char="-"/>
            </a:pPr>
            <a:r>
              <a:rPr lang="hr-HR" b="1" dirty="0" smtClean="0">
                <a:latin typeface="Arial" pitchFamily="34" charset="0"/>
                <a:cs typeface="Arial" pitchFamily="34" charset="0"/>
              </a:rPr>
              <a:t> Zračno </a:t>
            </a:r>
            <a:r>
              <a:rPr lang="hr-HR" b="1" dirty="0" smtClean="0">
                <a:latin typeface="Arial" pitchFamily="34" charset="0"/>
                <a:cs typeface="Arial" pitchFamily="34" charset="0"/>
              </a:rPr>
              <a:t>korijenje koje raste prema dolje iz trulog debla ili grana</a:t>
            </a:r>
            <a:endParaRPr lang="hr-HR"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7693"/>
            <a:ext cx="9144000" cy="6740307"/>
          </a:xfrm>
          <a:prstGeom prst="rect">
            <a:avLst/>
          </a:prstGeom>
          <a:noFill/>
        </p:spPr>
        <p:txBody>
          <a:bodyPr wrap="square" rtlCol="0">
            <a:spAutoFit/>
          </a:bodyPr>
          <a:lstStyle/>
          <a:p>
            <a:pPr algn="just"/>
            <a:r>
              <a:rPr lang="hr-HR" b="1" dirty="0" smtClean="0">
                <a:solidFill>
                  <a:srgbClr val="FF0000"/>
                </a:solidFill>
                <a:latin typeface="Arial" pitchFamily="34" charset="0"/>
                <a:cs typeface="Arial" pitchFamily="34" charset="0"/>
              </a:rPr>
              <a:t>Zaključci:</a:t>
            </a:r>
          </a:p>
          <a:p>
            <a:pPr algn="just"/>
            <a:r>
              <a:rPr lang="hr-HR" b="1" dirty="0" smtClean="0">
                <a:latin typeface="Arial" pitchFamily="34" charset="0"/>
                <a:cs typeface="Arial" pitchFamily="34" charset="0"/>
              </a:rPr>
              <a:t>1. Na osnovu definicija, značajki, provedene VTA analize sa simptomima i greškama, utvrđene realne dobi od 400 godina za oskorušu i 162 godina za poljski jasen može se reći kako istraživana stabla pripadaju u veteranska. </a:t>
            </a:r>
          </a:p>
          <a:p>
            <a:pPr algn="just"/>
            <a:r>
              <a:rPr lang="hr-HR" b="1" dirty="0" smtClean="0">
                <a:latin typeface="Arial" pitchFamily="34" charset="0"/>
                <a:cs typeface="Arial" pitchFamily="34" charset="0"/>
              </a:rPr>
              <a:t>2. Istraživanjima iz domaće i strane literature o dimenzijama i dobi stabala oskoruše i poljskog jasena može se zaključiti kako se u slučaju oskoruše radi o najstarijem i opsegom najvećem stablu ove vrste u Republici Hrvatskoj ali moguće i na prostorima cijeloga areala vrste. Znanstveni podatak o dobi oskoruše od 400 godina utvrđen je u Republici Češkoj za </a:t>
            </a:r>
            <a:r>
              <a:rPr lang="hr-HR" b="1" dirty="0" err="1" smtClean="0">
                <a:latin typeface="Arial" pitchFamily="34" charset="0"/>
                <a:cs typeface="Arial" pitchFamily="34" charset="0"/>
              </a:rPr>
              <a:t>Adamcovu</a:t>
            </a:r>
            <a:r>
              <a:rPr lang="hr-HR" b="1" dirty="0" smtClean="0">
                <a:latin typeface="Arial" pitchFamily="34" charset="0"/>
                <a:cs typeface="Arial" pitchFamily="34" charset="0"/>
              </a:rPr>
              <a:t> oskorušu. Za poljski jasen se može zaključiti da je istraživano stablo opsegom i dimenzijama najveće stablo ove vrste u Republici Hrvatskoj ali  moguće i na cijelom arealu vrste. Dob stabla je vrlo visoka i slična s jednim istraživanim stablom ali u sastojinskim uvjetima u </a:t>
            </a:r>
            <a:r>
              <a:rPr lang="hr-HR" b="1" dirty="0" err="1" smtClean="0">
                <a:latin typeface="Arial" pitchFamily="34" charset="0"/>
                <a:cs typeface="Arial" pitchFamily="34" charset="0"/>
              </a:rPr>
              <a:t>G.J</a:t>
            </a:r>
            <a:r>
              <a:rPr lang="hr-HR" b="1" dirty="0" smtClean="0">
                <a:latin typeface="Arial" pitchFamily="34" charset="0"/>
                <a:cs typeface="Arial" pitchFamily="34" charset="0"/>
              </a:rPr>
              <a:t>. Josip Kozarac, šumarija Lipovljani koje ima 168 godina.</a:t>
            </a:r>
          </a:p>
          <a:p>
            <a:pPr algn="just"/>
            <a:r>
              <a:rPr lang="hr-HR" b="1" dirty="0" smtClean="0">
                <a:latin typeface="Arial" pitchFamily="34" charset="0"/>
                <a:cs typeface="Arial" pitchFamily="34" charset="0"/>
              </a:rPr>
              <a:t>3. Nakon provedene VTA metode propisane su mjere i zahvati njege koje treba što prije napraviti zbog dobi stabla i njegove </a:t>
            </a:r>
            <a:r>
              <a:rPr lang="hr-HR" b="1" dirty="0" err="1" smtClean="0">
                <a:latin typeface="Arial" pitchFamily="34" charset="0"/>
                <a:cs typeface="Arial" pitchFamily="34" charset="0"/>
              </a:rPr>
              <a:t>konzervacije</a:t>
            </a:r>
            <a:r>
              <a:rPr lang="hr-HR" b="1" dirty="0" smtClean="0">
                <a:latin typeface="Arial" pitchFamily="34" charset="0"/>
                <a:cs typeface="Arial" pitchFamily="34" charset="0"/>
              </a:rPr>
              <a:t> za naredne godine života.</a:t>
            </a:r>
          </a:p>
          <a:p>
            <a:pPr algn="just"/>
            <a:r>
              <a:rPr lang="hr-HR" b="1" dirty="0" smtClean="0">
                <a:latin typeface="Arial" pitchFamily="34" charset="0"/>
                <a:cs typeface="Arial" pitchFamily="34" charset="0"/>
              </a:rPr>
              <a:t>4. Procijene vrijednosti stabla prema metodologiji AOPK ČR za oskorušu iznose 72 517 EUR a za poljski jasen 73 650 EUR.</a:t>
            </a:r>
          </a:p>
          <a:p>
            <a:pPr algn="just"/>
            <a:r>
              <a:rPr lang="hr-HR" b="1" dirty="0" smtClean="0">
                <a:latin typeface="Arial" pitchFamily="34" charset="0"/>
                <a:cs typeface="Arial" pitchFamily="34" charset="0"/>
              </a:rPr>
              <a:t>5</a:t>
            </a:r>
            <a:r>
              <a:rPr lang="hr-HR" b="1" dirty="0" smtClean="0">
                <a:latin typeface="Arial" pitchFamily="34" charset="0"/>
                <a:cs typeface="Arial" pitchFamily="34" charset="0"/>
              </a:rPr>
              <a:t>. Predložene su detaljne </a:t>
            </a:r>
            <a:r>
              <a:rPr lang="hr-HR" b="1" i="1" dirty="0" err="1" smtClean="0">
                <a:latin typeface="Arial" pitchFamily="34" charset="0"/>
                <a:cs typeface="Arial" pitchFamily="34" charset="0"/>
              </a:rPr>
              <a:t>In</a:t>
            </a:r>
            <a:r>
              <a:rPr lang="hr-HR" b="1" i="1" dirty="0" smtClean="0">
                <a:latin typeface="Arial" pitchFamily="34" charset="0"/>
                <a:cs typeface="Arial" pitchFamily="34" charset="0"/>
              </a:rPr>
              <a:t> situ </a:t>
            </a:r>
            <a:r>
              <a:rPr lang="hr-HR" b="1" dirty="0" smtClean="0">
                <a:latin typeface="Arial" pitchFamily="34" charset="0"/>
                <a:cs typeface="Arial" pitchFamily="34" charset="0"/>
              </a:rPr>
              <a:t>i </a:t>
            </a:r>
            <a:r>
              <a:rPr lang="hr-HR" b="1" i="1" dirty="0" smtClean="0">
                <a:latin typeface="Arial" pitchFamily="34" charset="0"/>
                <a:cs typeface="Arial" pitchFamily="34" charset="0"/>
              </a:rPr>
              <a:t>Ex situ </a:t>
            </a:r>
            <a:r>
              <a:rPr lang="hr-HR" b="1" dirty="0" smtClean="0">
                <a:latin typeface="Arial" pitchFamily="34" charset="0"/>
                <a:cs typeface="Arial" pitchFamily="34" charset="0"/>
              </a:rPr>
              <a:t>mjere za istraživana stabla. Obje mjere treba započeti što prije i paralelno.</a:t>
            </a:r>
          </a:p>
          <a:p>
            <a:pPr algn="just"/>
            <a:r>
              <a:rPr lang="hr-HR" b="1" dirty="0" smtClean="0">
                <a:latin typeface="Arial" pitchFamily="34" charset="0"/>
                <a:cs typeface="Arial" pitchFamily="34" charset="0"/>
              </a:rPr>
              <a:t>6</a:t>
            </a:r>
            <a:r>
              <a:rPr lang="hr-HR" b="1" dirty="0" smtClean="0">
                <a:latin typeface="Arial" pitchFamily="34" charset="0"/>
                <a:cs typeface="Arial" pitchFamily="34" charset="0"/>
              </a:rPr>
              <a:t>. Kod </a:t>
            </a:r>
            <a:r>
              <a:rPr lang="hr-HR" b="1" i="1" dirty="0" smtClean="0">
                <a:latin typeface="Arial" pitchFamily="34" charset="0"/>
                <a:cs typeface="Arial" pitchFamily="34" charset="0"/>
              </a:rPr>
              <a:t>Ex situ </a:t>
            </a:r>
            <a:r>
              <a:rPr lang="hr-HR" b="1" dirty="0" smtClean="0">
                <a:latin typeface="Arial" pitchFamily="34" charset="0"/>
                <a:cs typeface="Arial" pitchFamily="34" charset="0"/>
              </a:rPr>
              <a:t>mjera istraženi su mogući načini kloniranja biljaka iz literature i na osnovu vlastitih istraživanja predložen je </a:t>
            </a:r>
            <a:r>
              <a:rPr lang="hr-HR" b="1" dirty="0" err="1" smtClean="0">
                <a:latin typeface="Arial" pitchFamily="34" charset="0"/>
                <a:cs typeface="Arial" pitchFamily="34" charset="0"/>
              </a:rPr>
              <a:t>najoptimalniji</a:t>
            </a:r>
            <a:r>
              <a:rPr lang="hr-HR" b="1" dirty="0" smtClean="0">
                <a:latin typeface="Arial" pitchFamily="34" charset="0"/>
                <a:cs typeface="Arial" pitchFamily="34" charset="0"/>
              </a:rPr>
              <a:t> način kloniranja stabala oskoruše i poljskog jasena. </a:t>
            </a:r>
          </a:p>
          <a:p>
            <a:pPr algn="just"/>
            <a:r>
              <a:rPr lang="hr-HR" b="1" dirty="0" smtClean="0">
                <a:latin typeface="Arial" pitchFamily="34" charset="0"/>
                <a:cs typeface="Arial" pitchFamily="34" charset="0"/>
              </a:rPr>
              <a:t>7. Prikazani su rezultati cijepljenja oskoruše i poljskog jasena kopuliranjem na engleski spoj koji iznose 50 % za oskorušu i 33,</a:t>
            </a:r>
            <a:r>
              <a:rPr lang="hr-HR" b="1" dirty="0" err="1" smtClean="0">
                <a:latin typeface="Arial" pitchFamily="34" charset="0"/>
                <a:cs typeface="Arial" pitchFamily="34" charset="0"/>
              </a:rPr>
              <a:t>33</a:t>
            </a:r>
            <a:r>
              <a:rPr lang="hr-HR" b="1" dirty="0" smtClean="0">
                <a:latin typeface="Arial" pitchFamily="34" charset="0"/>
                <a:cs typeface="Arial" pitchFamily="34" charset="0"/>
              </a:rPr>
              <a:t> % za poljski jasen.</a:t>
            </a:r>
            <a:endParaRPr lang="hr-H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7166"/>
            <a:ext cx="9144000" cy="3139321"/>
          </a:xfrm>
          <a:prstGeom prst="rect">
            <a:avLst/>
          </a:prstGeom>
          <a:noFill/>
        </p:spPr>
        <p:txBody>
          <a:bodyPr wrap="square" rtlCol="0">
            <a:spAutoFit/>
          </a:bodyPr>
          <a:lstStyle/>
          <a:p>
            <a:pPr algn="just"/>
            <a:r>
              <a:rPr lang="hr-HR" b="1" dirty="0" smtClean="0">
                <a:latin typeface="Arial" pitchFamily="34" charset="0"/>
                <a:cs typeface="Arial" pitchFamily="34" charset="0"/>
              </a:rPr>
              <a:t>8. Prikazana su 16 godišnja iskustva u cijepljenju sadnica poljskog jasena iz rasadnika Hrvatske šume d.o.o. u svrhu uspoređivanja podataka.</a:t>
            </a:r>
          </a:p>
          <a:p>
            <a:pPr algn="just"/>
            <a:r>
              <a:rPr lang="hr-HR" b="1" dirty="0" smtClean="0">
                <a:latin typeface="Arial" pitchFamily="34" charset="0"/>
                <a:cs typeface="Arial" pitchFamily="34" charset="0"/>
              </a:rPr>
              <a:t>9. Istraživana stabla treba kontrolirati najmanje 2 puta godišnje od strane certificiranog </a:t>
            </a:r>
            <a:r>
              <a:rPr lang="hr-HR" b="1" dirty="0" err="1" smtClean="0">
                <a:latin typeface="Arial" pitchFamily="34" charset="0"/>
                <a:cs typeface="Arial" pitchFamily="34" charset="0"/>
              </a:rPr>
              <a:t>arborista</a:t>
            </a:r>
            <a:r>
              <a:rPr lang="hr-HR" b="1" dirty="0" smtClean="0">
                <a:latin typeface="Arial" pitchFamily="34" charset="0"/>
                <a:cs typeface="Arial" pitchFamily="34" charset="0"/>
              </a:rPr>
              <a:t> </a:t>
            </a:r>
            <a:r>
              <a:rPr lang="hr-HR" b="1" dirty="0" smtClean="0">
                <a:latin typeface="Arial" pitchFamily="34" charset="0"/>
                <a:cs typeface="Arial" pitchFamily="34" charset="0"/>
              </a:rPr>
              <a:t>i kandidirati ih za Hrvatsko stablo godine.</a:t>
            </a:r>
          </a:p>
          <a:p>
            <a:pPr algn="just"/>
            <a:r>
              <a:rPr lang="hr-HR" b="1" dirty="0" smtClean="0">
                <a:latin typeface="Arial" pitchFamily="34" charset="0"/>
                <a:cs typeface="Arial" pitchFamily="34" charset="0"/>
              </a:rPr>
              <a:t>10. Treba istražiti genetiku stabla poljskog jasena zbog moguće rezistentnosti na patogenu </a:t>
            </a:r>
            <a:r>
              <a:rPr lang="hr-HR" b="1" dirty="0" smtClean="0">
                <a:latin typeface="Arial" pitchFamily="34" charset="0"/>
                <a:cs typeface="Arial" pitchFamily="34" charset="0"/>
              </a:rPr>
              <a:t>gljivu </a:t>
            </a:r>
            <a:r>
              <a:rPr lang="hr-HR" b="1" i="1" dirty="0" err="1" smtClean="0">
                <a:latin typeface="Arial" pitchFamily="34" charset="0"/>
                <a:cs typeface="Arial" pitchFamily="34" charset="0"/>
              </a:rPr>
              <a:t>Hymenoscyphus</a:t>
            </a:r>
            <a:r>
              <a:rPr lang="hr-HR" b="1" i="1" dirty="0" smtClean="0">
                <a:latin typeface="Arial" pitchFamily="34" charset="0"/>
                <a:cs typeface="Arial" pitchFamily="34" charset="0"/>
              </a:rPr>
              <a:t> </a:t>
            </a:r>
            <a:r>
              <a:rPr lang="hr-HR" b="1" i="1" dirty="0" err="1" smtClean="0">
                <a:latin typeface="Arial" pitchFamily="34" charset="0"/>
                <a:cs typeface="Arial" pitchFamily="34" charset="0"/>
              </a:rPr>
              <a:t>fraxineus</a:t>
            </a:r>
            <a:r>
              <a:rPr lang="hr-HR" b="1" i="1" dirty="0" smtClean="0">
                <a:latin typeface="Arial" pitchFamily="34" charset="0"/>
                <a:cs typeface="Arial" pitchFamily="34" charset="0"/>
              </a:rPr>
              <a:t> </a:t>
            </a:r>
            <a:r>
              <a:rPr lang="hr-HR" b="1" dirty="0" smtClean="0">
                <a:latin typeface="Arial" pitchFamily="34" charset="0"/>
                <a:cs typeface="Arial" pitchFamily="34" charset="0"/>
              </a:rPr>
              <a:t>(T. </a:t>
            </a:r>
            <a:r>
              <a:rPr lang="hr-HR" b="1" dirty="0" err="1" smtClean="0">
                <a:latin typeface="Arial" pitchFamily="34" charset="0"/>
                <a:cs typeface="Arial" pitchFamily="34" charset="0"/>
              </a:rPr>
              <a:t>Kowalski</a:t>
            </a:r>
            <a:r>
              <a:rPr lang="hr-HR" b="1" dirty="0" smtClean="0">
                <a:latin typeface="Arial" pitchFamily="34" charset="0"/>
                <a:cs typeface="Arial" pitchFamily="34" charset="0"/>
              </a:rPr>
              <a:t>) </a:t>
            </a:r>
            <a:r>
              <a:rPr lang="hr-HR" b="1" dirty="0" err="1" smtClean="0">
                <a:latin typeface="Arial" pitchFamily="34" charset="0"/>
                <a:cs typeface="Arial" pitchFamily="34" charset="0"/>
              </a:rPr>
              <a:t>Baral</a:t>
            </a:r>
            <a:r>
              <a:rPr lang="hr-HR" b="1" dirty="0" smtClean="0">
                <a:latin typeface="Arial" pitchFamily="34" charset="0"/>
                <a:cs typeface="Arial" pitchFamily="34" charset="0"/>
              </a:rPr>
              <a:t>, </a:t>
            </a:r>
            <a:r>
              <a:rPr lang="hr-HR" b="1" dirty="0" err="1" smtClean="0">
                <a:latin typeface="Arial" pitchFamily="34" charset="0"/>
                <a:cs typeface="Arial" pitchFamily="34" charset="0"/>
              </a:rPr>
              <a:t>Queloz</a:t>
            </a:r>
            <a:r>
              <a:rPr lang="hr-HR" b="1" dirty="0" smtClean="0">
                <a:latin typeface="Arial" pitchFamily="34" charset="0"/>
                <a:cs typeface="Arial" pitchFamily="34" charset="0"/>
              </a:rPr>
              <a:t> &amp; </a:t>
            </a:r>
            <a:r>
              <a:rPr lang="hr-HR" b="1" dirty="0" err="1" smtClean="0">
                <a:latin typeface="Arial" pitchFamily="34" charset="0"/>
                <a:cs typeface="Arial" pitchFamily="34" charset="0"/>
              </a:rPr>
              <a:t>Hosoya</a:t>
            </a:r>
            <a:r>
              <a:rPr lang="hr-HR" b="1" dirty="0" smtClean="0">
                <a:latin typeface="Arial" pitchFamily="34" charset="0"/>
                <a:cs typeface="Arial" pitchFamily="34" charset="0"/>
              </a:rPr>
              <a:t>) koja uzrokuje masovno odumiranje cijelih </a:t>
            </a:r>
            <a:r>
              <a:rPr lang="hr-HR" b="1" dirty="0" err="1" smtClean="0">
                <a:latin typeface="Arial" pitchFamily="34" charset="0"/>
                <a:cs typeface="Arial" pitchFamily="34" charset="0"/>
              </a:rPr>
              <a:t>jasenika</a:t>
            </a:r>
            <a:r>
              <a:rPr lang="hr-HR" b="1" dirty="0" smtClean="0">
                <a:latin typeface="Arial" pitchFamily="34" charset="0"/>
                <a:cs typeface="Arial" pitchFamily="34" charset="0"/>
              </a:rPr>
              <a:t> i pojedinačnih sastojinskih stabala čime je ova vrsta postala najugroženija u Republici Hrvatskoj. Ukoliko se dokaže rezistentnost, stablo ima još veću ekološko-biološku vrijednost.</a:t>
            </a:r>
          </a:p>
          <a:p>
            <a:pPr algn="just"/>
            <a:r>
              <a:rPr lang="hr-HR" b="1" dirty="0" smtClean="0">
                <a:latin typeface="Arial" pitchFamily="34" charset="0"/>
                <a:cs typeface="Arial" pitchFamily="34" charset="0"/>
              </a:rPr>
              <a:t>11. Možemo biti ponosni na ova dva veteranska stabla koja mogu biti i svjetski rekorderi po dobi i opsegu.</a:t>
            </a:r>
          </a:p>
        </p:txBody>
      </p:sp>
      <p:sp>
        <p:nvSpPr>
          <p:cNvPr id="5" name="Rectangle 4"/>
          <p:cNvSpPr/>
          <p:nvPr/>
        </p:nvSpPr>
        <p:spPr>
          <a:xfrm>
            <a:off x="0" y="3643314"/>
            <a:ext cx="9144000" cy="2862322"/>
          </a:xfrm>
          <a:prstGeom prst="rect">
            <a:avLst/>
          </a:prstGeom>
        </p:spPr>
        <p:txBody>
          <a:bodyPr wrap="square">
            <a:spAutoFit/>
          </a:bodyPr>
          <a:lstStyle/>
          <a:p>
            <a:pPr algn="just"/>
            <a:r>
              <a:rPr lang="hr-HR" b="1" dirty="0" smtClean="0">
                <a:solidFill>
                  <a:srgbClr val="FF0000"/>
                </a:solidFill>
                <a:latin typeface="Arial" pitchFamily="34" charset="0"/>
                <a:cs typeface="Arial" pitchFamily="34" charset="0"/>
              </a:rPr>
              <a:t>Posebne zahvale:</a:t>
            </a:r>
          </a:p>
          <a:p>
            <a:pPr algn="just">
              <a:buFontTx/>
              <a:buChar char="-"/>
            </a:pPr>
            <a:r>
              <a:rPr lang="hr-HR" b="1" dirty="0" smtClean="0">
                <a:latin typeface="Arial" pitchFamily="34" charset="0"/>
                <a:cs typeface="Arial" pitchFamily="34" charset="0"/>
              </a:rPr>
              <a:t> Prijatelju Branku </a:t>
            </a:r>
            <a:r>
              <a:rPr lang="hr-HR" b="1" dirty="0" err="1" smtClean="0">
                <a:latin typeface="Arial" pitchFamily="34" charset="0"/>
                <a:cs typeface="Arial" pitchFamily="34" charset="0"/>
              </a:rPr>
              <a:t>Zemanu</a:t>
            </a:r>
            <a:r>
              <a:rPr lang="hr-HR" b="1" dirty="0" smtClean="0">
                <a:latin typeface="Arial" pitchFamily="34" charset="0"/>
                <a:cs typeface="Arial" pitchFamily="34" charset="0"/>
              </a:rPr>
              <a:t> za pomoć oko pronalaska stabla oskoruše na Papuku.</a:t>
            </a:r>
          </a:p>
          <a:p>
            <a:pPr algn="just">
              <a:buFontTx/>
              <a:buChar char="-"/>
            </a:pPr>
            <a:r>
              <a:rPr lang="hr-HR" b="1" dirty="0" smtClean="0">
                <a:latin typeface="Arial" pitchFamily="34" charset="0"/>
                <a:cs typeface="Arial" pitchFamily="34" charset="0"/>
              </a:rPr>
              <a:t> Gospodinu </a:t>
            </a:r>
            <a:r>
              <a:rPr lang="hr-HR" b="1" dirty="0" err="1" smtClean="0">
                <a:latin typeface="Arial" pitchFamily="34" charset="0"/>
                <a:cs typeface="Arial" pitchFamily="34" charset="0"/>
              </a:rPr>
              <a:t>Bešnjaku</a:t>
            </a:r>
            <a:r>
              <a:rPr lang="hr-HR" b="1" dirty="0" smtClean="0">
                <a:latin typeface="Arial" pitchFamily="34" charset="0"/>
                <a:cs typeface="Arial" pitchFamily="34" charset="0"/>
              </a:rPr>
              <a:t>, vlasniku veteranskog stabla poljskog jasena.</a:t>
            </a:r>
          </a:p>
          <a:p>
            <a:pPr algn="just">
              <a:buFontTx/>
              <a:buChar char="-"/>
            </a:pPr>
            <a:r>
              <a:rPr lang="hr-HR" b="1" dirty="0" smtClean="0">
                <a:latin typeface="Arial" pitchFamily="34" charset="0"/>
                <a:cs typeface="Arial" pitchFamily="34" charset="0"/>
              </a:rPr>
              <a:t> </a:t>
            </a:r>
            <a:r>
              <a:rPr lang="hr-HR" b="1" dirty="0" smtClean="0">
                <a:latin typeface="Arial" pitchFamily="34" charset="0"/>
                <a:cs typeface="Arial" pitchFamily="34" charset="0"/>
              </a:rPr>
              <a:t>Kolegi dr. </a:t>
            </a:r>
            <a:r>
              <a:rPr lang="hr-HR" b="1" dirty="0" err="1" smtClean="0">
                <a:latin typeface="Arial" pitchFamily="34" charset="0"/>
                <a:cs typeface="Arial" pitchFamily="34" charset="0"/>
              </a:rPr>
              <a:t>sc</a:t>
            </a:r>
            <a:r>
              <a:rPr lang="hr-HR" b="1" dirty="0" smtClean="0">
                <a:latin typeface="Arial" pitchFamily="34" charset="0"/>
                <a:cs typeface="Arial" pitchFamily="34" charset="0"/>
              </a:rPr>
              <a:t>. Domagoju </a:t>
            </a:r>
            <a:r>
              <a:rPr lang="hr-HR" b="1" dirty="0" err="1" smtClean="0">
                <a:latin typeface="Arial" pitchFamily="34" charset="0"/>
                <a:cs typeface="Arial" pitchFamily="34" charset="0"/>
              </a:rPr>
              <a:t>Trlinu</a:t>
            </a:r>
            <a:r>
              <a:rPr lang="hr-HR" b="1" dirty="0" smtClean="0">
                <a:latin typeface="Arial" pitchFamily="34" charset="0"/>
                <a:cs typeface="Arial" pitchFamily="34" charset="0"/>
              </a:rPr>
              <a:t> s FŠDT za ustupljene pismene i usmene informacije o najstarijim sastojinskim stablima poljskog jasena u Republici Hrvatskoj.</a:t>
            </a:r>
          </a:p>
          <a:p>
            <a:pPr algn="just">
              <a:buFontTx/>
              <a:buChar char="-"/>
            </a:pPr>
            <a:r>
              <a:rPr lang="hr-HR" b="1" dirty="0" smtClean="0">
                <a:latin typeface="Arial" pitchFamily="34" charset="0"/>
                <a:cs typeface="Arial" pitchFamily="34" charset="0"/>
              </a:rPr>
              <a:t> </a:t>
            </a:r>
            <a:r>
              <a:rPr lang="hr-HR" b="1" dirty="0" smtClean="0">
                <a:latin typeface="Arial" pitchFamily="34" charset="0"/>
                <a:cs typeface="Arial" pitchFamily="34" charset="0"/>
              </a:rPr>
              <a:t>Prijatelju Tomislavu Benčiću, dipl.ing.šum., tehnologu u proizvodnji u rasadniku </a:t>
            </a:r>
            <a:r>
              <a:rPr lang="hr-HR" b="1" dirty="0" err="1" smtClean="0">
                <a:latin typeface="Arial" pitchFamily="34" charset="0"/>
                <a:cs typeface="Arial" pitchFamily="34" charset="0"/>
              </a:rPr>
              <a:t>Hajderovac</a:t>
            </a:r>
            <a:r>
              <a:rPr lang="hr-HR" b="1" dirty="0" smtClean="0">
                <a:latin typeface="Arial" pitchFamily="34" charset="0"/>
                <a:cs typeface="Arial" pitchFamily="34" charset="0"/>
              </a:rPr>
              <a:t>, šumarija Kutjevo, UŠP Požega, Hrvatske šume d.o.o. za ustupljene vrijedne informacije o uspjehu cijepljenja poljskog jasena kroz period od od 16 godina.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JPG"/>
          <p:cNvPicPr>
            <a:picLocks noChangeAspect="1"/>
          </p:cNvPicPr>
          <p:nvPr/>
        </p:nvPicPr>
        <p:blipFill>
          <a:blip r:embed="rId2"/>
          <a:stretch>
            <a:fillRect/>
          </a:stretch>
        </p:blipFill>
        <p:spPr>
          <a:xfrm>
            <a:off x="4000500" y="0"/>
            <a:ext cx="5143500" cy="6858000"/>
          </a:xfrm>
          <a:prstGeom prst="rect">
            <a:avLst/>
          </a:prstGeom>
        </p:spPr>
      </p:pic>
      <p:pic>
        <p:nvPicPr>
          <p:cNvPr id="10" name="Picture 9" descr="2.JPG"/>
          <p:cNvPicPr>
            <a:picLocks noChangeAspect="1"/>
          </p:cNvPicPr>
          <p:nvPr/>
        </p:nvPicPr>
        <p:blipFill>
          <a:blip r:embed="rId3"/>
          <a:stretch>
            <a:fillRect/>
          </a:stretch>
        </p:blipFill>
        <p:spPr>
          <a:xfrm>
            <a:off x="0" y="0"/>
            <a:ext cx="5143500" cy="6858000"/>
          </a:xfrm>
          <a:prstGeom prst="rect">
            <a:avLst/>
          </a:prstGeom>
        </p:spPr>
      </p:pic>
      <p:sp>
        <p:nvSpPr>
          <p:cNvPr id="11" name="Rectangle 10"/>
          <p:cNvSpPr/>
          <p:nvPr/>
        </p:nvSpPr>
        <p:spPr>
          <a:xfrm>
            <a:off x="0" y="1142984"/>
            <a:ext cx="91440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hr-HR" sz="4800" b="1" dirty="0" smtClean="0">
                <a:ln w="11430"/>
                <a:solidFill>
                  <a:srgbClr val="92D050"/>
                </a:solidFill>
                <a:effectLst>
                  <a:outerShdw blurRad="80000" dist="40000" dir="5040000" algn="tl">
                    <a:srgbClr val="000000">
                      <a:alpha val="30000"/>
                    </a:srgbClr>
                  </a:outerShdw>
                </a:effectLst>
              </a:rPr>
              <a:t>HVALA VAM NA POZORNOSTI !</a:t>
            </a:r>
            <a:endParaRPr lang="en-US" sz="4800" b="1" cap="none" spc="0" dirty="0">
              <a:ln w="11430"/>
              <a:solidFill>
                <a:srgbClr val="92D050"/>
              </a:solidFill>
              <a:effectLst>
                <a:outerShdw blurRad="80000" dist="40000" dir="5040000" algn="tl">
                  <a:srgbClr val="000000">
                    <a:alpha val="30000"/>
                  </a:srgbClr>
                </a:outerShdw>
              </a:effectLst>
            </a:endParaRPr>
          </a:p>
        </p:txBody>
      </p:sp>
      <p:sp>
        <p:nvSpPr>
          <p:cNvPr id="12" name="Rectangle 11"/>
          <p:cNvSpPr/>
          <p:nvPr/>
        </p:nvSpPr>
        <p:spPr>
          <a:xfrm>
            <a:off x="3143240" y="5143512"/>
            <a:ext cx="3203313" cy="132343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hr-HR" sz="2000" b="1" u="sng" dirty="0" smtClean="0">
                <a:solidFill>
                  <a:srgbClr val="92D050"/>
                </a:solidFill>
              </a:rPr>
              <a:t>Pitanja na kontakt:</a:t>
            </a:r>
          </a:p>
          <a:p>
            <a:pPr algn="ctr"/>
            <a:endParaRPr lang="hr-HR" sz="2000" b="1" u="sng" dirty="0" smtClean="0">
              <a:solidFill>
                <a:srgbClr val="92D050"/>
              </a:solidFill>
            </a:endParaRPr>
          </a:p>
          <a:p>
            <a:pPr algn="ctr"/>
            <a:r>
              <a:rPr lang="hr-HR" sz="2000" b="1" dirty="0" err="1" smtClean="0">
                <a:solidFill>
                  <a:srgbClr val="92D050"/>
                </a:solidFill>
              </a:rPr>
              <a:t>drvodelic.damir</a:t>
            </a:r>
            <a:r>
              <a:rPr lang="hr-HR" sz="2000" b="1" dirty="0" smtClean="0">
                <a:solidFill>
                  <a:srgbClr val="92D050"/>
                </a:solidFill>
              </a:rPr>
              <a:t>@</a:t>
            </a:r>
            <a:r>
              <a:rPr lang="hr-HR" sz="2000" b="1" dirty="0" err="1" smtClean="0">
                <a:solidFill>
                  <a:srgbClr val="92D050"/>
                </a:solidFill>
              </a:rPr>
              <a:t>gmail.com</a:t>
            </a:r>
            <a:endParaRPr lang="hr-HR" sz="2000" b="1" dirty="0" smtClean="0">
              <a:solidFill>
                <a:srgbClr val="92D050"/>
              </a:solidFill>
            </a:endParaRPr>
          </a:p>
          <a:p>
            <a:pPr algn="ctr"/>
            <a:r>
              <a:rPr lang="hr-HR" sz="2000" b="1" dirty="0" err="1" smtClean="0">
                <a:solidFill>
                  <a:srgbClr val="92D050"/>
                </a:solidFill>
              </a:rPr>
              <a:t>ddrvodelic</a:t>
            </a:r>
            <a:r>
              <a:rPr lang="hr-HR" sz="2000" b="1" dirty="0" smtClean="0">
                <a:solidFill>
                  <a:srgbClr val="92D050"/>
                </a:solidFill>
              </a:rPr>
              <a:t>@</a:t>
            </a:r>
            <a:r>
              <a:rPr lang="hr-HR" sz="2000" b="1" dirty="0" err="1" smtClean="0">
                <a:solidFill>
                  <a:srgbClr val="92D050"/>
                </a:solidFill>
              </a:rPr>
              <a:t>inet.hr</a:t>
            </a:r>
            <a:endParaRPr lang="hr-HR" sz="2000" b="1" dirty="0" smtClean="0">
              <a:solidFill>
                <a:srgbClr val="92D05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93"/>
            <a:ext cx="9144000" cy="6740307"/>
          </a:xfrm>
          <a:prstGeom prst="rect">
            <a:avLst/>
          </a:prstGeom>
        </p:spPr>
        <p:txBody>
          <a:bodyPr wrap="square">
            <a:spAutoFit/>
          </a:bodyPr>
          <a:lstStyle/>
          <a:p>
            <a:pPr lvl="0" algn="just" eaLnBrk="0" fontAlgn="base" hangingPunct="0">
              <a:spcBef>
                <a:spcPct val="0"/>
              </a:spcBef>
              <a:spcAft>
                <a:spcPct val="0"/>
              </a:spcAft>
            </a:pPr>
            <a:endParaRPr lang="hr-HR" b="1" dirty="0" smtClean="0">
              <a:latin typeface="Arial" pitchFamily="34" charset="0"/>
              <a:ea typeface="Times New Roman" pitchFamily="18"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Šampionsko stablo (</a:t>
            </a:r>
            <a:r>
              <a:rPr lang="hr-HR" b="1" i="1" dirty="0" err="1" smtClean="0">
                <a:latin typeface="Arial" pitchFamily="34" charset="0"/>
                <a:ea typeface="Times New Roman" pitchFamily="18" charset="0"/>
                <a:cs typeface="Arial" pitchFamily="34" charset="0"/>
              </a:rPr>
              <a:t>champion</a:t>
            </a:r>
            <a:r>
              <a:rPr lang="hr-HR" b="1" i="1" dirty="0" smtClean="0">
                <a:latin typeface="Arial" pitchFamily="34" charset="0"/>
                <a:ea typeface="Times New Roman" pitchFamily="18" charset="0"/>
                <a:cs typeface="Arial" pitchFamily="34" charset="0"/>
              </a:rPr>
              <a:t> </a:t>
            </a:r>
            <a:r>
              <a:rPr lang="hr-HR" b="1" i="1" dirty="0" err="1" smtClean="0">
                <a:latin typeface="Arial" pitchFamily="34" charset="0"/>
                <a:ea typeface="Times New Roman" pitchFamily="18" charset="0"/>
                <a:cs typeface="Arial" pitchFamily="34" charset="0"/>
              </a:rPr>
              <a:t>tree</a:t>
            </a:r>
            <a:r>
              <a:rPr lang="hr-HR" b="1" dirty="0" smtClean="0">
                <a:latin typeface="Arial" pitchFamily="34" charset="0"/>
                <a:ea typeface="Times New Roman" pitchFamily="18" charset="0"/>
                <a:cs typeface="Arial" pitchFamily="34" charset="0"/>
              </a:rPr>
              <a:t>) - </a:t>
            </a:r>
            <a:r>
              <a:rPr lang="hr-HR" b="1" dirty="0" err="1" smtClean="0">
                <a:latin typeface="Arial" pitchFamily="34" charset="0"/>
                <a:ea typeface="Times New Roman" pitchFamily="18" charset="0"/>
                <a:cs typeface="Arial" pitchFamily="34" charset="0"/>
              </a:rPr>
              <a:t>stablo</a:t>
            </a:r>
            <a:r>
              <a:rPr lang="hr-HR" b="1" dirty="0" smtClean="0">
                <a:latin typeface="Arial" pitchFamily="34" charset="0"/>
                <a:ea typeface="Times New Roman" pitchFamily="18" charset="0"/>
                <a:cs typeface="Arial" pitchFamily="34" charset="0"/>
              </a:rPr>
              <a:t> velike starosti, veličine ili stanja u usporedbi sa stablima iste vrste uzgojenim pod istim uvjetima u istom vremenskom roku.</a:t>
            </a:r>
          </a:p>
          <a:p>
            <a:pPr lvl="0" algn="just" eaLnBrk="0" fontAlgn="base" hangingPunct="0">
              <a:spcBef>
                <a:spcPct val="0"/>
              </a:spcBef>
              <a:spcAft>
                <a:spcPct val="0"/>
              </a:spcAft>
            </a:pPr>
            <a:endParaRPr lang="hr-HR" b="1" dirty="0" smtClean="0">
              <a:latin typeface="Arial" pitchFamily="34"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Veteransko stablo (</a:t>
            </a:r>
            <a:r>
              <a:rPr lang="hr-HR" b="1" i="1" dirty="0" smtClean="0">
                <a:latin typeface="Arial" pitchFamily="34" charset="0"/>
                <a:ea typeface="Times New Roman" pitchFamily="18" charset="0"/>
                <a:cs typeface="Arial" pitchFamily="34" charset="0"/>
              </a:rPr>
              <a:t>veteran </a:t>
            </a:r>
            <a:r>
              <a:rPr lang="hr-HR" b="1" i="1" dirty="0" err="1" smtClean="0">
                <a:latin typeface="Arial" pitchFamily="34" charset="0"/>
                <a:ea typeface="Times New Roman" pitchFamily="18" charset="0"/>
                <a:cs typeface="Arial" pitchFamily="34" charset="0"/>
              </a:rPr>
              <a:t>tree</a:t>
            </a:r>
            <a:r>
              <a:rPr lang="hr-HR" b="1" dirty="0" smtClean="0">
                <a:latin typeface="Arial" pitchFamily="34" charset="0"/>
                <a:ea typeface="Times New Roman" pitchFamily="18" charset="0"/>
                <a:cs typeface="Arial" pitchFamily="34" charset="0"/>
              </a:rPr>
              <a:t>) - stablo koje zbog svog stanja ima izuzetnu kulturnu, krajobraznu ili prirodnu vrijednost. Prije se je ovaj pojam koristio i za prastara stabla što nije dobro.</a:t>
            </a:r>
          </a:p>
          <a:p>
            <a:pPr algn="just"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Veteransko stablo je razvilo neke od značajki prastarog ili drevnog stabla, ne nužno kao posljedica vremena, već njegovog života ili okruženja. Prastari </a:t>
            </a:r>
            <a:r>
              <a:rPr lang="it-IT" b="1" dirty="0" smtClean="0">
                <a:latin typeface="Arial" pitchFamily="34" charset="0"/>
                <a:ea typeface="Times New Roman" pitchFamily="18" charset="0"/>
                <a:cs typeface="Arial" pitchFamily="34" charset="0"/>
              </a:rPr>
              <a:t>veterani su </a:t>
            </a:r>
            <a:r>
              <a:rPr lang="hr-HR" b="1" dirty="0" smtClean="0">
                <a:latin typeface="Arial" pitchFamily="34" charset="0"/>
                <a:ea typeface="Times New Roman" pitchFamily="18" charset="0"/>
                <a:cs typeface="Arial" pitchFamily="34" charset="0"/>
              </a:rPr>
              <a:t>prastara</a:t>
            </a:r>
            <a:r>
              <a:rPr lang="it-IT" b="1" dirty="0" smtClean="0">
                <a:latin typeface="Arial" pitchFamily="34" charset="0"/>
                <a:ea typeface="Times New Roman" pitchFamily="18" charset="0"/>
                <a:cs typeface="Arial" pitchFamily="34" charset="0"/>
              </a:rPr>
              <a:t> </a:t>
            </a:r>
            <a:r>
              <a:rPr lang="it-IT" b="1" dirty="0" err="1" smtClean="0">
                <a:latin typeface="Arial" pitchFamily="34" charset="0"/>
                <a:ea typeface="Times New Roman" pitchFamily="18" charset="0"/>
                <a:cs typeface="Arial" pitchFamily="34" charset="0"/>
              </a:rPr>
              <a:t>stabla</a:t>
            </a:r>
            <a:r>
              <a:rPr lang="it-IT" b="1" dirty="0" smtClean="0">
                <a:latin typeface="Arial" pitchFamily="34" charset="0"/>
                <a:ea typeface="Times New Roman" pitchFamily="18" charset="0"/>
                <a:cs typeface="Arial" pitchFamily="34" charset="0"/>
              </a:rPr>
              <a:t>, </a:t>
            </a:r>
            <a:r>
              <a:rPr lang="it-IT" b="1" dirty="0" err="1" smtClean="0">
                <a:latin typeface="Arial" pitchFamily="34" charset="0"/>
                <a:ea typeface="Times New Roman" pitchFamily="18" charset="0"/>
                <a:cs typeface="Arial" pitchFamily="34" charset="0"/>
              </a:rPr>
              <a:t>nisu</a:t>
            </a:r>
            <a:r>
              <a:rPr lang="it-IT" b="1" dirty="0" smtClean="0">
                <a:latin typeface="Arial" pitchFamily="34" charset="0"/>
                <a:ea typeface="Times New Roman" pitchFamily="18" charset="0"/>
                <a:cs typeface="Arial" pitchFamily="34" charset="0"/>
              </a:rPr>
              <a:t> </a:t>
            </a:r>
            <a:r>
              <a:rPr lang="it-IT" b="1" dirty="0" err="1" smtClean="0">
                <a:latin typeface="Arial" pitchFamily="34" charset="0"/>
                <a:ea typeface="Times New Roman" pitchFamily="18" charset="0"/>
                <a:cs typeface="Arial" pitchFamily="34" charset="0"/>
              </a:rPr>
              <a:t>sv</a:t>
            </a:r>
            <a:r>
              <a:rPr lang="hr-HR" b="1" dirty="0" smtClean="0">
                <a:latin typeface="Arial" pitchFamily="34" charset="0"/>
                <a:ea typeface="Times New Roman" pitchFamily="18" charset="0"/>
                <a:cs typeface="Arial" pitchFamily="34" charset="0"/>
              </a:rPr>
              <a:t>a</a:t>
            </a:r>
            <a:r>
              <a:rPr lang="it-IT" b="1" dirty="0" smtClean="0">
                <a:latin typeface="Arial" pitchFamily="34" charset="0"/>
                <a:ea typeface="Times New Roman" pitchFamily="18" charset="0"/>
                <a:cs typeface="Arial" pitchFamily="34" charset="0"/>
              </a:rPr>
              <a:t> </a:t>
            </a:r>
            <a:r>
              <a:rPr lang="it-IT" b="1" dirty="0" err="1" smtClean="0">
                <a:latin typeface="Arial" pitchFamily="34" charset="0"/>
                <a:ea typeface="Times New Roman" pitchFamily="18" charset="0"/>
                <a:cs typeface="Arial" pitchFamily="34" charset="0"/>
              </a:rPr>
              <a:t>veteran</a:t>
            </a:r>
            <a:r>
              <a:rPr lang="hr-HR" b="1" dirty="0" err="1" smtClean="0">
                <a:latin typeface="Arial" pitchFamily="34" charset="0"/>
                <a:ea typeface="Times New Roman" pitchFamily="18" charset="0"/>
                <a:cs typeface="Arial" pitchFamily="34" charset="0"/>
              </a:rPr>
              <a:t>ska</a:t>
            </a:r>
            <a:r>
              <a:rPr lang="hr-HR" b="1" dirty="0" smtClean="0">
                <a:latin typeface="Arial" pitchFamily="34" charset="0"/>
                <a:ea typeface="Times New Roman" pitchFamily="18" charset="0"/>
                <a:cs typeface="Arial" pitchFamily="34" charset="0"/>
              </a:rPr>
              <a:t> stabla</a:t>
            </a:r>
            <a:r>
              <a:rPr lang="it-IT" b="1" dirty="0" smtClean="0">
                <a:latin typeface="Arial" pitchFamily="34" charset="0"/>
                <a:ea typeface="Times New Roman" pitchFamily="18" charset="0"/>
                <a:cs typeface="Arial" pitchFamily="34" charset="0"/>
              </a:rPr>
              <a:t> </a:t>
            </a:r>
            <a:r>
              <a:rPr lang="it-IT" b="1" dirty="0" err="1" smtClean="0">
                <a:latin typeface="Arial" pitchFamily="34" charset="0"/>
                <a:ea typeface="Times New Roman" pitchFamily="18" charset="0"/>
                <a:cs typeface="Arial" pitchFamily="34" charset="0"/>
              </a:rPr>
              <a:t>dovoljno</a:t>
            </a:r>
            <a:r>
              <a:rPr lang="it-IT" b="1" dirty="0" smtClean="0">
                <a:latin typeface="Arial" pitchFamily="34" charset="0"/>
                <a:ea typeface="Times New Roman" pitchFamily="18" charset="0"/>
                <a:cs typeface="Arial" pitchFamily="34" charset="0"/>
              </a:rPr>
              <a:t> star</a:t>
            </a:r>
            <a:r>
              <a:rPr lang="hr-HR" b="1" dirty="0" smtClean="0">
                <a:latin typeface="Arial" pitchFamily="34" charset="0"/>
                <a:ea typeface="Times New Roman" pitchFamily="18" charset="0"/>
                <a:cs typeface="Arial" pitchFamily="34" charset="0"/>
              </a:rPr>
              <a:t>a</a:t>
            </a:r>
            <a:r>
              <a:rPr lang="it-IT" b="1" dirty="0" smtClean="0">
                <a:latin typeface="Arial" pitchFamily="34" charset="0"/>
                <a:ea typeface="Times New Roman" pitchFamily="18" charset="0"/>
                <a:cs typeface="Arial" pitchFamily="34" charset="0"/>
              </a:rPr>
              <a:t> </a:t>
            </a:r>
            <a:r>
              <a:rPr lang="hr-HR" b="1" dirty="0" smtClean="0">
                <a:latin typeface="Arial" pitchFamily="34" charset="0"/>
                <a:ea typeface="Times New Roman" pitchFamily="18" charset="0"/>
                <a:cs typeface="Arial" pitchFamily="34" charset="0"/>
              </a:rPr>
              <a:t>kako bi bila prastara ili drvena stabla. Veteransko stablo može biti mlado stablo s relativno malim opsegom u odnosu na prastara ili drevna stabla ali nose “ožiljke” starosti poput truleži debla, grana ili korijena, </a:t>
            </a:r>
            <a:r>
              <a:rPr lang="hr-HR" b="1" dirty="0" err="1" smtClean="0">
                <a:latin typeface="Arial" pitchFamily="34" charset="0"/>
                <a:ea typeface="Times New Roman" pitchFamily="18" charset="0"/>
                <a:cs typeface="Arial" pitchFamily="34" charset="0"/>
              </a:rPr>
              <a:t>plodišta</a:t>
            </a:r>
            <a:r>
              <a:rPr lang="hr-HR" b="1" dirty="0" smtClean="0">
                <a:latin typeface="Arial" pitchFamily="34" charset="0"/>
                <a:ea typeface="Times New Roman" pitchFamily="18" charset="0"/>
                <a:cs typeface="Arial" pitchFamily="34" charset="0"/>
              </a:rPr>
              <a:t> gljiva ili mrtvog drva. Takve veteranske značajke će još uvijek osigurati stanište divljim životinjama.</a:t>
            </a:r>
          </a:p>
          <a:p>
            <a:pPr algn="just" eaLnBrk="0" fontAlgn="base" hangingPunct="0">
              <a:spcBef>
                <a:spcPct val="0"/>
              </a:spcBef>
              <a:spcAft>
                <a:spcPct val="0"/>
              </a:spcAft>
            </a:pPr>
            <a:endParaRPr lang="hr-HR" b="1" dirty="0" smtClean="0">
              <a:latin typeface="Arial" pitchFamily="34" charset="0"/>
              <a:ea typeface="Times New Roman" pitchFamily="18" charset="0"/>
              <a:cs typeface="Arial" pitchFamily="34" charset="0"/>
            </a:endParaRPr>
          </a:p>
          <a:p>
            <a:pPr algn="just" eaLnBrk="0" fontAlgn="base" hangingPunct="0">
              <a:spcBef>
                <a:spcPct val="0"/>
              </a:spcBef>
              <a:spcAft>
                <a:spcPct val="0"/>
              </a:spcAft>
            </a:pPr>
            <a:endParaRPr lang="hr-HR" b="1" dirty="0" smtClean="0">
              <a:latin typeface="Arial" pitchFamily="34" charset="0"/>
              <a:ea typeface="Times New Roman" pitchFamily="18" charset="0"/>
              <a:cs typeface="Arial" pitchFamily="34" charset="0"/>
            </a:endParaRPr>
          </a:p>
          <a:p>
            <a:pPr lvl="0" algn="just" eaLnBrk="0" fontAlgn="base" hangingPunct="0">
              <a:spcBef>
                <a:spcPct val="0"/>
              </a:spcBef>
              <a:spcAft>
                <a:spcPct val="0"/>
              </a:spcAft>
            </a:pPr>
            <a:r>
              <a:rPr lang="hr-HR" b="1" dirty="0" smtClean="0">
                <a:solidFill>
                  <a:srgbClr val="FF0000"/>
                </a:solidFill>
                <a:latin typeface="Arial" pitchFamily="34" charset="0"/>
                <a:ea typeface="Times New Roman" pitchFamily="18" charset="0"/>
                <a:cs typeface="Arial" pitchFamily="34" charset="0"/>
              </a:rPr>
              <a:t>Značajke veteranskog stabla:</a:t>
            </a:r>
          </a:p>
          <a:p>
            <a:pPr lvl="0" algn="just"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 </a:t>
            </a:r>
            <a:r>
              <a:rPr lang="hr-HR" b="1" u="sng" dirty="0" smtClean="0">
                <a:latin typeface="Arial" pitchFamily="34" charset="0"/>
                <a:ea typeface="Times New Roman" pitchFamily="18" charset="0"/>
                <a:cs typeface="Arial" pitchFamily="34" charset="0"/>
              </a:rPr>
              <a:t>Umjeren/loš </a:t>
            </a:r>
            <a:r>
              <a:rPr lang="hr-HR" b="1" u="sng" dirty="0" err="1" smtClean="0">
                <a:latin typeface="Arial" pitchFamily="34" charset="0"/>
                <a:ea typeface="Times New Roman" pitchFamily="18" charset="0"/>
                <a:cs typeface="Arial" pitchFamily="34" charset="0"/>
              </a:rPr>
              <a:t>vitalitet</a:t>
            </a:r>
            <a:endParaRPr lang="hr-HR" b="1" u="sng" dirty="0" smtClean="0">
              <a:latin typeface="Arial" pitchFamily="34" charset="0"/>
              <a:ea typeface="Times New Roman" pitchFamily="18"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 </a:t>
            </a:r>
            <a:r>
              <a:rPr lang="hr-HR" b="1" u="sng" dirty="0" smtClean="0">
                <a:latin typeface="Arial" pitchFamily="34" charset="0"/>
                <a:ea typeface="Times New Roman" pitchFamily="18" charset="0"/>
                <a:cs typeface="Arial" pitchFamily="34" charset="0"/>
              </a:rPr>
              <a:t>Krošnja </a:t>
            </a:r>
            <a:r>
              <a:rPr lang="hr-HR" b="1" u="sng" dirty="0" smtClean="0">
                <a:latin typeface="Arial" pitchFamily="34" charset="0"/>
                <a:ea typeface="Times New Roman" pitchFamily="18" charset="0"/>
                <a:cs typeface="Arial" pitchFamily="34" charset="0"/>
              </a:rPr>
              <a:t>se počinje smanjivati</a:t>
            </a:r>
          </a:p>
          <a:p>
            <a:pPr lvl="0" algn="just"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 </a:t>
            </a:r>
            <a:r>
              <a:rPr lang="hr-HR" b="1" u="sng" dirty="0" smtClean="0">
                <a:latin typeface="Arial" pitchFamily="34" charset="0"/>
                <a:ea typeface="Times New Roman" pitchFamily="18" charset="0"/>
                <a:cs typeface="Arial" pitchFamily="34" charset="0"/>
              </a:rPr>
              <a:t>Umjerena </a:t>
            </a:r>
            <a:r>
              <a:rPr lang="hr-HR" b="1" u="sng" dirty="0" smtClean="0">
                <a:latin typeface="Arial" pitchFamily="34" charset="0"/>
                <a:ea typeface="Times New Roman" pitchFamily="18" charset="0"/>
                <a:cs typeface="Arial" pitchFamily="34" charset="0"/>
              </a:rPr>
              <a:t>razina nefunkcionalnog tkiva</a:t>
            </a:r>
            <a:r>
              <a:rPr lang="hr-HR" b="1" dirty="0" smtClean="0">
                <a:latin typeface="Arial" pitchFamily="34" charset="0"/>
                <a:ea typeface="Times New Roman" pitchFamily="18" charset="0"/>
                <a:cs typeface="Arial" pitchFamily="34" charset="0"/>
              </a:rPr>
              <a:t>      </a:t>
            </a:r>
            <a:r>
              <a:rPr lang="hr-HR" b="1" dirty="0" smtClean="0">
                <a:solidFill>
                  <a:srgbClr val="FF0000"/>
                </a:solidFill>
                <a:latin typeface="Arial" pitchFamily="34" charset="0"/>
                <a:ea typeface="Times New Roman" pitchFamily="18" charset="0"/>
                <a:cs typeface="Arial" pitchFamily="34" charset="0"/>
              </a:rPr>
              <a:t>Životne faze veteranskog stabla</a:t>
            </a:r>
          </a:p>
          <a:p>
            <a:pPr lvl="0" algn="just"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 </a:t>
            </a:r>
            <a:r>
              <a:rPr lang="hr-HR" b="1" u="sng" dirty="0" smtClean="0">
                <a:latin typeface="Arial" pitchFamily="34" charset="0"/>
                <a:ea typeface="Times New Roman" pitchFamily="18" charset="0"/>
                <a:cs typeface="Arial" pitchFamily="34" charset="0"/>
              </a:rPr>
              <a:t>Jako </a:t>
            </a:r>
            <a:r>
              <a:rPr lang="hr-HR" b="1" u="sng" dirty="0" smtClean="0">
                <a:latin typeface="Arial" pitchFamily="34" charset="0"/>
                <a:ea typeface="Times New Roman" pitchFamily="18" charset="0"/>
                <a:cs typeface="Arial" pitchFamily="34" charset="0"/>
              </a:rPr>
              <a:t>osjetljivo na značajne ekološke promjene</a:t>
            </a:r>
          </a:p>
          <a:p>
            <a:pPr lvl="0" algn="just"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 Visoka </a:t>
            </a:r>
            <a:r>
              <a:rPr lang="hr-HR" b="1" dirty="0" smtClean="0">
                <a:latin typeface="Arial" pitchFamily="34" charset="0"/>
                <a:ea typeface="Times New Roman" pitchFamily="18" charset="0"/>
                <a:cs typeface="Arial" pitchFamily="34" charset="0"/>
              </a:rPr>
              <a:t>kolonizacija gljiva ili trulež srži</a:t>
            </a:r>
          </a:p>
          <a:p>
            <a:pPr lvl="0" algn="just"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 Visoka </a:t>
            </a:r>
            <a:r>
              <a:rPr lang="hr-HR" b="1" dirty="0" smtClean="0">
                <a:latin typeface="Arial" pitchFamily="34" charset="0"/>
                <a:ea typeface="Times New Roman" pitchFamily="18" charset="0"/>
                <a:cs typeface="Arial" pitchFamily="34" charset="0"/>
              </a:rPr>
              <a:t>stanišna vrijednost</a:t>
            </a:r>
            <a:endParaRPr lang="hr-HR" b="1" dirty="0" smtClean="0">
              <a:latin typeface="Arial" pitchFamily="34" charset="0"/>
              <a:cs typeface="Arial" pitchFamily="34" charset="0"/>
            </a:endParaRPr>
          </a:p>
        </p:txBody>
      </p:sp>
      <p:pic>
        <p:nvPicPr>
          <p:cNvPr id="4" name="Picture 3" descr="12.jpg"/>
          <p:cNvPicPr>
            <a:picLocks noChangeAspect="1"/>
          </p:cNvPicPr>
          <p:nvPr/>
        </p:nvPicPr>
        <p:blipFill>
          <a:blip r:embed="rId2" cstate="print"/>
          <a:stretch>
            <a:fillRect/>
          </a:stretch>
        </p:blipFill>
        <p:spPr>
          <a:xfrm>
            <a:off x="3507706" y="4357694"/>
            <a:ext cx="5636294" cy="114300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2852"/>
            <a:ext cx="9144000" cy="369332"/>
          </a:xfrm>
          <a:prstGeom prst="rect">
            <a:avLst/>
          </a:prstGeom>
          <a:noFill/>
        </p:spPr>
        <p:txBody>
          <a:bodyPr wrap="square" rtlCol="0">
            <a:spAutoFit/>
          </a:bodyPr>
          <a:lstStyle/>
          <a:p>
            <a:pPr algn="ctr"/>
            <a:r>
              <a:rPr lang="hr-HR" b="1" dirty="0" smtClean="0">
                <a:solidFill>
                  <a:srgbClr val="FF0000"/>
                </a:solidFill>
                <a:latin typeface="Arial" pitchFamily="34" charset="0"/>
                <a:cs typeface="Arial" pitchFamily="34" charset="0"/>
              </a:rPr>
              <a:t>Općeniti podaci o veteranskim stablima oskoruše i poljskog jasena</a:t>
            </a:r>
            <a:endParaRPr lang="hr-HR" b="1" dirty="0">
              <a:solidFill>
                <a:srgbClr val="FF0000"/>
              </a:solidFill>
              <a:latin typeface="Arial" pitchFamily="34" charset="0"/>
              <a:cs typeface="Arial" pitchFamily="34" charset="0"/>
            </a:endParaRPr>
          </a:p>
        </p:txBody>
      </p:sp>
      <p:graphicFrame>
        <p:nvGraphicFramePr>
          <p:cNvPr id="5" name="Table 4"/>
          <p:cNvGraphicFramePr>
            <a:graphicFrameLocks noGrp="1"/>
          </p:cNvGraphicFramePr>
          <p:nvPr/>
        </p:nvGraphicFramePr>
        <p:xfrm>
          <a:off x="1142976" y="571480"/>
          <a:ext cx="6643733" cy="6139425"/>
        </p:xfrm>
        <a:graphic>
          <a:graphicData uri="http://schemas.openxmlformats.org/drawingml/2006/table">
            <a:tbl>
              <a:tblPr/>
              <a:tblGrid>
                <a:gridCol w="2185387"/>
                <a:gridCol w="2420245"/>
                <a:gridCol w="2038101"/>
              </a:tblGrid>
              <a:tr h="216484">
                <a:tc>
                  <a:txBody>
                    <a:bodyPr/>
                    <a:lstStyle/>
                    <a:p>
                      <a:pPr algn="l" fontAlgn="b"/>
                      <a:r>
                        <a:rPr lang="hr-HR" sz="1400" b="0" i="0" u="none" strike="noStrike" dirty="0">
                          <a:solidFill>
                            <a:srgbClr val="000000"/>
                          </a:solidFill>
                          <a:latin typeface="Calibri"/>
                        </a:rPr>
                        <a:t>Varijable o stablima</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1" u="none" strike="noStrike" dirty="0" err="1">
                          <a:solidFill>
                            <a:srgbClr val="000000"/>
                          </a:solidFill>
                          <a:latin typeface="Calibri"/>
                        </a:rPr>
                        <a:t>Sorbus</a:t>
                      </a:r>
                      <a:r>
                        <a:rPr lang="hr-HR" sz="1400" b="0" i="1" u="none" strike="noStrike" dirty="0">
                          <a:solidFill>
                            <a:srgbClr val="000000"/>
                          </a:solidFill>
                          <a:latin typeface="Calibri"/>
                        </a:rPr>
                        <a:t> </a:t>
                      </a:r>
                      <a:r>
                        <a:rPr lang="hr-HR" sz="1400" b="0" i="1" u="none" strike="noStrike" dirty="0" err="1">
                          <a:solidFill>
                            <a:srgbClr val="000000"/>
                          </a:solidFill>
                          <a:latin typeface="Calibri"/>
                        </a:rPr>
                        <a:t>domestica</a:t>
                      </a:r>
                      <a:endParaRPr lang="hr-HR" sz="1400" b="0" i="1" u="none" strike="noStrike" dirty="0">
                        <a:solidFill>
                          <a:srgbClr val="000000"/>
                        </a:solidFill>
                        <a:latin typeface="Calibri"/>
                      </a:endParaRP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1" u="none" strike="noStrike">
                          <a:solidFill>
                            <a:srgbClr val="000000"/>
                          </a:solidFill>
                          <a:latin typeface="Calibri"/>
                        </a:rPr>
                        <a:t>Fraxinus angustifolia</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dirty="0">
                          <a:solidFill>
                            <a:srgbClr val="000000"/>
                          </a:solidFill>
                          <a:latin typeface="Calibri"/>
                        </a:rPr>
                        <a:t>Lokalitet</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Papuk, Krčevine</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Bukovje Bistransko</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dirty="0">
                          <a:solidFill>
                            <a:srgbClr val="000000"/>
                          </a:solidFill>
                          <a:latin typeface="Calibri"/>
                        </a:rPr>
                        <a:t>Vlasništvo</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Privatno</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Privatno</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dirty="0">
                          <a:solidFill>
                            <a:srgbClr val="000000"/>
                          </a:solidFill>
                          <a:latin typeface="Calibri"/>
                        </a:rPr>
                        <a:t>Nadmorska visina (m </a:t>
                      </a:r>
                      <a:r>
                        <a:rPr lang="hr-HR" sz="1400" b="1" i="0" u="none" strike="noStrike" dirty="0" err="1">
                          <a:solidFill>
                            <a:srgbClr val="000000"/>
                          </a:solidFill>
                          <a:latin typeface="Calibri"/>
                        </a:rPr>
                        <a:t>n.v</a:t>
                      </a:r>
                      <a:r>
                        <a:rPr lang="hr-HR" sz="1400" b="1" i="0" u="none" strike="noStrike" dirty="0">
                          <a:solidFill>
                            <a:srgbClr val="000000"/>
                          </a:solidFill>
                          <a:latin typeface="Calibri"/>
                        </a:rPr>
                        <a:t>)</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500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48</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02590">
                <a:tc>
                  <a:txBody>
                    <a:bodyPr/>
                    <a:lstStyle/>
                    <a:p>
                      <a:pPr algn="l" fontAlgn="b"/>
                      <a:r>
                        <a:rPr lang="hr-HR" sz="1400" b="1" i="0" u="none" strike="noStrike" dirty="0">
                          <a:solidFill>
                            <a:srgbClr val="000000"/>
                          </a:solidFill>
                          <a:latin typeface="Calibri"/>
                        </a:rPr>
                        <a:t>GPS koordinate</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N 45°35.404ˈ/E 017°23.355ˈ</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pt-BR" sz="1400" b="0" i="0" u="none" strike="noStrike">
                          <a:solidFill>
                            <a:srgbClr val="000000"/>
                          </a:solidFill>
                          <a:latin typeface="Calibri"/>
                        </a:rPr>
                        <a:t>N 45°53ˈ35.3ˈˈ/E 15°51ˈ25.1ˈˈ</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dirty="0">
                          <a:solidFill>
                            <a:srgbClr val="000000"/>
                          </a:solidFill>
                          <a:latin typeface="Calibri"/>
                        </a:rPr>
                        <a:t>Ekspozicija</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Sjeveroistočna</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Sjeverozapadna</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02590">
                <a:tc>
                  <a:txBody>
                    <a:bodyPr/>
                    <a:lstStyle/>
                    <a:p>
                      <a:pPr algn="l" fontAlgn="b"/>
                      <a:r>
                        <a:rPr lang="hr-HR" sz="1400" b="1" i="0" u="none" strike="noStrike" dirty="0">
                          <a:solidFill>
                            <a:srgbClr val="000000"/>
                          </a:solidFill>
                          <a:latin typeface="Calibri"/>
                        </a:rPr>
                        <a:t>Okolna vegetacija (vrste)</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smtClean="0">
                          <a:solidFill>
                            <a:srgbClr val="000000"/>
                          </a:solidFill>
                          <a:latin typeface="Calibri"/>
                        </a:rPr>
                        <a:t>K</a:t>
                      </a:r>
                      <a:r>
                        <a:rPr lang="nn-NO" sz="1400" b="0" i="0" u="none" strike="noStrike" dirty="0" smtClean="0">
                          <a:solidFill>
                            <a:srgbClr val="000000"/>
                          </a:solidFill>
                          <a:latin typeface="Calibri"/>
                        </a:rPr>
                        <a:t>itnjak</a:t>
                      </a:r>
                      <a:r>
                        <a:rPr lang="nn-NO" sz="1400" b="0" i="0" u="none" strike="noStrike" dirty="0">
                          <a:solidFill>
                            <a:srgbClr val="000000"/>
                          </a:solidFill>
                          <a:latin typeface="Calibri"/>
                        </a:rPr>
                        <a:t>, drijen, trešnja, glog, orah</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smtClean="0">
                          <a:solidFill>
                            <a:srgbClr val="000000"/>
                          </a:solidFill>
                          <a:latin typeface="Calibri"/>
                        </a:rPr>
                        <a:t>Bez vegetacije,</a:t>
                      </a:r>
                      <a:r>
                        <a:rPr lang="hr-HR" sz="1400" b="0" i="0" u="none" strike="noStrike" baseline="0" dirty="0" smtClean="0">
                          <a:solidFill>
                            <a:srgbClr val="000000"/>
                          </a:solidFill>
                          <a:latin typeface="Calibri"/>
                        </a:rPr>
                        <a:t> dvorište</a:t>
                      </a:r>
                      <a:endParaRPr lang="hr-HR" sz="1400" b="0" i="0" u="none" strike="noStrike" dirty="0">
                        <a:solidFill>
                          <a:srgbClr val="000000"/>
                        </a:solidFill>
                        <a:latin typeface="Calibri"/>
                      </a:endParaRP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dirty="0">
                          <a:solidFill>
                            <a:srgbClr val="000000"/>
                          </a:solidFill>
                          <a:latin typeface="Calibri"/>
                        </a:rPr>
                        <a:t>Način postanka</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Prirodni</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Umjetni</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Hpžg (m)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2,0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3,6</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Dnajšire krošnje (m)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21,0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34,0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Dnajuže krošnje (m)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14,8</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26,0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Hkroš (m)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14,0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22,4</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Htot (m)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16,0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26,0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Opseg (cm)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357</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766</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it-IT" sz="1400" b="1" i="0" u="none" strike="noStrike">
                          <a:solidFill>
                            <a:srgbClr val="000000"/>
                          </a:solidFill>
                          <a:latin typeface="Calibri"/>
                        </a:rPr>
                        <a:t>Prsni promjer 1,30 m (cm)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114</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244</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Promjer pri tlu (cm)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142</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366</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Promjer na 0,30 m (cm)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123</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272</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Pad promjera (cm/%)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9 cm/7,31 %</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28 cm/10,29 %</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Promjer na pžg (cm)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128</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 </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Debljina kore (mm)</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8</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 </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Socijalni status</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err="1">
                          <a:solidFill>
                            <a:srgbClr val="000000"/>
                          </a:solidFill>
                          <a:latin typeface="Calibri"/>
                        </a:rPr>
                        <a:t>Soliter</a:t>
                      </a:r>
                      <a:endParaRPr lang="hr-HR" sz="1400" b="0" i="0" u="none" strike="noStrike" dirty="0">
                        <a:solidFill>
                          <a:srgbClr val="000000"/>
                        </a:solidFill>
                        <a:latin typeface="Calibri"/>
                      </a:endParaRP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Soliter</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Tip sastojine</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Livada</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Dvorište imanja</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Pejzažna vrijednost</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2</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5</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Habitusna ljepota</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3</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Realna dob (god)</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a:solidFill>
                            <a:srgbClr val="000000"/>
                          </a:solidFill>
                          <a:latin typeface="Calibri"/>
                        </a:rPr>
                        <a:t>400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162</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16484">
                <a:tc>
                  <a:txBody>
                    <a:bodyPr/>
                    <a:lstStyle/>
                    <a:p>
                      <a:pPr algn="l" fontAlgn="b"/>
                      <a:r>
                        <a:rPr lang="hr-HR" sz="1400" b="1" i="0" u="none" strike="noStrike">
                          <a:solidFill>
                            <a:srgbClr val="000000"/>
                          </a:solidFill>
                          <a:latin typeface="Calibri"/>
                        </a:rPr>
                        <a:t>Očekivana dob (god)</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500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hr-HR" sz="1400" b="0" i="0" u="none" strike="noStrike" dirty="0">
                          <a:solidFill>
                            <a:srgbClr val="000000"/>
                          </a:solidFill>
                          <a:latin typeface="Calibri"/>
                        </a:rPr>
                        <a:t>200</a:t>
                      </a:r>
                    </a:p>
                  </a:txBody>
                  <a:tcPr marL="7579" marR="7579" marT="7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sp>
        <p:nvSpPr>
          <p:cNvPr id="6" name="Oval 5"/>
          <p:cNvSpPr/>
          <p:nvPr/>
        </p:nvSpPr>
        <p:spPr>
          <a:xfrm>
            <a:off x="4071934" y="6286520"/>
            <a:ext cx="928694" cy="42862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Oval 6"/>
          <p:cNvSpPr/>
          <p:nvPr/>
        </p:nvSpPr>
        <p:spPr>
          <a:xfrm>
            <a:off x="6286512" y="6286520"/>
            <a:ext cx="928694" cy="42862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5728"/>
            <a:ext cx="9144000" cy="369332"/>
          </a:xfrm>
          <a:prstGeom prst="rect">
            <a:avLst/>
          </a:prstGeom>
          <a:noFill/>
        </p:spPr>
        <p:txBody>
          <a:bodyPr wrap="square" rtlCol="0">
            <a:spAutoFit/>
          </a:bodyPr>
          <a:lstStyle/>
          <a:p>
            <a:pPr algn="ctr"/>
            <a:r>
              <a:rPr lang="hr-HR" b="1" dirty="0" smtClean="0">
                <a:solidFill>
                  <a:srgbClr val="FF0000"/>
                </a:solidFill>
                <a:latin typeface="Arial" pitchFamily="34" charset="0"/>
                <a:cs typeface="Arial" pitchFamily="34" charset="0"/>
              </a:rPr>
              <a:t>Areal oskoruše, najveća i najstarija stabla u Republici Hrvatskoj i svijetu</a:t>
            </a:r>
            <a:endParaRPr lang="hr-HR" b="1" dirty="0">
              <a:solidFill>
                <a:srgbClr val="FF0000"/>
              </a:solidFill>
              <a:latin typeface="Arial" pitchFamily="34" charset="0"/>
              <a:cs typeface="Arial" pitchFamily="34" charset="0"/>
            </a:endParaRPr>
          </a:p>
        </p:txBody>
      </p:sp>
      <p:sp>
        <p:nvSpPr>
          <p:cNvPr id="5" name="TextBox 4"/>
          <p:cNvSpPr txBox="1"/>
          <p:nvPr/>
        </p:nvSpPr>
        <p:spPr>
          <a:xfrm>
            <a:off x="-1" y="857232"/>
            <a:ext cx="9144001" cy="5509200"/>
          </a:xfrm>
          <a:prstGeom prst="rect">
            <a:avLst/>
          </a:prstGeom>
          <a:noFill/>
        </p:spPr>
        <p:txBody>
          <a:bodyPr wrap="square" rtlCol="0">
            <a:spAutoFit/>
          </a:bodyPr>
          <a:lstStyle/>
          <a:p>
            <a:pPr algn="just"/>
            <a:r>
              <a:rPr lang="hr-HR" sz="1600" b="1" dirty="0" smtClean="0">
                <a:latin typeface="Arial" pitchFamily="34" charset="0"/>
                <a:cs typeface="Arial" pitchFamily="34" charset="0"/>
              </a:rPr>
              <a:t>Rod </a:t>
            </a:r>
            <a:r>
              <a:rPr lang="hr-HR" sz="1600" b="1" i="1" dirty="0" err="1" smtClean="0">
                <a:latin typeface="Arial" pitchFamily="34" charset="0"/>
                <a:cs typeface="Arial" pitchFamily="34" charset="0"/>
              </a:rPr>
              <a:t>Sorbus</a:t>
            </a:r>
            <a:r>
              <a:rPr lang="hr-HR" sz="1600" b="1" dirty="0" smtClean="0">
                <a:latin typeface="Arial" pitchFamily="34" charset="0"/>
                <a:cs typeface="Arial" pitchFamily="34" charset="0"/>
              </a:rPr>
              <a:t> pripada porodici</a:t>
            </a:r>
            <a:r>
              <a:rPr lang="hr-HR" sz="1600" b="1" i="1" dirty="0" smtClean="0">
                <a:latin typeface="Arial" pitchFamily="34" charset="0"/>
                <a:cs typeface="Arial" pitchFamily="34" charset="0"/>
              </a:rPr>
              <a:t> </a:t>
            </a:r>
            <a:r>
              <a:rPr lang="hr-HR" sz="1600" b="1" i="1" dirty="0" err="1" smtClean="0">
                <a:latin typeface="Arial" pitchFamily="34" charset="0"/>
                <a:cs typeface="Arial" pitchFamily="34" charset="0"/>
              </a:rPr>
              <a:t>Rosaceae</a:t>
            </a:r>
            <a:r>
              <a:rPr lang="hr-HR" sz="1600" b="1" dirty="0" smtClean="0">
                <a:latin typeface="Arial" pitchFamily="34" charset="0"/>
                <a:cs typeface="Arial" pitchFamily="34" charset="0"/>
              </a:rPr>
              <a:t>, potporodici </a:t>
            </a:r>
            <a:r>
              <a:rPr lang="hr-HR" sz="1600" b="1" i="1" dirty="0" err="1" smtClean="0">
                <a:latin typeface="Arial" pitchFamily="34" charset="0"/>
                <a:cs typeface="Arial" pitchFamily="34" charset="0"/>
              </a:rPr>
              <a:t>Pomoideae</a:t>
            </a:r>
            <a:r>
              <a:rPr lang="hr-HR" sz="1600" b="1" dirty="0" smtClean="0">
                <a:latin typeface="Arial" pitchFamily="34" charset="0"/>
                <a:cs typeface="Arial" pitchFamily="34" charset="0"/>
              </a:rPr>
              <a:t> te obuhvaća od 80 do 100 vrsta listopadnog drveća i grmlja koje raste na sjevernoj hemisferi. Oskoruša pripada sredozemno-srednjoeuropskim šumskim zajednicama s rasprostranjena je od Crnog mora do zapadne Španjolske te od srednje Njemačke do sjeverne Afrike. Raste kao pojedinačno stablo ili u manjim grupama, u zoni hrastova, a penje se i u više nadmorske visine, u Njemačkoj do 800 m a u Španjolskoj do 1400 </a:t>
            </a:r>
            <a:r>
              <a:rPr lang="hr-HR" sz="1600" b="1" dirty="0" smtClean="0">
                <a:latin typeface="Arial" pitchFamily="34" charset="0"/>
                <a:cs typeface="Arial" pitchFamily="34" charset="0"/>
              </a:rPr>
              <a:t>m </a:t>
            </a:r>
            <a:r>
              <a:rPr lang="hr-HR" sz="1600" b="1" dirty="0" err="1" smtClean="0">
                <a:latin typeface="Arial" pitchFamily="34" charset="0"/>
                <a:cs typeface="Arial" pitchFamily="34" charset="0"/>
              </a:rPr>
              <a:t>n.v</a:t>
            </a:r>
            <a:r>
              <a:rPr lang="hr-HR" sz="1600" b="1" dirty="0" smtClean="0">
                <a:latin typeface="Arial" pitchFamily="34" charset="0"/>
                <a:cs typeface="Arial" pitchFamily="34" charset="0"/>
              </a:rPr>
              <a:t>. </a:t>
            </a:r>
            <a:r>
              <a:rPr lang="hr-HR" sz="1600" b="1" dirty="0" smtClean="0">
                <a:latin typeface="Arial" pitchFamily="34" charset="0"/>
                <a:cs typeface="Arial" pitchFamily="34" charset="0"/>
              </a:rPr>
              <a:t>U Republici Hrvatskoj središte je rasprostranjenosti u </a:t>
            </a:r>
            <a:r>
              <a:rPr lang="hr-HR" sz="1600" b="1" dirty="0" err="1" smtClean="0">
                <a:latin typeface="Arial" pitchFamily="34" charset="0"/>
                <a:cs typeface="Arial" pitchFamily="34" charset="0"/>
              </a:rPr>
              <a:t>eumediteranskoj</a:t>
            </a:r>
            <a:r>
              <a:rPr lang="hr-HR" sz="1600" b="1" dirty="0" smtClean="0">
                <a:latin typeface="Arial" pitchFamily="34" charset="0"/>
                <a:cs typeface="Arial" pitchFamily="34" charset="0"/>
              </a:rPr>
              <a:t> zoni u zajednicama hrasta crnike i u </a:t>
            </a:r>
            <a:r>
              <a:rPr lang="hr-HR" sz="1600" b="1" dirty="0" err="1" smtClean="0">
                <a:latin typeface="Arial" pitchFamily="34" charset="0"/>
                <a:cs typeface="Arial" pitchFamily="34" charset="0"/>
              </a:rPr>
              <a:t>submediteranskoj</a:t>
            </a:r>
            <a:r>
              <a:rPr lang="hr-HR" sz="1600" b="1" dirty="0" smtClean="0">
                <a:latin typeface="Arial" pitchFamily="34" charset="0"/>
                <a:cs typeface="Arial" pitchFamily="34" charset="0"/>
              </a:rPr>
              <a:t> zoni u zajednici hrasta medunca i bijeloga graba. Raste u Istri, Primorju (rubni pojas), Dalmaciji (sve do juga, svi veći jadranski otoci), a u kontinentalnom </a:t>
            </a:r>
            <a:r>
              <a:rPr lang="hr-HR" sz="1600" b="1" dirty="0" smtClean="0">
                <a:latin typeface="Arial" pitchFamily="34" charset="0"/>
                <a:cs typeface="Arial" pitchFamily="34" charset="0"/>
              </a:rPr>
              <a:t>dijelu je </a:t>
            </a:r>
            <a:r>
              <a:rPr lang="hr-HR" sz="1600" b="1" dirty="0" smtClean="0">
                <a:latin typeface="Arial" pitchFamily="34" charset="0"/>
                <a:cs typeface="Arial" pitchFamily="34" charset="0"/>
              </a:rPr>
              <a:t>najviše sađena antropogeno ljudskom aktivnošću (zbog drva i ploda). Jedan od najstarijih dokumenata u kojemu se spominje ime oskoruše je Povelja hercega </a:t>
            </a:r>
            <a:r>
              <a:rPr lang="hr-HR" sz="1600" b="1" dirty="0" err="1" smtClean="0">
                <a:latin typeface="Arial" pitchFamily="34" charset="0"/>
                <a:cs typeface="Arial" pitchFamily="34" charset="0"/>
              </a:rPr>
              <a:t>Kolomana</a:t>
            </a:r>
            <a:r>
              <a:rPr lang="hr-HR" sz="1600" b="1" dirty="0" smtClean="0">
                <a:latin typeface="Arial" pitchFamily="34" charset="0"/>
                <a:cs typeface="Arial" pitchFamily="34" charset="0"/>
              </a:rPr>
              <a:t> iz 1240. godine kojom se srednjovjekovna Petrinja proglašava slobodnim gradom. Ta povelja nije sačuvana, ali je sačuvana ona njegovog brata kralja Bele IV. iz 1242. godine kojom on potvrđuje </a:t>
            </a:r>
            <a:r>
              <a:rPr lang="hr-HR" sz="1600" b="1" dirty="0" err="1" smtClean="0">
                <a:latin typeface="Arial" pitchFamily="34" charset="0"/>
                <a:cs typeface="Arial" pitchFamily="34" charset="0"/>
              </a:rPr>
              <a:t>Kolomanovu</a:t>
            </a:r>
            <a:r>
              <a:rPr lang="hr-HR" sz="1600" b="1" dirty="0" smtClean="0">
                <a:latin typeface="Arial" pitchFamily="34" charset="0"/>
                <a:cs typeface="Arial" pitchFamily="34" charset="0"/>
              </a:rPr>
              <a:t> povelju iz 1240. godine. U povelji se spominje ime oskoruša pri opisivanju zemljišnih međa. U prošlosti su stabla oskoruša rasla u svakom seoskom dvorištu, a oskoruše su bile hrana i lijek naših predaka. U staroj </a:t>
            </a:r>
            <a:r>
              <a:rPr lang="hr-HR" sz="1600" b="1" dirty="0" err="1" smtClean="0">
                <a:latin typeface="Arial" pitchFamily="34" charset="0"/>
                <a:cs typeface="Arial" pitchFamily="34" charset="0"/>
              </a:rPr>
              <a:t>Austro</a:t>
            </a:r>
            <a:r>
              <a:rPr lang="hr-HR" sz="1600" b="1" dirty="0" smtClean="0">
                <a:latin typeface="Arial" pitchFamily="34" charset="0"/>
                <a:cs typeface="Arial" pitchFamily="34" charset="0"/>
              </a:rPr>
              <a:t>-Ugarskoj vladarica </a:t>
            </a:r>
            <a:r>
              <a:rPr lang="hr-HR" sz="1600" b="1" dirty="0" smtClean="0">
                <a:latin typeface="Arial" pitchFamily="34" charset="0"/>
                <a:cs typeface="Arial" pitchFamily="34" charset="0"/>
              </a:rPr>
              <a:t>Marija </a:t>
            </a:r>
            <a:r>
              <a:rPr lang="hr-HR" sz="1600" b="1" dirty="0" smtClean="0">
                <a:latin typeface="Arial" pitchFamily="34" charset="0"/>
                <a:cs typeface="Arial" pitchFamily="34" charset="0"/>
              </a:rPr>
              <a:t>Terezija izdala je zapovijed da se mora saditi oskoruša, </a:t>
            </a:r>
            <a:r>
              <a:rPr lang="hr-HR" sz="1600" b="1" dirty="0" smtClean="0">
                <a:latin typeface="Arial" pitchFamily="34" charset="0"/>
                <a:cs typeface="Arial" pitchFamily="34" charset="0"/>
              </a:rPr>
              <a:t>kruška </a:t>
            </a:r>
            <a:r>
              <a:rPr lang="hr-HR" sz="1600" b="1" dirty="0" err="1" smtClean="0">
                <a:latin typeface="Arial" pitchFamily="34" charset="0"/>
                <a:cs typeface="Arial" pitchFamily="34" charset="0"/>
              </a:rPr>
              <a:t>tepka</a:t>
            </a:r>
            <a:r>
              <a:rPr lang="hr-HR" sz="1600" b="1" dirty="0" smtClean="0">
                <a:latin typeface="Arial" pitchFamily="34" charset="0"/>
                <a:cs typeface="Arial" pitchFamily="34" charset="0"/>
              </a:rPr>
              <a:t>, i jabuke bobovac, carević, kanada, </a:t>
            </a:r>
            <a:r>
              <a:rPr lang="hr-HR" sz="1600" b="1" dirty="0" err="1" smtClean="0">
                <a:latin typeface="Arial" pitchFamily="34" charset="0"/>
                <a:cs typeface="Arial" pitchFamily="34" charset="0"/>
              </a:rPr>
              <a:t>mošancel</a:t>
            </a:r>
            <a:r>
              <a:rPr lang="hr-HR" sz="1600" b="1" dirty="0" smtClean="0">
                <a:latin typeface="Arial" pitchFamily="34" charset="0"/>
                <a:cs typeface="Arial" pitchFamily="34" charset="0"/>
              </a:rPr>
              <a:t> i druge zbog gladi i zdravije prehrane djece i pučanstva.</a:t>
            </a:r>
          </a:p>
          <a:p>
            <a:pPr algn="just"/>
            <a:r>
              <a:rPr lang="hr-HR" sz="1600" b="1" dirty="0" smtClean="0">
                <a:latin typeface="Arial" pitchFamily="34" charset="0"/>
                <a:cs typeface="Arial" pitchFamily="34" charset="0"/>
              </a:rPr>
              <a:t>Oskoruša naraste u visinu, prosječno od 15 do 20 m, a najviše do 35 m, opsega debla od 204 cm u Republici Hrvatskoj a u </a:t>
            </a:r>
            <a:r>
              <a:rPr lang="hr-HR" sz="1600" b="1" dirty="0" smtClean="0">
                <a:latin typeface="Arial" pitchFamily="34" charset="0"/>
                <a:cs typeface="Arial" pitchFamily="34" charset="0"/>
              </a:rPr>
              <a:t>svijetu </a:t>
            </a:r>
            <a:r>
              <a:rPr lang="hr-HR" sz="1600" b="1" dirty="0" smtClean="0">
                <a:latin typeface="Arial" pitchFamily="34" charset="0"/>
                <a:cs typeface="Arial" pitchFamily="34" charset="0"/>
              </a:rPr>
              <a:t>od 458 cm u Republici Češkoj. Starost stabala utvrđena znanstveno priznatom metodom kreće se od 104 godine (Republika Slovačka) do 400 godina (Republika Češka).</a:t>
            </a:r>
            <a:endParaRPr lang="hr-HR"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5728"/>
            <a:ext cx="9144000" cy="3046988"/>
          </a:xfrm>
          <a:prstGeom prst="rect">
            <a:avLst/>
          </a:prstGeom>
          <a:noFill/>
        </p:spPr>
        <p:txBody>
          <a:bodyPr wrap="square" rtlCol="0">
            <a:spAutoFit/>
          </a:bodyPr>
          <a:lstStyle/>
          <a:p>
            <a:pPr algn="just"/>
            <a:r>
              <a:rPr lang="hr-HR" sz="1600" b="1" dirty="0" smtClean="0">
                <a:latin typeface="Arial" pitchFamily="34" charset="0"/>
                <a:cs typeface="Arial" pitchFamily="34" charset="0"/>
              </a:rPr>
              <a:t>Najstarija oskoruša u Republici Sloveniji imala je oko 450 godina a danas se zna za stablo staro 200 godina. Najstarije stablo u Republici Slovačkoj ima 204±10 godina, u Belgiji 164±10 godina, u Francuskoj 202±20 godina a u Republici Češkoj 400 godina. Smatra se </a:t>
            </a:r>
            <a:r>
              <a:rPr lang="hr-HR" sz="1600" b="1" dirty="0" smtClean="0">
                <a:latin typeface="Arial" pitchFamily="34" charset="0"/>
                <a:cs typeface="Arial" pitchFamily="34" charset="0"/>
              </a:rPr>
              <a:t>kako monumentalno </a:t>
            </a:r>
            <a:r>
              <a:rPr lang="hr-HR" sz="1600" b="1" dirty="0" smtClean="0">
                <a:latin typeface="Arial" pitchFamily="34" charset="0"/>
                <a:cs typeface="Arial" pitchFamily="34" charset="0"/>
              </a:rPr>
              <a:t>stablo oskoruše u Republici Češkoj, pod nazivom </a:t>
            </a:r>
            <a:r>
              <a:rPr lang="hr-HR" sz="1600" b="1" dirty="0" err="1" smtClean="0">
                <a:latin typeface="Arial" pitchFamily="34" charset="0"/>
                <a:cs typeface="Arial" pitchFamily="34" charset="0"/>
              </a:rPr>
              <a:t>Adamcova</a:t>
            </a:r>
            <a:r>
              <a:rPr lang="hr-HR" sz="1600" b="1" dirty="0" smtClean="0">
                <a:latin typeface="Arial" pitchFamily="34" charset="0"/>
                <a:cs typeface="Arial" pitchFamily="34" charset="0"/>
              </a:rPr>
              <a:t> oskoruša, ima dob oko 500 godina no to nije znanstveno potvrđeno nego samo 400 godina. U Republici Hrvatskoj, postoje vrlo stara stabla u mjestima </a:t>
            </a:r>
            <a:r>
              <a:rPr lang="hr-HR" sz="1600" b="1" dirty="0" err="1" smtClean="0">
                <a:latin typeface="Arial" pitchFamily="34" charset="0"/>
                <a:cs typeface="Arial" pitchFamily="34" charset="0"/>
              </a:rPr>
              <a:t>Tounj</a:t>
            </a:r>
            <a:r>
              <a:rPr lang="hr-HR" sz="1600" b="1" dirty="0" smtClean="0">
                <a:latin typeface="Arial" pitchFamily="34" charset="0"/>
                <a:cs typeface="Arial" pitchFamily="34" charset="0"/>
              </a:rPr>
              <a:t> (opseg 204 cm) i </a:t>
            </a:r>
            <a:r>
              <a:rPr lang="hr-HR" sz="1600" b="1" dirty="0" err="1" smtClean="0">
                <a:latin typeface="Arial" pitchFamily="34" charset="0"/>
                <a:cs typeface="Arial" pitchFamily="34" charset="0"/>
              </a:rPr>
              <a:t>Tisovac</a:t>
            </a:r>
            <a:r>
              <a:rPr lang="hr-HR" sz="1600" b="1" dirty="0" smtClean="0">
                <a:latin typeface="Arial" pitchFamily="34" charset="0"/>
                <a:cs typeface="Arial" pitchFamily="34" charset="0"/>
              </a:rPr>
              <a:t> (204 cm) ali im dob nije izmjerena (</a:t>
            </a:r>
            <a:r>
              <a:rPr lang="hr-HR" sz="1600" b="1" dirty="0" err="1" smtClean="0">
                <a:latin typeface="Arial" pitchFamily="34" charset="0"/>
                <a:cs typeface="Arial" pitchFamily="34" charset="0"/>
              </a:rPr>
              <a:t>Drvodelić</a:t>
            </a:r>
            <a:r>
              <a:rPr lang="hr-HR" sz="1600" b="1" dirty="0" smtClean="0">
                <a:latin typeface="Arial" pitchFamily="34" charset="0"/>
                <a:cs typeface="Arial" pitchFamily="34" charset="0"/>
              </a:rPr>
              <a:t>, 2010; 2015). Postoje zapisi kako je najstarije poznato stablo pod imenom </a:t>
            </a:r>
            <a:r>
              <a:rPr lang="hr-HR" sz="1600" b="1" dirty="0" err="1" smtClean="0">
                <a:latin typeface="Arial" pitchFamily="34" charset="0"/>
                <a:cs typeface="Arial" pitchFamily="34" charset="0"/>
              </a:rPr>
              <a:t>Metuzalem</a:t>
            </a:r>
            <a:r>
              <a:rPr lang="hr-HR" sz="1600" b="1" dirty="0" smtClean="0">
                <a:latin typeface="Arial" pitchFamily="34" charset="0"/>
                <a:cs typeface="Arial" pitchFamily="34" charset="0"/>
              </a:rPr>
              <a:t> raslo u Francuskoj. Stablo je imalo opseg od 5 m mjeren na 1 m visine dok je opseg debla u razni tla iznosio 7 m. Danas se ne zna da li je živo. Također postoje zapisi kako je najstarije stablo u </a:t>
            </a:r>
            <a:r>
              <a:rPr lang="hr-HR" sz="1600" b="1" dirty="0" smtClean="0">
                <a:latin typeface="Arial" pitchFamily="34" charset="0"/>
                <a:cs typeface="Arial" pitchFamily="34" charset="0"/>
              </a:rPr>
              <a:t>Republici </a:t>
            </a:r>
            <a:r>
              <a:rPr lang="hr-HR" sz="1600" b="1" dirty="0" smtClean="0">
                <a:latin typeface="Arial" pitchFamily="34" charset="0"/>
                <a:cs typeface="Arial" pitchFamily="34" charset="0"/>
              </a:rPr>
              <a:t>Sloveniji imalo oko 450 godina. Sigurno je to kako stabla oskoruše u Republici Hrvatskoj i svijetu rastu kao </a:t>
            </a:r>
            <a:r>
              <a:rPr lang="hr-HR" sz="1600" b="1" dirty="0" err="1" smtClean="0">
                <a:latin typeface="Arial" pitchFamily="34" charset="0"/>
                <a:cs typeface="Arial" pitchFamily="34" charset="0"/>
              </a:rPr>
              <a:t>soliteri</a:t>
            </a:r>
            <a:r>
              <a:rPr lang="hr-HR" sz="1600" b="1" dirty="0" smtClean="0">
                <a:latin typeface="Arial" pitchFamily="34" charset="0"/>
                <a:cs typeface="Arial" pitchFamily="34" charset="0"/>
              </a:rPr>
              <a:t> a ne u šumskoj sastojini.</a:t>
            </a:r>
            <a:endParaRPr lang="hr-HR" sz="1600" b="1" dirty="0">
              <a:latin typeface="Arial" pitchFamily="34" charset="0"/>
              <a:cs typeface="Arial" pitchFamily="34" charset="0"/>
            </a:endParaRPr>
          </a:p>
        </p:txBody>
      </p:sp>
      <p:pic>
        <p:nvPicPr>
          <p:cNvPr id="3" name="Picture 2" descr="DSCF0213.JPG"/>
          <p:cNvPicPr>
            <a:picLocks noChangeAspect="1"/>
          </p:cNvPicPr>
          <p:nvPr/>
        </p:nvPicPr>
        <p:blipFill>
          <a:blip r:embed="rId2"/>
          <a:stretch>
            <a:fillRect/>
          </a:stretch>
        </p:blipFill>
        <p:spPr>
          <a:xfrm>
            <a:off x="1857356" y="3286124"/>
            <a:ext cx="4514248" cy="3385686"/>
          </a:xfrm>
          <a:prstGeom prst="rect">
            <a:avLst/>
          </a:prstGeom>
        </p:spPr>
      </p:pic>
      <p:sp>
        <p:nvSpPr>
          <p:cNvPr id="5" name="TextBox 4"/>
          <p:cNvSpPr txBox="1"/>
          <p:nvPr/>
        </p:nvSpPr>
        <p:spPr>
          <a:xfrm>
            <a:off x="6357950" y="6072206"/>
            <a:ext cx="2571736" cy="646331"/>
          </a:xfrm>
          <a:prstGeom prst="rect">
            <a:avLst/>
          </a:prstGeom>
          <a:noFill/>
        </p:spPr>
        <p:txBody>
          <a:bodyPr wrap="square" rtlCol="0">
            <a:spAutoFit/>
          </a:bodyPr>
          <a:lstStyle/>
          <a:p>
            <a:pPr algn="ctr"/>
            <a:r>
              <a:rPr lang="hr-HR" b="1" dirty="0" err="1" smtClean="0">
                <a:latin typeface="Arial" pitchFamily="34" charset="0"/>
                <a:cs typeface="Arial" pitchFamily="34" charset="0"/>
              </a:rPr>
              <a:t>Adamcova</a:t>
            </a:r>
            <a:r>
              <a:rPr lang="hr-HR" b="1" dirty="0" smtClean="0">
                <a:latin typeface="Arial" pitchFamily="34" charset="0"/>
                <a:cs typeface="Arial" pitchFamily="34" charset="0"/>
              </a:rPr>
              <a:t> oskoruša u Republici Češkoj</a:t>
            </a:r>
            <a:endParaRPr lang="hr-H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2978</TotalTime>
  <Words>9027</Words>
  <Application>Microsoft Office PowerPoint</Application>
  <PresentationFormat>On-screen Show (4:3)</PresentationFormat>
  <Paragraphs>790</Paragraphs>
  <Slides>52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Graph</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Damir</dc:creator>
  <cp:lastModifiedBy>Damir</cp:lastModifiedBy>
  <cp:revision>358</cp:revision>
  <dcterms:created xsi:type="dcterms:W3CDTF">2019-11-08T10:14:03Z</dcterms:created>
  <dcterms:modified xsi:type="dcterms:W3CDTF">2022-07-20T11:45:58Z</dcterms:modified>
</cp:coreProperties>
</file>